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D8E47D-BED0-4E10-9EEF-1B60441AF94B}" type="datetimeFigureOut">
              <a:rPr lang="es-CL" smtClean="0"/>
              <a:t>07-09-2010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50FDF4-1E62-4EF3-A995-ABAB0B28180B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go2.wordpress.com/?id=725X1342&amp;site=jonkepa.wordpress.com&amp;url=http%3A%2F%2Fjonkepa.files.wordpress.com%2F2010%2F02%2Fwall-street.jpg&amp;sref=http%3A%2F%2Fjonkepa.wordpress.com%2F2010%2F02%2F17%2Flos-paises-mas-ricos-del-mundo%2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828800"/>
          </a:xfrm>
        </p:spPr>
        <p:txBody>
          <a:bodyPr/>
          <a:lstStyle/>
          <a:p>
            <a:r>
              <a:rPr lang="es-CL" dirty="0" smtClean="0"/>
              <a:t>Índices de Pobreza</a:t>
            </a:r>
            <a:endParaRPr lang="es-CL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Guillermo\Desktop\panchi\fotos\pobreza\Comparacion PIB algunos pais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6832798" cy="400904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83880" cy="1051560"/>
          </a:xfrm>
        </p:spPr>
        <p:txBody>
          <a:bodyPr/>
          <a:lstStyle/>
          <a:p>
            <a:r>
              <a:rPr lang="es-CL" dirty="0" smtClean="0"/>
              <a:t>Población desnutrida</a:t>
            </a:r>
            <a:endParaRPr lang="es-C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7902401" cy="392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Guillermo\Desktop\panchi\fotos\pobreza\Pobreza Extrema america lat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6097831" cy="3944838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s-CL" dirty="0" smtClean="0"/>
              <a:t>Pobreza en América Latina</a:t>
            </a:r>
            <a:endParaRPr lang="es-C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s-CL" dirty="0" smtClean="0"/>
              <a:t>Pobreza en Chile</a:t>
            </a:r>
            <a:endParaRPr lang="es-CL" dirty="0"/>
          </a:p>
        </p:txBody>
      </p:sp>
      <p:pic>
        <p:nvPicPr>
          <p:cNvPr id="7170" name="Picture 2" descr="C:\Users\Guillermo\Desktop\panchi\fotos\pobreza\Tasa de pobreza po reg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6248499" cy="44832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818528"/>
          </a:xfrm>
        </p:spPr>
        <p:txBody>
          <a:bodyPr/>
          <a:lstStyle/>
          <a:p>
            <a:r>
              <a:rPr lang="es-CL" sz="2000" dirty="0" smtClean="0"/>
              <a:t>Según el índice IDH </a:t>
            </a:r>
            <a:r>
              <a:rPr lang="es-CL" sz="2000" dirty="0" smtClean="0"/>
              <a:t>(Índice </a:t>
            </a:r>
            <a:r>
              <a:rPr lang="es-CL" sz="2000" dirty="0" smtClean="0"/>
              <a:t>de Desarrollo Humano) los 20 </a:t>
            </a:r>
            <a:r>
              <a:rPr lang="es-CL" sz="2000" i="1" dirty="0" smtClean="0"/>
              <a:t>países más pobres del mundo</a:t>
            </a:r>
            <a:r>
              <a:rPr lang="es-CL" sz="2000" dirty="0" smtClean="0"/>
              <a:t> son naciones del continente africano. Este índice es utilizado por los organismos internacionales como parámetro de síntesis del nivel de vida.</a:t>
            </a:r>
          </a:p>
          <a:p>
            <a:endParaRPr lang="es-CL" dirty="0"/>
          </a:p>
        </p:txBody>
      </p:sp>
      <p:pic>
        <p:nvPicPr>
          <p:cNvPr id="11266" name="Picture 2" descr="http://3.bp.blogspot.com/_mPlliMt0TdY/SFEikTxS_AI/AAAAAAAAAD8/NPDwbXfZVC4/s400/af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564904"/>
            <a:ext cx="3171825" cy="3429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548680"/>
            <a:ext cx="8183880" cy="882424"/>
          </a:xfrm>
        </p:spPr>
        <p:txBody>
          <a:bodyPr/>
          <a:lstStyle/>
          <a:p>
            <a:r>
              <a:rPr lang="es-CL" b="1" dirty="0" smtClean="0"/>
              <a:t>Zambia</a:t>
            </a:r>
            <a:r>
              <a:rPr lang="es-CL" dirty="0" smtClean="0"/>
              <a:t> 86% de la </a:t>
            </a:r>
            <a:r>
              <a:rPr lang="es-CL" dirty="0" smtClean="0"/>
              <a:t>población </a:t>
            </a:r>
            <a:r>
              <a:rPr lang="es-CL" dirty="0" smtClean="0"/>
              <a:t>es pobre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611560" y="4653136"/>
            <a:ext cx="7920880" cy="1815882"/>
          </a:xfrm>
          <a:prstGeom prst="rect">
            <a:avLst/>
          </a:prstGeom>
          <a:ln w="1905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s-CL" sz="1600" dirty="0" smtClean="0"/>
              <a:t>El país más pobre del mundo, la economía depende, en gran medida, del cobre, mineral del que Zambia es uno de los primeros productores mundiales y que representa el 90% del valor de las exportaciones. Este país pertenece al llamado “cinturón de cobre”, prolongación de los yacimientos de </a:t>
            </a:r>
            <a:r>
              <a:rPr lang="es-CL" sz="1600" dirty="0" err="1" smtClean="0"/>
              <a:t>Shaba</a:t>
            </a:r>
            <a:r>
              <a:rPr lang="es-CL" sz="1600" dirty="0" smtClean="0"/>
              <a:t>. </a:t>
            </a:r>
            <a:br>
              <a:rPr lang="es-CL" sz="1600" dirty="0" smtClean="0"/>
            </a:br>
            <a:r>
              <a:rPr lang="es-CL" sz="1600" dirty="0" smtClean="0"/>
              <a:t>Actualmente, Zambia es el país con más pobres en todo el mundo, con un 86% de la población viviendo en la pobreza.</a:t>
            </a:r>
            <a:endParaRPr lang="es-CL" sz="1600" dirty="0"/>
          </a:p>
        </p:txBody>
      </p:sp>
      <p:pic>
        <p:nvPicPr>
          <p:cNvPr id="10246" name="Picture 6" descr="http://jonkepa.files.wordpress.com/2010/01/zambia.jpeg?w=300&amp;h=2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556792"/>
            <a:ext cx="3529575" cy="2647181"/>
          </a:xfrm>
          <a:prstGeom prst="rect">
            <a:avLst/>
          </a:prstGeom>
          <a:noFill/>
        </p:spPr>
      </p:pic>
      <p:pic>
        <p:nvPicPr>
          <p:cNvPr id="10248" name="Picture 8" descr="http://www.easyviajar.com/base/imgs/cartes/es/ZAMBI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96751"/>
            <a:ext cx="2952328" cy="295232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es-CL" dirty="0" smtClean="0"/>
              <a:t>El país mas rico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882424"/>
          </a:xfrm>
        </p:spPr>
        <p:txBody>
          <a:bodyPr/>
          <a:lstStyle/>
          <a:p>
            <a:r>
              <a:rPr lang="es-CL" dirty="0" smtClean="0"/>
              <a:t>EEUU </a:t>
            </a:r>
            <a:r>
              <a:rPr lang="es-CL" dirty="0" smtClean="0"/>
              <a:t>10.950 billones de dólares</a:t>
            </a:r>
            <a:endParaRPr lang="es-CL" dirty="0"/>
          </a:p>
        </p:txBody>
      </p:sp>
      <p:pic>
        <p:nvPicPr>
          <p:cNvPr id="29698" name="Picture 2" descr="http://jonkepa.files.wordpress.com/2010/02/wall-street.jpg?w=400&amp;h=3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564904"/>
            <a:ext cx="3810000" cy="2857500"/>
          </a:xfrm>
          <a:prstGeom prst="rect">
            <a:avLst/>
          </a:prstGeom>
          <a:noFill/>
        </p:spPr>
      </p:pic>
      <p:pic>
        <p:nvPicPr>
          <p:cNvPr id="29700" name="Picture 4" descr="http://www.ablefreight.com/spanish/images/usamap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492896"/>
            <a:ext cx="3501579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221088"/>
            <a:ext cx="3744416" cy="2139047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sz="1900" dirty="0"/>
              <a:t>Un 1% </a:t>
            </a:r>
            <a:r>
              <a:rPr lang="es-CL" sz="1900" dirty="0" smtClean="0"/>
              <a:t>De la </a:t>
            </a:r>
            <a:r>
              <a:rPr lang="es-CL" sz="1900" dirty="0"/>
              <a:t>población mundial, es decir, unos 60 millones de personas, acumulan una riqueza comparable a la de los 2.800 millones más pobres. </a:t>
            </a:r>
          </a:p>
          <a:p>
            <a:endParaRPr lang="es-CL" sz="1900" dirty="0"/>
          </a:p>
        </p:txBody>
      </p:sp>
      <p:sp>
        <p:nvSpPr>
          <p:cNvPr id="5" name="4 Rectángulo"/>
          <p:cNvSpPr/>
          <p:nvPr/>
        </p:nvSpPr>
        <p:spPr>
          <a:xfrm>
            <a:off x="1187624" y="2564904"/>
            <a:ext cx="3384376" cy="1554272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L" sz="1900" dirty="0"/>
              <a:t>Casi 800 millones de personas </a:t>
            </a:r>
            <a:r>
              <a:rPr lang="es-CL" sz="1900" dirty="0" smtClean="0"/>
              <a:t>sufren </a:t>
            </a:r>
            <a:r>
              <a:rPr lang="es-CL" sz="1900" dirty="0"/>
              <a:t>hambre crónica, cada 4 segundo muere una persona de hambre en el mundo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508104" y="476672"/>
            <a:ext cx="3168352" cy="1846659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es-CL" sz="1900" dirty="0"/>
              <a:t>1.160 millones </a:t>
            </a:r>
            <a:r>
              <a:rPr lang="es-CL" sz="1900" dirty="0" smtClean="0"/>
              <a:t>de </a:t>
            </a:r>
            <a:r>
              <a:rPr lang="es-CL" sz="1900" dirty="0"/>
              <a:t>personas no tienen acceso al agua potable, ni 2.300 millones a saneamientos adecuados.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292080" y="4221088"/>
            <a:ext cx="3528392" cy="2139047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es-CL" sz="1900" dirty="0"/>
              <a:t>Más de 40 millones de personas padecen </a:t>
            </a:r>
            <a:r>
              <a:rPr lang="es-CL" sz="1900" dirty="0" smtClean="0"/>
              <a:t>la </a:t>
            </a:r>
            <a:r>
              <a:rPr lang="es-CL" sz="1900" dirty="0"/>
              <a:t>enfermedad del SIDA. Más de 14 millones de niños han perdido a uno o a </a:t>
            </a:r>
            <a:r>
              <a:rPr lang="es-CL" sz="1900" dirty="0" smtClean="0"/>
              <a:t>ambos </a:t>
            </a:r>
            <a:r>
              <a:rPr lang="es-CL" sz="1900" dirty="0"/>
              <a:t>padres por </a:t>
            </a:r>
            <a:r>
              <a:rPr lang="es-CL" sz="1900" dirty="0" smtClean="0"/>
              <a:t>esta </a:t>
            </a:r>
            <a:r>
              <a:rPr lang="es-CL" sz="1900" dirty="0"/>
              <a:t>enfermedad.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39552" y="548680"/>
            <a:ext cx="2952328" cy="1846659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s-CL" sz="1900" dirty="0" smtClean="0"/>
              <a:t>Más de 1200 millones de personas viven con menos de un dólar al día y 2.000 millones con menos de dos dólares. </a:t>
            </a:r>
            <a:endParaRPr lang="es-CL" sz="1900" dirty="0" smtClean="0"/>
          </a:p>
        </p:txBody>
      </p:sp>
      <p:sp>
        <p:nvSpPr>
          <p:cNvPr id="10" name="9 Rectángulo"/>
          <p:cNvSpPr/>
          <p:nvPr/>
        </p:nvSpPr>
        <p:spPr>
          <a:xfrm>
            <a:off x="4788024" y="2564904"/>
            <a:ext cx="3168352" cy="1554272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CL" sz="1900" dirty="0"/>
              <a:t>12 millones de niños menores de cinco </a:t>
            </a:r>
            <a:r>
              <a:rPr lang="es-CL" sz="1900" dirty="0" smtClean="0"/>
              <a:t>años, </a:t>
            </a:r>
            <a:r>
              <a:rPr lang="es-CL" sz="1900" dirty="0"/>
              <a:t>mueren usualmente por causas que se pueden evitar o curar.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15616" y="764704"/>
            <a:ext cx="2736304" cy="1512168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L" dirty="0" smtClean="0"/>
              <a:t>Asia Meridional concentra la mayor cantidad, es decir 515 millones de personas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1547664" y="2996952"/>
            <a:ext cx="6483378" cy="461665"/>
          </a:xfrm>
          <a:prstGeom prst="rect">
            <a:avLst/>
          </a:prstGeom>
          <a:ln w="76200">
            <a:solidFill>
              <a:srgbClr val="FF6600"/>
            </a:solidFill>
          </a:ln>
        </p:spPr>
        <p:txBody>
          <a:bodyPr wrap="none">
            <a:spAutoFit/>
          </a:bodyPr>
          <a:lstStyle/>
          <a:p>
            <a:r>
              <a:rPr lang="es-CL" sz="2400" dirty="0"/>
              <a:t>P</a:t>
            </a:r>
            <a:r>
              <a:rPr lang="es-CL" sz="2400" dirty="0" smtClean="0"/>
              <a:t>oblación que subsiste con 1 dólar al día</a:t>
            </a:r>
            <a:endParaRPr lang="es-CL" sz="2400" dirty="0"/>
          </a:p>
        </p:txBody>
      </p:sp>
      <p:sp>
        <p:nvSpPr>
          <p:cNvPr id="7" name="6 Rectángulo"/>
          <p:cNvSpPr/>
          <p:nvPr/>
        </p:nvSpPr>
        <p:spPr>
          <a:xfrm>
            <a:off x="5364088" y="692696"/>
            <a:ext cx="2664296" cy="1754326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L" dirty="0"/>
              <a:t>Asia Oriental y </a:t>
            </a:r>
            <a:r>
              <a:rPr lang="es-CL" dirty="0" smtClean="0"/>
              <a:t>Suroriental </a:t>
            </a:r>
            <a:r>
              <a:rPr lang="es-CL" dirty="0"/>
              <a:t>y el Pacífico donde 446 millones de </a:t>
            </a:r>
            <a:r>
              <a:rPr lang="es-CL" dirty="0" smtClean="0"/>
              <a:t>personas </a:t>
            </a:r>
            <a:r>
              <a:rPr lang="es-CL" dirty="0"/>
              <a:t>viven en estas condiciones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796136" y="4293096"/>
            <a:ext cx="2232248" cy="923330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s-CL" dirty="0"/>
              <a:t>219 millones en África al Sur del Sahara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187624" y="4365104"/>
            <a:ext cx="2736304" cy="646331"/>
          </a:xfrm>
          <a:prstGeom prst="rect">
            <a:avLst/>
          </a:prstGeom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L" dirty="0"/>
              <a:t>11 millones en los Estados </a:t>
            </a:r>
            <a:r>
              <a:rPr lang="es-CL" dirty="0" smtClean="0"/>
              <a:t>Árabes</a:t>
            </a:r>
            <a:endParaRPr lang="es-CL" dirty="0"/>
          </a:p>
        </p:txBody>
      </p:sp>
      <p:sp>
        <p:nvSpPr>
          <p:cNvPr id="10" name="9 Flecha arriba"/>
          <p:cNvSpPr/>
          <p:nvPr/>
        </p:nvSpPr>
        <p:spPr>
          <a:xfrm>
            <a:off x="2987824" y="2348880"/>
            <a:ext cx="360040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Flecha derecha"/>
          <p:cNvSpPr/>
          <p:nvPr/>
        </p:nvSpPr>
        <p:spPr>
          <a:xfrm>
            <a:off x="3923928" y="1196752"/>
            <a:ext cx="122413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Flecha en U"/>
          <p:cNvSpPr/>
          <p:nvPr/>
        </p:nvSpPr>
        <p:spPr>
          <a:xfrm rot="5400000">
            <a:off x="6995901" y="2965406"/>
            <a:ext cx="2792223" cy="72725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3" name="12 Flecha izquierda"/>
          <p:cNvSpPr/>
          <p:nvPr/>
        </p:nvSpPr>
        <p:spPr>
          <a:xfrm>
            <a:off x="4283968" y="4437112"/>
            <a:ext cx="1152128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1844824"/>
            <a:ext cx="3528392" cy="1938992"/>
          </a:xfrm>
          <a:prstGeom prst="rect">
            <a:avLst/>
          </a:prstGeom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s-CL" sz="2400" dirty="0"/>
              <a:t>En América Latina y el </a:t>
            </a:r>
            <a:r>
              <a:rPr lang="es-CL" sz="2400" dirty="0" smtClean="0"/>
              <a:t>Caribe </a:t>
            </a:r>
            <a:r>
              <a:rPr lang="es-CL" sz="2400" dirty="0"/>
              <a:t>110 millones de personas viven con 2 dólares diarios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499992" y="1844824"/>
            <a:ext cx="4104456" cy="1938992"/>
          </a:xfrm>
          <a:prstGeom prst="rect">
            <a:avLst/>
          </a:prstGeom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es-CL" sz="2400" dirty="0"/>
              <a:t>En Europa Oriental y en los países de Asia Central 120 millones de personas viven con 4 dólares al día.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uillermo\Desktop\panchi\fotos\pobreza\Persona que viven con menos de US $ 1 al dia ( millones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068881" cy="2655581"/>
          </a:xfrm>
          <a:prstGeom prst="rect">
            <a:avLst/>
          </a:prstGeom>
          <a:noFill/>
        </p:spPr>
      </p:pic>
      <p:pic>
        <p:nvPicPr>
          <p:cNvPr id="1027" name="Picture 3" descr="C:\Users\Guillermo\Desktop\panchi\fotos\pobreza\Porcio de personas que viven con menos de US $ 1 al dia ( %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8208912" cy="268733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C:\Users\Guillermo\Desktop\panchi\fotos\pobreza\Persona que viven con menos de US $ 2 al dia ( millones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507288" cy="2785177"/>
          </a:xfrm>
          <a:prstGeom prst="rect">
            <a:avLst/>
          </a:prstGeom>
          <a:noFill/>
        </p:spPr>
      </p:pic>
      <p:pic>
        <p:nvPicPr>
          <p:cNvPr id="2051" name="Picture 3" descr="C:\Users\Guillermo\Desktop\panchi\fotos\pobreza\Persona que viven con menos de US $ 2 al dia ( %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645024"/>
            <a:ext cx="8352928" cy="27610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Guillermo\Desktop\panchi\fotos\pobreza\Pobreza ma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20688"/>
            <a:ext cx="6624736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Guillermo\Desktop\panchi\fotos\pobreza\imagesCASH8D3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80728"/>
            <a:ext cx="5842794" cy="42817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 descr="C:\Users\Guillermo\Desktop\panchi\fotos\pobreza\mapa de hambre en el mundo 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700459" cy="652534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355</Words>
  <Application>Microsoft Office PowerPoint</Application>
  <PresentationFormat>Presentación en pantalla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Aspecto</vt:lpstr>
      <vt:lpstr>Índices de Pobreza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Población desnutrida</vt:lpstr>
      <vt:lpstr>Pobreza en América Latina</vt:lpstr>
      <vt:lpstr>Pobreza en Chile</vt:lpstr>
      <vt:lpstr>Diapositiva 14</vt:lpstr>
      <vt:lpstr>Diapositiva 15</vt:lpstr>
      <vt:lpstr>El país mas rico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Índices de Pobreza</dc:title>
  <dc:creator>Guillermo</dc:creator>
  <cp:lastModifiedBy>Guillermo</cp:lastModifiedBy>
  <cp:revision>7</cp:revision>
  <dcterms:created xsi:type="dcterms:W3CDTF">2010-09-07T05:26:06Z</dcterms:created>
  <dcterms:modified xsi:type="dcterms:W3CDTF">2010-09-07T06:29:08Z</dcterms:modified>
</cp:coreProperties>
</file>