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EFED-9A27-4784-ADCC-5ED15B1EA060}" type="datetimeFigureOut">
              <a:rPr lang="es-ES" smtClean="0"/>
              <a:t>07/09/2010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991D-E9BD-45A6-BB0B-CAA0043D1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EFED-9A27-4784-ADCC-5ED15B1EA060}" type="datetimeFigureOut">
              <a:rPr lang="es-ES" smtClean="0"/>
              <a:t>07/09/2010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991D-E9BD-45A6-BB0B-CAA0043D1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EFED-9A27-4784-ADCC-5ED15B1EA060}" type="datetimeFigureOut">
              <a:rPr lang="es-ES" smtClean="0"/>
              <a:t>07/09/2010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991D-E9BD-45A6-BB0B-CAA0043D1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EFED-9A27-4784-ADCC-5ED15B1EA060}" type="datetimeFigureOut">
              <a:rPr lang="es-ES" smtClean="0"/>
              <a:t>07/09/2010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991D-E9BD-45A6-BB0B-CAA0043D1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EFED-9A27-4784-ADCC-5ED15B1EA060}" type="datetimeFigureOut">
              <a:rPr lang="es-ES" smtClean="0"/>
              <a:t>07/09/2010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991D-E9BD-45A6-BB0B-CAA0043D1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EFED-9A27-4784-ADCC-5ED15B1EA060}" type="datetimeFigureOut">
              <a:rPr lang="es-ES" smtClean="0"/>
              <a:t>07/09/2010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991D-E9BD-45A6-BB0B-CAA0043D1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EFED-9A27-4784-ADCC-5ED15B1EA060}" type="datetimeFigureOut">
              <a:rPr lang="es-ES" smtClean="0"/>
              <a:t>07/09/2010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991D-E9BD-45A6-BB0B-CAA0043D1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EFED-9A27-4784-ADCC-5ED15B1EA060}" type="datetimeFigureOut">
              <a:rPr lang="es-ES" smtClean="0"/>
              <a:t>07/09/2010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991D-E9BD-45A6-BB0B-CAA0043D1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EFED-9A27-4784-ADCC-5ED15B1EA060}" type="datetimeFigureOut">
              <a:rPr lang="es-ES" smtClean="0"/>
              <a:t>07/09/2010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991D-E9BD-45A6-BB0B-CAA0043D1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EFED-9A27-4784-ADCC-5ED15B1EA060}" type="datetimeFigureOut">
              <a:rPr lang="es-ES" smtClean="0"/>
              <a:t>07/09/2010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991D-E9BD-45A6-BB0B-CAA0043D1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EFED-9A27-4784-ADCC-5ED15B1EA060}" type="datetimeFigureOut">
              <a:rPr lang="es-ES" smtClean="0"/>
              <a:t>07/09/2010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991D-E9BD-45A6-BB0B-CAA0043D197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1EFED-9A27-4784-ADCC-5ED15B1EA060}" type="datetimeFigureOut">
              <a:rPr lang="es-ES" smtClean="0"/>
              <a:t>07/09/2010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991D-E9BD-45A6-BB0B-CAA0043D197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4191000" y="533400"/>
            <a:ext cx="1143000" cy="4572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 dirty="0">
                <a:latin typeface="Tahoma" pitchFamily="34" charset="0"/>
              </a:rPr>
              <a:t>ECONOMÍA</a:t>
            </a:r>
          </a:p>
          <a:p>
            <a:pPr algn="ctr"/>
            <a:r>
              <a:rPr lang="es-ES" sz="800" dirty="0">
                <a:latin typeface="Tahoma" pitchFamily="34" charset="0"/>
              </a:rPr>
              <a:t>OCCIDENTAL</a:t>
            </a:r>
          </a:p>
          <a:p>
            <a:pPr algn="ctr"/>
            <a:r>
              <a:rPr lang="es-ES" sz="800" dirty="0">
                <a:latin typeface="Tahoma" pitchFamily="34" charset="0"/>
              </a:rPr>
              <a:t>1945-1990</a:t>
            </a: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1600200" y="1066800"/>
            <a:ext cx="990600" cy="4572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1000">
                <a:latin typeface="Tahoma" pitchFamily="34" charset="0"/>
              </a:rPr>
              <a:t>EDAD DE</a:t>
            </a:r>
          </a:p>
          <a:p>
            <a:pPr algn="ctr"/>
            <a:r>
              <a:rPr lang="es-ES" sz="1000">
                <a:latin typeface="Tahoma" pitchFamily="34" charset="0"/>
              </a:rPr>
              <a:t>ORO </a:t>
            </a:r>
          </a:p>
          <a:p>
            <a:pPr algn="ctr"/>
            <a:r>
              <a:rPr lang="es-ES" sz="1000">
                <a:latin typeface="Tahoma" pitchFamily="34" charset="0"/>
              </a:rPr>
              <a:t>1950-1973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3276600" y="2895600"/>
            <a:ext cx="838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REFORMAS</a:t>
            </a:r>
          </a:p>
          <a:p>
            <a:pPr algn="ctr"/>
            <a:r>
              <a:rPr lang="es-ES" sz="800">
                <a:latin typeface="Tahoma" pitchFamily="34" charset="0"/>
              </a:rPr>
              <a:t>SOCIALES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1600200" y="54864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SUBORDINACIÓN</a:t>
            </a:r>
          </a:p>
          <a:p>
            <a:pPr algn="ctr"/>
            <a:r>
              <a:rPr lang="es-ES" sz="800">
                <a:latin typeface="Tahoma" pitchFamily="34" charset="0"/>
              </a:rPr>
              <a:t>EUROPA</a:t>
            </a: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2286000" y="2895600"/>
            <a:ext cx="838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INTERVENCIÓN </a:t>
            </a:r>
          </a:p>
          <a:p>
            <a:pPr algn="ctr"/>
            <a:r>
              <a:rPr lang="es-ES" sz="800">
                <a:latin typeface="Tahoma" pitchFamily="34" charset="0"/>
              </a:rPr>
              <a:t>DEL ESTADO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914400" y="28956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PLANES DE</a:t>
            </a:r>
          </a:p>
          <a:p>
            <a:pPr algn="ctr"/>
            <a:r>
              <a:rPr lang="es-ES" sz="800">
                <a:latin typeface="Tahoma" pitchFamily="34" charset="0"/>
              </a:rPr>
              <a:t>AYUDA</a:t>
            </a:r>
          </a:p>
          <a:p>
            <a:pPr algn="ctr"/>
            <a:r>
              <a:rPr lang="es-ES" sz="800">
                <a:latin typeface="Tahoma" pitchFamily="34" charset="0"/>
              </a:rPr>
              <a:t>ECONÓMICA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2514600" y="1828800"/>
            <a:ext cx="1219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MODELO</a:t>
            </a:r>
          </a:p>
          <a:p>
            <a:pPr algn="ctr"/>
            <a:r>
              <a:rPr lang="es-ES" sz="800">
                <a:latin typeface="Tahoma" pitchFamily="34" charset="0"/>
              </a:rPr>
              <a:t>KEYNESIANO</a:t>
            </a: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838200" y="1828800"/>
            <a:ext cx="10668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RECONSTRUCCIÓN</a:t>
            </a:r>
          </a:p>
          <a:p>
            <a:pPr algn="ctr"/>
            <a:r>
              <a:rPr lang="es-ES" sz="800">
                <a:latin typeface="Tahoma" pitchFamily="34" charset="0"/>
              </a:rPr>
              <a:t>EUROPA</a:t>
            </a: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2971800" y="4495800"/>
            <a:ext cx="9906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CRECIMIENTO</a:t>
            </a: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152400" y="2514600"/>
            <a:ext cx="533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UNRRA</a:t>
            </a:r>
          </a:p>
        </p:txBody>
      </p:sp>
      <p:sp>
        <p:nvSpPr>
          <p:cNvPr id="10252" name="AutoShape 12"/>
          <p:cNvSpPr>
            <a:spLocks noChangeArrowheads="1"/>
          </p:cNvSpPr>
          <p:nvPr/>
        </p:nvSpPr>
        <p:spPr bwMode="auto">
          <a:xfrm>
            <a:off x="2133600" y="3733800"/>
            <a:ext cx="11430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NACIONALIZACIONES</a:t>
            </a:r>
          </a:p>
        </p:txBody>
      </p:sp>
      <p:sp>
        <p:nvSpPr>
          <p:cNvPr id="10253" name="AutoShape 13"/>
          <p:cNvSpPr>
            <a:spLocks noChangeArrowheads="1"/>
          </p:cNvSpPr>
          <p:nvPr/>
        </p:nvSpPr>
        <p:spPr bwMode="auto">
          <a:xfrm>
            <a:off x="914400" y="41910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HEGEMONÍA</a:t>
            </a:r>
          </a:p>
          <a:p>
            <a:pPr algn="ctr"/>
            <a:r>
              <a:rPr lang="es-ES" sz="800">
                <a:latin typeface="Tahoma" pitchFamily="34" charset="0"/>
              </a:rPr>
              <a:t>DE EE UU</a:t>
            </a:r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>
            <a:off x="0" y="4800600"/>
            <a:ext cx="9906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INDUSTRIA</a:t>
            </a:r>
          </a:p>
          <a:p>
            <a:pPr algn="ctr"/>
            <a:r>
              <a:rPr lang="es-ES" sz="800">
                <a:latin typeface="Tahoma" pitchFamily="34" charset="0"/>
              </a:rPr>
              <a:t>ARMAMENTÍSTICA</a:t>
            </a:r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609600" y="54864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MERCADOS</a:t>
            </a:r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76200" y="3276600"/>
            <a:ext cx="6096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PLAN</a:t>
            </a:r>
          </a:p>
          <a:p>
            <a:pPr algn="ctr"/>
            <a:r>
              <a:rPr lang="es-ES" sz="800">
                <a:latin typeface="Tahoma" pitchFamily="34" charset="0"/>
              </a:rPr>
              <a:t>MARSHALL</a:t>
            </a:r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5867400" y="1066800"/>
            <a:ext cx="990600" cy="4572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1000">
                <a:latin typeface="Tahoma" pitchFamily="34" charset="0"/>
              </a:rPr>
              <a:t>CRISIS DEL</a:t>
            </a:r>
          </a:p>
          <a:p>
            <a:pPr algn="ctr"/>
            <a:r>
              <a:rPr lang="es-ES" sz="1000">
                <a:latin typeface="Tahoma" pitchFamily="34" charset="0"/>
              </a:rPr>
              <a:t>73</a:t>
            </a:r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>
            <a:off x="3733800" y="6324600"/>
            <a:ext cx="8382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GRAN</a:t>
            </a:r>
          </a:p>
          <a:p>
            <a:pPr algn="ctr"/>
            <a:r>
              <a:rPr lang="es-ES" sz="800">
                <a:latin typeface="Tahoma" pitchFamily="34" charset="0"/>
              </a:rPr>
              <a:t>BRETAÑA</a:t>
            </a:r>
          </a:p>
        </p:txBody>
      </p:sp>
      <p:sp>
        <p:nvSpPr>
          <p:cNvPr id="10259" name="AutoShape 19"/>
          <p:cNvSpPr>
            <a:spLocks noChangeArrowheads="1"/>
          </p:cNvSpPr>
          <p:nvPr/>
        </p:nvSpPr>
        <p:spPr bwMode="auto">
          <a:xfrm>
            <a:off x="2590800" y="5638800"/>
            <a:ext cx="838200" cy="533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MILAGRO </a:t>
            </a:r>
          </a:p>
          <a:p>
            <a:pPr algn="ctr"/>
            <a:r>
              <a:rPr lang="es-ES" sz="800">
                <a:latin typeface="Tahoma" pitchFamily="34" charset="0"/>
              </a:rPr>
              <a:t>ALEMÁN Y</a:t>
            </a:r>
          </a:p>
          <a:p>
            <a:pPr algn="ctr"/>
            <a:r>
              <a:rPr lang="es-ES" sz="800">
                <a:latin typeface="Tahoma" pitchFamily="34" charset="0"/>
              </a:rPr>
              <a:t>JAPONÉS</a:t>
            </a:r>
          </a:p>
        </p:txBody>
      </p:sp>
      <p:sp>
        <p:nvSpPr>
          <p:cNvPr id="10260" name="AutoShape 20"/>
          <p:cNvSpPr>
            <a:spLocks noChangeArrowheads="1"/>
          </p:cNvSpPr>
          <p:nvPr/>
        </p:nvSpPr>
        <p:spPr bwMode="auto">
          <a:xfrm>
            <a:off x="3733800" y="5181600"/>
            <a:ext cx="838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ITALIA</a:t>
            </a:r>
          </a:p>
        </p:txBody>
      </p:sp>
      <p:sp>
        <p:nvSpPr>
          <p:cNvPr id="10261" name="AutoShape 21"/>
          <p:cNvSpPr>
            <a:spLocks noChangeArrowheads="1"/>
          </p:cNvSpPr>
          <p:nvPr/>
        </p:nvSpPr>
        <p:spPr bwMode="auto">
          <a:xfrm>
            <a:off x="3733800" y="5715000"/>
            <a:ext cx="838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FRANCIA</a:t>
            </a:r>
          </a:p>
        </p:txBody>
      </p:sp>
      <p:sp>
        <p:nvSpPr>
          <p:cNvPr id="10262" name="AutoShape 22"/>
          <p:cNvSpPr>
            <a:spLocks noChangeArrowheads="1"/>
          </p:cNvSpPr>
          <p:nvPr/>
        </p:nvSpPr>
        <p:spPr bwMode="auto">
          <a:xfrm>
            <a:off x="4191000" y="2590800"/>
            <a:ext cx="8382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DEVALUACIÓN</a:t>
            </a:r>
          </a:p>
          <a:p>
            <a:pPr algn="ctr"/>
            <a:r>
              <a:rPr lang="es-ES" sz="800">
                <a:latin typeface="Tahoma" pitchFamily="34" charset="0"/>
              </a:rPr>
              <a:t>DÓLAR</a:t>
            </a:r>
          </a:p>
        </p:txBody>
      </p:sp>
      <p:sp>
        <p:nvSpPr>
          <p:cNvPr id="10263" name="AutoShape 23"/>
          <p:cNvSpPr>
            <a:spLocks noChangeArrowheads="1"/>
          </p:cNvSpPr>
          <p:nvPr/>
        </p:nvSpPr>
        <p:spPr bwMode="auto">
          <a:xfrm>
            <a:off x="5181600" y="25908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SUBIDA DEL</a:t>
            </a:r>
          </a:p>
          <a:p>
            <a:pPr algn="ctr"/>
            <a:r>
              <a:rPr lang="es-ES" sz="800">
                <a:latin typeface="Tahoma" pitchFamily="34" charset="0"/>
              </a:rPr>
              <a:t>PETRÓLEO</a:t>
            </a:r>
          </a:p>
        </p:txBody>
      </p:sp>
      <p:sp>
        <p:nvSpPr>
          <p:cNvPr id="10264" name="AutoShape 24"/>
          <p:cNvSpPr>
            <a:spLocks noChangeArrowheads="1"/>
          </p:cNvSpPr>
          <p:nvPr/>
        </p:nvSpPr>
        <p:spPr bwMode="auto">
          <a:xfrm>
            <a:off x="4343400" y="3810000"/>
            <a:ext cx="9144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ESPECULACIÓN</a:t>
            </a:r>
          </a:p>
          <a:p>
            <a:pPr algn="ctr"/>
            <a:r>
              <a:rPr lang="es-ES" sz="800">
                <a:latin typeface="Tahoma" pitchFamily="34" charset="0"/>
              </a:rPr>
              <a:t>MONETARIA</a:t>
            </a:r>
          </a:p>
        </p:txBody>
      </p:sp>
      <p:sp>
        <p:nvSpPr>
          <p:cNvPr id="10265" name="AutoShape 25"/>
          <p:cNvSpPr>
            <a:spLocks noChangeArrowheads="1"/>
          </p:cNvSpPr>
          <p:nvPr/>
        </p:nvSpPr>
        <p:spPr bwMode="auto">
          <a:xfrm>
            <a:off x="4343400" y="32766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PROTECCIONISMO</a:t>
            </a:r>
          </a:p>
          <a:p>
            <a:pPr algn="ctr"/>
            <a:r>
              <a:rPr lang="es-ES" sz="800">
                <a:latin typeface="Tahoma" pitchFamily="34" charset="0"/>
              </a:rPr>
              <a:t>COMERCIAL</a:t>
            </a:r>
          </a:p>
        </p:txBody>
      </p:sp>
      <p:sp>
        <p:nvSpPr>
          <p:cNvPr id="10266" name="AutoShape 26"/>
          <p:cNvSpPr>
            <a:spLocks noChangeArrowheads="1"/>
          </p:cNvSpPr>
          <p:nvPr/>
        </p:nvSpPr>
        <p:spPr bwMode="auto">
          <a:xfrm>
            <a:off x="7010400" y="3429000"/>
            <a:ext cx="7620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DESEMPLEO</a:t>
            </a:r>
          </a:p>
        </p:txBody>
      </p:sp>
      <p:sp>
        <p:nvSpPr>
          <p:cNvPr id="10267" name="AutoShape 27"/>
          <p:cNvSpPr>
            <a:spLocks noChangeArrowheads="1"/>
          </p:cNvSpPr>
          <p:nvPr/>
        </p:nvSpPr>
        <p:spPr bwMode="auto">
          <a:xfrm>
            <a:off x="8001000" y="2590800"/>
            <a:ext cx="990600" cy="533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REORGANIZACIÓN</a:t>
            </a:r>
          </a:p>
          <a:p>
            <a:pPr algn="ctr"/>
            <a:r>
              <a:rPr lang="es-ES" sz="800">
                <a:latin typeface="Tahoma" pitchFamily="34" charset="0"/>
              </a:rPr>
              <a:t>ECONÓMICA</a:t>
            </a:r>
          </a:p>
        </p:txBody>
      </p:sp>
      <p:sp>
        <p:nvSpPr>
          <p:cNvPr id="10268" name="AutoShape 28"/>
          <p:cNvSpPr>
            <a:spLocks noChangeArrowheads="1"/>
          </p:cNvSpPr>
          <p:nvPr/>
        </p:nvSpPr>
        <p:spPr bwMode="auto">
          <a:xfrm>
            <a:off x="6629400" y="25908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FRENO</a:t>
            </a:r>
          </a:p>
          <a:p>
            <a:pPr algn="ctr"/>
            <a:r>
              <a:rPr lang="es-ES" sz="800">
                <a:latin typeface="Tahoma" pitchFamily="34" charset="0"/>
              </a:rPr>
              <a:t>CRECIMIENTO</a:t>
            </a:r>
          </a:p>
        </p:txBody>
      </p:sp>
      <p:sp>
        <p:nvSpPr>
          <p:cNvPr id="10269" name="AutoShape 29"/>
          <p:cNvSpPr>
            <a:spLocks noChangeArrowheads="1"/>
          </p:cNvSpPr>
          <p:nvPr/>
        </p:nvSpPr>
        <p:spPr bwMode="auto">
          <a:xfrm>
            <a:off x="5257800" y="4267200"/>
            <a:ext cx="762000" cy="304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CRISIS</a:t>
            </a:r>
          </a:p>
        </p:txBody>
      </p:sp>
      <p:sp>
        <p:nvSpPr>
          <p:cNvPr id="10270" name="AutoShape 30"/>
          <p:cNvSpPr>
            <a:spLocks noChangeArrowheads="1"/>
          </p:cNvSpPr>
          <p:nvPr/>
        </p:nvSpPr>
        <p:spPr bwMode="auto">
          <a:xfrm>
            <a:off x="6096000" y="3429000"/>
            <a:ext cx="7620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INFLACIÓN</a:t>
            </a:r>
          </a:p>
        </p:txBody>
      </p:sp>
      <p:sp>
        <p:nvSpPr>
          <p:cNvPr id="10271" name="AutoShape 31"/>
          <p:cNvSpPr>
            <a:spLocks noChangeArrowheads="1"/>
          </p:cNvSpPr>
          <p:nvPr/>
        </p:nvSpPr>
        <p:spPr bwMode="auto">
          <a:xfrm>
            <a:off x="8077200" y="3429000"/>
            <a:ext cx="8382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SERVICIOS</a:t>
            </a:r>
          </a:p>
        </p:txBody>
      </p:sp>
      <p:sp>
        <p:nvSpPr>
          <p:cNvPr id="10272" name="AutoShape 32"/>
          <p:cNvSpPr>
            <a:spLocks noChangeArrowheads="1"/>
          </p:cNvSpPr>
          <p:nvPr/>
        </p:nvSpPr>
        <p:spPr bwMode="auto">
          <a:xfrm>
            <a:off x="5029200" y="49530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SUBIDA DE</a:t>
            </a:r>
          </a:p>
          <a:p>
            <a:pPr algn="ctr"/>
            <a:r>
              <a:rPr lang="es-ES" sz="800">
                <a:latin typeface="Tahoma" pitchFamily="34" charset="0"/>
              </a:rPr>
              <a:t> PRECIOS</a:t>
            </a:r>
          </a:p>
        </p:txBody>
      </p:sp>
      <p:sp>
        <p:nvSpPr>
          <p:cNvPr id="10273" name="AutoShape 33"/>
          <p:cNvSpPr>
            <a:spLocks noChangeArrowheads="1"/>
          </p:cNvSpPr>
          <p:nvPr/>
        </p:nvSpPr>
        <p:spPr bwMode="auto">
          <a:xfrm>
            <a:off x="5029200" y="5562600"/>
            <a:ext cx="9144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PÉRDIDA</a:t>
            </a:r>
          </a:p>
          <a:p>
            <a:pPr algn="ctr"/>
            <a:r>
              <a:rPr lang="es-ES" sz="800">
                <a:latin typeface="Tahoma" pitchFamily="34" charset="0"/>
              </a:rPr>
              <a:t>DE RENTA</a:t>
            </a:r>
          </a:p>
        </p:txBody>
      </p:sp>
      <p:sp>
        <p:nvSpPr>
          <p:cNvPr id="10274" name="AutoShape 34"/>
          <p:cNvSpPr>
            <a:spLocks noChangeArrowheads="1"/>
          </p:cNvSpPr>
          <p:nvPr/>
        </p:nvSpPr>
        <p:spPr bwMode="auto">
          <a:xfrm>
            <a:off x="6172200" y="4572000"/>
            <a:ext cx="6096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DÉFICIT</a:t>
            </a:r>
          </a:p>
        </p:txBody>
      </p:sp>
      <p:cxnSp>
        <p:nvCxnSpPr>
          <p:cNvPr id="10275" name="AutoShape 35"/>
          <p:cNvCxnSpPr>
            <a:cxnSpLocks noChangeShapeType="1"/>
            <a:stCxn id="10242" idx="1"/>
            <a:endCxn id="10243" idx="0"/>
          </p:cNvCxnSpPr>
          <p:nvPr/>
        </p:nvCxnSpPr>
        <p:spPr bwMode="auto">
          <a:xfrm rot="10800000" flipV="1">
            <a:off x="2095500" y="762000"/>
            <a:ext cx="2095500" cy="3048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76" name="AutoShape 36"/>
          <p:cNvCxnSpPr>
            <a:cxnSpLocks noChangeShapeType="1"/>
            <a:stCxn id="10243" idx="2"/>
            <a:endCxn id="10248" idx="0"/>
          </p:cNvCxnSpPr>
          <p:nvPr/>
        </p:nvCxnSpPr>
        <p:spPr bwMode="auto">
          <a:xfrm rot="16200000" flipH="1">
            <a:off x="2457450" y="1162050"/>
            <a:ext cx="304800" cy="10287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77" name="AutoShape 37"/>
          <p:cNvCxnSpPr>
            <a:cxnSpLocks noChangeShapeType="1"/>
            <a:stCxn id="10243" idx="2"/>
            <a:endCxn id="10249" idx="0"/>
          </p:cNvCxnSpPr>
          <p:nvPr/>
        </p:nvCxnSpPr>
        <p:spPr bwMode="auto">
          <a:xfrm rot="5400000">
            <a:off x="1581150" y="1314450"/>
            <a:ext cx="304800" cy="7239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78" name="AutoShape 38"/>
          <p:cNvCxnSpPr>
            <a:cxnSpLocks noChangeShapeType="1"/>
            <a:stCxn id="10249" idx="2"/>
            <a:endCxn id="10247" idx="0"/>
          </p:cNvCxnSpPr>
          <p:nvPr/>
        </p:nvCxnSpPr>
        <p:spPr bwMode="auto">
          <a:xfrm>
            <a:off x="1371600" y="2286000"/>
            <a:ext cx="0" cy="60960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0279" name="AutoShape 39"/>
          <p:cNvCxnSpPr>
            <a:cxnSpLocks noChangeShapeType="1"/>
            <a:stCxn id="10248" idx="2"/>
            <a:endCxn id="10246" idx="0"/>
          </p:cNvCxnSpPr>
          <p:nvPr/>
        </p:nvCxnSpPr>
        <p:spPr bwMode="auto">
          <a:xfrm rot="5400000">
            <a:off x="2609850" y="2381250"/>
            <a:ext cx="609600" cy="4191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80" name="AutoShape 40"/>
          <p:cNvCxnSpPr>
            <a:cxnSpLocks noChangeShapeType="1"/>
            <a:stCxn id="10248" idx="2"/>
            <a:endCxn id="10244" idx="0"/>
          </p:cNvCxnSpPr>
          <p:nvPr/>
        </p:nvCxnSpPr>
        <p:spPr bwMode="auto">
          <a:xfrm rot="16200000" flipH="1">
            <a:off x="3105150" y="2305050"/>
            <a:ext cx="609600" cy="5715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81" name="AutoShape 41"/>
          <p:cNvCxnSpPr>
            <a:cxnSpLocks noChangeShapeType="1"/>
            <a:stCxn id="10247" idx="1"/>
            <a:endCxn id="10251" idx="3"/>
          </p:cNvCxnSpPr>
          <p:nvPr/>
        </p:nvCxnSpPr>
        <p:spPr bwMode="auto">
          <a:xfrm rot="10800000">
            <a:off x="685800" y="2743200"/>
            <a:ext cx="228600" cy="3810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82" name="AutoShape 42"/>
          <p:cNvCxnSpPr>
            <a:cxnSpLocks noChangeShapeType="1"/>
            <a:stCxn id="10247" idx="1"/>
            <a:endCxn id="10256" idx="3"/>
          </p:cNvCxnSpPr>
          <p:nvPr/>
        </p:nvCxnSpPr>
        <p:spPr bwMode="auto">
          <a:xfrm rot="10800000" flipV="1">
            <a:off x="685800" y="3124200"/>
            <a:ext cx="228600" cy="3810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83" name="AutoShape 43"/>
          <p:cNvCxnSpPr>
            <a:cxnSpLocks noChangeShapeType="1"/>
            <a:stCxn id="10246" idx="2"/>
            <a:endCxn id="10252" idx="0"/>
          </p:cNvCxnSpPr>
          <p:nvPr/>
        </p:nvCxnSpPr>
        <p:spPr bwMode="auto">
          <a:xfrm rot="5400000">
            <a:off x="2514600" y="3543300"/>
            <a:ext cx="3810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0284" name="AutoShape 44"/>
          <p:cNvCxnSpPr>
            <a:cxnSpLocks noChangeShapeType="1"/>
            <a:stCxn id="10252" idx="2"/>
            <a:endCxn id="10250" idx="0"/>
          </p:cNvCxnSpPr>
          <p:nvPr/>
        </p:nvCxnSpPr>
        <p:spPr bwMode="auto">
          <a:xfrm rot="16200000" flipH="1">
            <a:off x="2933700" y="3962400"/>
            <a:ext cx="304800" cy="7620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85" name="AutoShape 45"/>
          <p:cNvCxnSpPr>
            <a:cxnSpLocks noChangeShapeType="1"/>
            <a:stCxn id="10244" idx="2"/>
            <a:endCxn id="10250" idx="0"/>
          </p:cNvCxnSpPr>
          <p:nvPr/>
        </p:nvCxnSpPr>
        <p:spPr bwMode="auto">
          <a:xfrm rot="5400000">
            <a:off x="3009900" y="3810000"/>
            <a:ext cx="1143000" cy="228600"/>
          </a:xfrm>
          <a:prstGeom prst="bentConnector3">
            <a:avLst>
              <a:gd name="adj1" fmla="val 87079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86" name="AutoShape 46"/>
          <p:cNvCxnSpPr>
            <a:cxnSpLocks noChangeShapeType="1"/>
          </p:cNvCxnSpPr>
          <p:nvPr/>
        </p:nvCxnSpPr>
        <p:spPr bwMode="auto">
          <a:xfrm flipV="1">
            <a:off x="1828800" y="2000250"/>
            <a:ext cx="685800" cy="2362200"/>
          </a:xfrm>
          <a:prstGeom prst="bentConnector3">
            <a:avLst>
              <a:gd name="adj1" fmla="val 24764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87" name="AutoShape 47"/>
          <p:cNvCxnSpPr>
            <a:cxnSpLocks noChangeShapeType="1"/>
            <a:stCxn id="10253" idx="3"/>
            <a:endCxn id="10250" idx="1"/>
          </p:cNvCxnSpPr>
          <p:nvPr/>
        </p:nvCxnSpPr>
        <p:spPr bwMode="auto">
          <a:xfrm>
            <a:off x="1828800" y="4419600"/>
            <a:ext cx="1143000" cy="3048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88" name="AutoShape 48"/>
          <p:cNvCxnSpPr>
            <a:cxnSpLocks noChangeShapeType="1"/>
            <a:stCxn id="10253" idx="2"/>
            <a:endCxn id="10255" idx="0"/>
          </p:cNvCxnSpPr>
          <p:nvPr/>
        </p:nvCxnSpPr>
        <p:spPr bwMode="auto">
          <a:xfrm rot="5400000">
            <a:off x="800100" y="4914900"/>
            <a:ext cx="838200" cy="3048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89" name="AutoShape 49"/>
          <p:cNvCxnSpPr>
            <a:cxnSpLocks noChangeShapeType="1"/>
            <a:stCxn id="10253" idx="2"/>
            <a:endCxn id="10245" idx="0"/>
          </p:cNvCxnSpPr>
          <p:nvPr/>
        </p:nvCxnSpPr>
        <p:spPr bwMode="auto">
          <a:xfrm rot="16200000" flipH="1">
            <a:off x="1295400" y="4724400"/>
            <a:ext cx="838200" cy="6858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90" name="AutoShape 50"/>
          <p:cNvCxnSpPr>
            <a:cxnSpLocks noChangeShapeType="1"/>
            <a:stCxn id="10253" idx="1"/>
            <a:endCxn id="10254" idx="0"/>
          </p:cNvCxnSpPr>
          <p:nvPr/>
        </p:nvCxnSpPr>
        <p:spPr bwMode="auto">
          <a:xfrm rot="10800000" flipV="1">
            <a:off x="495300" y="4419600"/>
            <a:ext cx="419100" cy="3810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91" name="AutoShape 51"/>
          <p:cNvCxnSpPr>
            <a:cxnSpLocks noChangeShapeType="1"/>
            <a:stCxn id="10250" idx="2"/>
            <a:endCxn id="10260" idx="1"/>
          </p:cNvCxnSpPr>
          <p:nvPr/>
        </p:nvCxnSpPr>
        <p:spPr bwMode="auto">
          <a:xfrm rot="16200000" flipH="1">
            <a:off x="3371850" y="5048250"/>
            <a:ext cx="457200" cy="2667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92" name="AutoShape 52"/>
          <p:cNvCxnSpPr>
            <a:cxnSpLocks noChangeShapeType="1"/>
            <a:stCxn id="10250" idx="2"/>
            <a:endCxn id="10261" idx="1"/>
          </p:cNvCxnSpPr>
          <p:nvPr/>
        </p:nvCxnSpPr>
        <p:spPr bwMode="auto">
          <a:xfrm rot="16200000" flipH="1">
            <a:off x="3105150" y="5314950"/>
            <a:ext cx="990600" cy="2667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93" name="AutoShape 53"/>
          <p:cNvCxnSpPr>
            <a:cxnSpLocks noChangeShapeType="1"/>
            <a:stCxn id="10250" idx="2"/>
            <a:endCxn id="10258" idx="1"/>
          </p:cNvCxnSpPr>
          <p:nvPr/>
        </p:nvCxnSpPr>
        <p:spPr bwMode="auto">
          <a:xfrm rot="16200000" flipH="1">
            <a:off x="2819400" y="5600700"/>
            <a:ext cx="1562100" cy="2667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294" name="AutoShape 54"/>
          <p:cNvCxnSpPr>
            <a:cxnSpLocks noChangeShapeType="1"/>
            <a:stCxn id="10250" idx="2"/>
            <a:endCxn id="10259" idx="0"/>
          </p:cNvCxnSpPr>
          <p:nvPr/>
        </p:nvCxnSpPr>
        <p:spPr bwMode="auto">
          <a:xfrm rot="5400000">
            <a:off x="2895600" y="5067300"/>
            <a:ext cx="685800" cy="4572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sp>
        <p:nvSpPr>
          <p:cNvPr id="10295" name="AutoShape 55"/>
          <p:cNvSpPr>
            <a:spLocks noChangeArrowheads="1"/>
          </p:cNvSpPr>
          <p:nvPr/>
        </p:nvSpPr>
        <p:spPr bwMode="auto">
          <a:xfrm>
            <a:off x="6477000" y="5029200"/>
            <a:ext cx="9144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NEOLIBERALISMO</a:t>
            </a:r>
          </a:p>
        </p:txBody>
      </p:sp>
      <p:sp>
        <p:nvSpPr>
          <p:cNvPr id="10296" name="AutoShape 56"/>
          <p:cNvSpPr>
            <a:spLocks noChangeArrowheads="1"/>
          </p:cNvSpPr>
          <p:nvPr/>
        </p:nvSpPr>
        <p:spPr bwMode="auto">
          <a:xfrm>
            <a:off x="7429500" y="4191000"/>
            <a:ext cx="838200" cy="4572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RECUPERACIÓN</a:t>
            </a:r>
          </a:p>
          <a:p>
            <a:pPr algn="ctr"/>
            <a:r>
              <a:rPr lang="es-ES" sz="800">
                <a:latin typeface="Tahoma" pitchFamily="34" charset="0"/>
              </a:rPr>
              <a:t>DE LOS 80</a:t>
            </a:r>
          </a:p>
        </p:txBody>
      </p:sp>
      <p:sp>
        <p:nvSpPr>
          <p:cNvPr id="10297" name="AutoShape 57"/>
          <p:cNvSpPr>
            <a:spLocks noChangeArrowheads="1"/>
          </p:cNvSpPr>
          <p:nvPr/>
        </p:nvSpPr>
        <p:spPr bwMode="auto">
          <a:xfrm>
            <a:off x="7467600" y="5029200"/>
            <a:ext cx="7620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NUEVAS</a:t>
            </a:r>
          </a:p>
          <a:p>
            <a:pPr algn="ctr"/>
            <a:r>
              <a:rPr lang="es-ES" sz="800">
                <a:latin typeface="Tahoma" pitchFamily="34" charset="0"/>
              </a:rPr>
              <a:t>TECNOLOGÍAS</a:t>
            </a:r>
          </a:p>
        </p:txBody>
      </p:sp>
      <p:sp>
        <p:nvSpPr>
          <p:cNvPr id="10298" name="AutoShape 58"/>
          <p:cNvSpPr>
            <a:spLocks noChangeArrowheads="1"/>
          </p:cNvSpPr>
          <p:nvPr/>
        </p:nvSpPr>
        <p:spPr bwMode="auto">
          <a:xfrm>
            <a:off x="7010400" y="5943600"/>
            <a:ext cx="9144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PRIVATIZACIONES</a:t>
            </a:r>
          </a:p>
        </p:txBody>
      </p:sp>
      <p:sp>
        <p:nvSpPr>
          <p:cNvPr id="10299" name="AutoShape 59"/>
          <p:cNvSpPr>
            <a:spLocks noChangeArrowheads="1"/>
          </p:cNvSpPr>
          <p:nvPr/>
        </p:nvSpPr>
        <p:spPr bwMode="auto">
          <a:xfrm>
            <a:off x="6019800" y="5943600"/>
            <a:ext cx="7620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LIBERTAD</a:t>
            </a:r>
          </a:p>
          <a:p>
            <a:pPr algn="ctr"/>
            <a:r>
              <a:rPr lang="es-ES" sz="800">
                <a:latin typeface="Tahoma" pitchFamily="34" charset="0"/>
              </a:rPr>
              <a:t>MERCADOS</a:t>
            </a:r>
          </a:p>
        </p:txBody>
      </p:sp>
      <p:sp>
        <p:nvSpPr>
          <p:cNvPr id="10300" name="AutoShape 60"/>
          <p:cNvSpPr>
            <a:spLocks noChangeArrowheads="1"/>
          </p:cNvSpPr>
          <p:nvPr/>
        </p:nvSpPr>
        <p:spPr bwMode="auto">
          <a:xfrm>
            <a:off x="8305800" y="5029200"/>
            <a:ext cx="6858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CAMBIOS</a:t>
            </a:r>
          </a:p>
          <a:p>
            <a:pPr algn="ctr"/>
            <a:r>
              <a:rPr lang="es-ES" sz="800">
                <a:latin typeface="Tahoma" pitchFamily="34" charset="0"/>
              </a:rPr>
              <a:t>ESPACIALES</a:t>
            </a:r>
          </a:p>
        </p:txBody>
      </p:sp>
      <p:sp>
        <p:nvSpPr>
          <p:cNvPr id="10301" name="AutoShape 61"/>
          <p:cNvSpPr>
            <a:spLocks noChangeArrowheads="1"/>
          </p:cNvSpPr>
          <p:nvPr/>
        </p:nvSpPr>
        <p:spPr bwMode="auto">
          <a:xfrm>
            <a:off x="8305800" y="5943600"/>
            <a:ext cx="685800" cy="3810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PAÍSES</a:t>
            </a:r>
          </a:p>
          <a:p>
            <a:pPr algn="ctr"/>
            <a:r>
              <a:rPr lang="es-ES" sz="800">
                <a:latin typeface="Tahoma" pitchFamily="34" charset="0"/>
              </a:rPr>
              <a:t> ASIÁTICOS</a:t>
            </a:r>
          </a:p>
        </p:txBody>
      </p:sp>
      <p:cxnSp>
        <p:nvCxnSpPr>
          <p:cNvPr id="10302" name="AutoShape 62"/>
          <p:cNvCxnSpPr>
            <a:cxnSpLocks noChangeShapeType="1"/>
            <a:stCxn id="10242" idx="3"/>
            <a:endCxn id="10257" idx="0"/>
          </p:cNvCxnSpPr>
          <p:nvPr/>
        </p:nvCxnSpPr>
        <p:spPr bwMode="auto">
          <a:xfrm>
            <a:off x="5334000" y="762000"/>
            <a:ext cx="1028700" cy="3048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03" name="AutoShape 63"/>
          <p:cNvCxnSpPr>
            <a:cxnSpLocks noChangeShapeType="1"/>
            <a:stCxn id="10262" idx="2"/>
            <a:endCxn id="10265" idx="1"/>
          </p:cNvCxnSpPr>
          <p:nvPr/>
        </p:nvCxnSpPr>
        <p:spPr bwMode="auto">
          <a:xfrm rot="5400000">
            <a:off x="4248150" y="3143250"/>
            <a:ext cx="457200" cy="266700"/>
          </a:xfrm>
          <a:prstGeom prst="bentConnector4">
            <a:avLst>
              <a:gd name="adj1" fmla="val 25000"/>
              <a:gd name="adj2" fmla="val 185713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04" name="AutoShape 64"/>
          <p:cNvCxnSpPr>
            <a:cxnSpLocks noChangeShapeType="1"/>
            <a:stCxn id="10262" idx="2"/>
            <a:endCxn id="10264" idx="1"/>
          </p:cNvCxnSpPr>
          <p:nvPr/>
        </p:nvCxnSpPr>
        <p:spPr bwMode="auto">
          <a:xfrm rot="5400000">
            <a:off x="4000500" y="3390900"/>
            <a:ext cx="952500" cy="266700"/>
          </a:xfrm>
          <a:prstGeom prst="bentConnector4">
            <a:avLst>
              <a:gd name="adj1" fmla="val 11829"/>
              <a:gd name="adj2" fmla="val 160713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05" name="AutoShape 65"/>
          <p:cNvCxnSpPr>
            <a:cxnSpLocks noChangeShapeType="1"/>
            <a:stCxn id="10263" idx="2"/>
            <a:endCxn id="10269" idx="0"/>
          </p:cNvCxnSpPr>
          <p:nvPr/>
        </p:nvCxnSpPr>
        <p:spPr bwMode="auto">
          <a:xfrm rot="5400000">
            <a:off x="5029200" y="3657600"/>
            <a:ext cx="12192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0306" name="AutoShape 66"/>
          <p:cNvCxnSpPr>
            <a:cxnSpLocks noChangeShapeType="1"/>
            <a:stCxn id="10265" idx="3"/>
            <a:endCxn id="10269" idx="0"/>
          </p:cNvCxnSpPr>
          <p:nvPr/>
        </p:nvCxnSpPr>
        <p:spPr bwMode="auto">
          <a:xfrm>
            <a:off x="5257800" y="3505200"/>
            <a:ext cx="381000" cy="7620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07" name="AutoShape 67"/>
          <p:cNvCxnSpPr>
            <a:cxnSpLocks noChangeShapeType="1"/>
            <a:stCxn id="10269" idx="1"/>
            <a:endCxn id="10272" idx="1"/>
          </p:cNvCxnSpPr>
          <p:nvPr/>
        </p:nvCxnSpPr>
        <p:spPr bwMode="auto">
          <a:xfrm rot="10800000" flipV="1">
            <a:off x="5029200" y="4419600"/>
            <a:ext cx="228600" cy="762000"/>
          </a:xfrm>
          <a:prstGeom prst="bentConnector3">
            <a:avLst>
              <a:gd name="adj1" fmla="val 20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08" name="AutoShape 68"/>
          <p:cNvCxnSpPr>
            <a:cxnSpLocks noChangeShapeType="1"/>
            <a:stCxn id="10269" idx="1"/>
            <a:endCxn id="10273" idx="1"/>
          </p:cNvCxnSpPr>
          <p:nvPr/>
        </p:nvCxnSpPr>
        <p:spPr bwMode="auto">
          <a:xfrm rot="10800000" flipV="1">
            <a:off x="5029200" y="4419600"/>
            <a:ext cx="228600" cy="1333500"/>
          </a:xfrm>
          <a:prstGeom prst="bentConnector3">
            <a:avLst>
              <a:gd name="adj1" fmla="val 20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09" name="AutoShape 69"/>
          <p:cNvCxnSpPr>
            <a:cxnSpLocks noChangeShapeType="1"/>
            <a:stCxn id="10263" idx="3"/>
            <a:endCxn id="10268" idx="1"/>
          </p:cNvCxnSpPr>
          <p:nvPr/>
        </p:nvCxnSpPr>
        <p:spPr bwMode="auto">
          <a:xfrm>
            <a:off x="6096000" y="2819400"/>
            <a:ext cx="5334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0310" name="AutoShape 70"/>
          <p:cNvCxnSpPr>
            <a:cxnSpLocks noChangeShapeType="1"/>
            <a:stCxn id="10257" idx="3"/>
          </p:cNvCxnSpPr>
          <p:nvPr/>
        </p:nvCxnSpPr>
        <p:spPr bwMode="auto">
          <a:xfrm>
            <a:off x="6858000" y="1295400"/>
            <a:ext cx="228600" cy="12954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11" name="AutoShape 71"/>
          <p:cNvCxnSpPr>
            <a:cxnSpLocks noChangeShapeType="1"/>
            <a:stCxn id="10257" idx="3"/>
            <a:endCxn id="10267" idx="0"/>
          </p:cNvCxnSpPr>
          <p:nvPr/>
        </p:nvCxnSpPr>
        <p:spPr bwMode="auto">
          <a:xfrm>
            <a:off x="6858000" y="1295400"/>
            <a:ext cx="1638300" cy="12954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12" name="AutoShape 72"/>
          <p:cNvCxnSpPr>
            <a:cxnSpLocks noChangeShapeType="1"/>
            <a:stCxn id="10264" idx="3"/>
            <a:endCxn id="10269" idx="0"/>
          </p:cNvCxnSpPr>
          <p:nvPr/>
        </p:nvCxnSpPr>
        <p:spPr bwMode="auto">
          <a:xfrm>
            <a:off x="5257800" y="4000500"/>
            <a:ext cx="381000" cy="266700"/>
          </a:xfrm>
          <a:prstGeom prst="bentConnector2">
            <a:avLst/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13" name="AutoShape 73"/>
          <p:cNvCxnSpPr>
            <a:cxnSpLocks noChangeShapeType="1"/>
            <a:stCxn id="10268" idx="2"/>
            <a:endCxn id="10270" idx="0"/>
          </p:cNvCxnSpPr>
          <p:nvPr/>
        </p:nvCxnSpPr>
        <p:spPr bwMode="auto">
          <a:xfrm rot="5400000">
            <a:off x="6591300" y="2933700"/>
            <a:ext cx="381000" cy="6096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14" name="AutoShape 74"/>
          <p:cNvCxnSpPr>
            <a:cxnSpLocks noChangeShapeType="1"/>
            <a:stCxn id="10268" idx="2"/>
            <a:endCxn id="10266" idx="0"/>
          </p:cNvCxnSpPr>
          <p:nvPr/>
        </p:nvCxnSpPr>
        <p:spPr bwMode="auto">
          <a:xfrm rot="16200000" flipH="1">
            <a:off x="7048500" y="3086100"/>
            <a:ext cx="381000" cy="3048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15" name="AutoShape 75"/>
          <p:cNvCxnSpPr>
            <a:cxnSpLocks noChangeShapeType="1"/>
            <a:stCxn id="10267" idx="2"/>
            <a:endCxn id="10271" idx="0"/>
          </p:cNvCxnSpPr>
          <p:nvPr/>
        </p:nvCxnSpPr>
        <p:spPr bwMode="auto">
          <a:xfrm rot="5400000">
            <a:off x="8343900" y="3276600"/>
            <a:ext cx="3048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0316" name="AutoShape 76"/>
          <p:cNvCxnSpPr>
            <a:cxnSpLocks noChangeShapeType="1"/>
            <a:stCxn id="10272" idx="3"/>
            <a:endCxn id="10274" idx="1"/>
          </p:cNvCxnSpPr>
          <p:nvPr/>
        </p:nvCxnSpPr>
        <p:spPr bwMode="auto">
          <a:xfrm flipV="1">
            <a:off x="5943600" y="4762500"/>
            <a:ext cx="228600" cy="4191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17" name="AutoShape 77"/>
          <p:cNvCxnSpPr>
            <a:cxnSpLocks noChangeShapeType="1"/>
            <a:stCxn id="10273" idx="3"/>
            <a:endCxn id="10274" idx="1"/>
          </p:cNvCxnSpPr>
          <p:nvPr/>
        </p:nvCxnSpPr>
        <p:spPr bwMode="auto">
          <a:xfrm flipV="1">
            <a:off x="5943600" y="4762500"/>
            <a:ext cx="228600" cy="9906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18" name="AutoShape 78"/>
          <p:cNvCxnSpPr>
            <a:cxnSpLocks noChangeShapeType="1"/>
            <a:stCxn id="10271" idx="2"/>
            <a:endCxn id="10296" idx="0"/>
          </p:cNvCxnSpPr>
          <p:nvPr/>
        </p:nvCxnSpPr>
        <p:spPr bwMode="auto">
          <a:xfrm rot="5400000">
            <a:off x="7981950" y="3676650"/>
            <a:ext cx="381000" cy="6477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19" name="AutoShape 79"/>
          <p:cNvCxnSpPr>
            <a:cxnSpLocks noChangeShapeType="1"/>
            <a:stCxn id="10296" idx="2"/>
            <a:endCxn id="10295" idx="0"/>
          </p:cNvCxnSpPr>
          <p:nvPr/>
        </p:nvCxnSpPr>
        <p:spPr bwMode="auto">
          <a:xfrm rot="5400000">
            <a:off x="7200900" y="4381500"/>
            <a:ext cx="381000" cy="9144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20" name="AutoShape 80"/>
          <p:cNvCxnSpPr>
            <a:cxnSpLocks noChangeShapeType="1"/>
            <a:stCxn id="10295" idx="2"/>
            <a:endCxn id="10299" idx="0"/>
          </p:cNvCxnSpPr>
          <p:nvPr/>
        </p:nvCxnSpPr>
        <p:spPr bwMode="auto">
          <a:xfrm rot="5400000">
            <a:off x="6438900" y="5448300"/>
            <a:ext cx="457200" cy="5334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21" name="AutoShape 81"/>
          <p:cNvCxnSpPr>
            <a:cxnSpLocks noChangeShapeType="1"/>
            <a:stCxn id="10295" idx="2"/>
            <a:endCxn id="10298" idx="0"/>
          </p:cNvCxnSpPr>
          <p:nvPr/>
        </p:nvCxnSpPr>
        <p:spPr bwMode="auto">
          <a:xfrm rot="16200000" flipH="1">
            <a:off x="6972300" y="5448300"/>
            <a:ext cx="457200" cy="5334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22" name="AutoShape 82"/>
          <p:cNvCxnSpPr>
            <a:cxnSpLocks noChangeShapeType="1"/>
            <a:stCxn id="10296" idx="2"/>
            <a:endCxn id="10297" idx="0"/>
          </p:cNvCxnSpPr>
          <p:nvPr/>
        </p:nvCxnSpPr>
        <p:spPr bwMode="auto">
          <a:xfrm rot="5400000">
            <a:off x="7658100" y="4838700"/>
            <a:ext cx="3810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0323" name="AutoShape 83"/>
          <p:cNvCxnSpPr>
            <a:cxnSpLocks noChangeShapeType="1"/>
            <a:stCxn id="10296" idx="2"/>
            <a:endCxn id="10300" idx="0"/>
          </p:cNvCxnSpPr>
          <p:nvPr/>
        </p:nvCxnSpPr>
        <p:spPr bwMode="auto">
          <a:xfrm rot="16200000" flipH="1">
            <a:off x="8058150" y="4438650"/>
            <a:ext cx="381000" cy="8001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cxnSp>
        <p:nvCxnSpPr>
          <p:cNvPr id="10324" name="AutoShape 84"/>
          <p:cNvCxnSpPr>
            <a:cxnSpLocks noChangeShapeType="1"/>
            <a:stCxn id="10300" idx="2"/>
            <a:endCxn id="10301" idx="0"/>
          </p:cNvCxnSpPr>
          <p:nvPr/>
        </p:nvCxnSpPr>
        <p:spPr bwMode="auto">
          <a:xfrm>
            <a:off x="8648700" y="5410200"/>
            <a:ext cx="0" cy="53340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0325" name="AutoShape 85"/>
          <p:cNvCxnSpPr>
            <a:cxnSpLocks noChangeShapeType="1"/>
            <a:stCxn id="10270" idx="2"/>
            <a:endCxn id="10274" idx="0"/>
          </p:cNvCxnSpPr>
          <p:nvPr/>
        </p:nvCxnSpPr>
        <p:spPr bwMode="auto">
          <a:xfrm rot="5400000">
            <a:off x="6096000" y="4191000"/>
            <a:ext cx="7620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cxnSp>
        <p:nvCxnSpPr>
          <p:cNvPr id="10326" name="AutoShape 86"/>
          <p:cNvCxnSpPr>
            <a:cxnSpLocks noChangeShapeType="1"/>
            <a:stCxn id="10269" idx="3"/>
            <a:endCxn id="10296" idx="1"/>
          </p:cNvCxnSpPr>
          <p:nvPr/>
        </p:nvCxnSpPr>
        <p:spPr bwMode="auto">
          <a:xfrm>
            <a:off x="6019800" y="4419600"/>
            <a:ext cx="14097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10327" name="AutoShape 87"/>
          <p:cNvSpPr>
            <a:spLocks noChangeArrowheads="1"/>
          </p:cNvSpPr>
          <p:nvPr/>
        </p:nvSpPr>
        <p:spPr bwMode="auto">
          <a:xfrm>
            <a:off x="990600" y="35814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produce</a:t>
            </a:r>
          </a:p>
        </p:txBody>
      </p:sp>
      <p:sp>
        <p:nvSpPr>
          <p:cNvPr id="10328" name="AutoShape 88"/>
          <p:cNvSpPr>
            <a:spLocks noChangeArrowheads="1"/>
          </p:cNvSpPr>
          <p:nvPr/>
        </p:nvSpPr>
        <p:spPr bwMode="auto">
          <a:xfrm>
            <a:off x="1752600" y="16764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basada en</a:t>
            </a:r>
          </a:p>
        </p:txBody>
      </p:sp>
      <p:sp>
        <p:nvSpPr>
          <p:cNvPr id="10329" name="AutoShape 89"/>
          <p:cNvSpPr>
            <a:spLocks noChangeArrowheads="1"/>
          </p:cNvSpPr>
          <p:nvPr/>
        </p:nvSpPr>
        <p:spPr bwMode="auto">
          <a:xfrm>
            <a:off x="5410200" y="6858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se produce</a:t>
            </a:r>
          </a:p>
        </p:txBody>
      </p:sp>
      <p:sp>
        <p:nvSpPr>
          <p:cNvPr id="10330" name="AutoShape 90"/>
          <p:cNvSpPr>
            <a:spLocks noChangeArrowheads="1"/>
          </p:cNvSpPr>
          <p:nvPr/>
        </p:nvSpPr>
        <p:spPr bwMode="auto">
          <a:xfrm>
            <a:off x="2895600" y="6858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comienza con</a:t>
            </a:r>
          </a:p>
        </p:txBody>
      </p:sp>
      <p:sp>
        <p:nvSpPr>
          <p:cNvPr id="10331" name="AutoShape 91"/>
          <p:cNvSpPr>
            <a:spLocks noChangeArrowheads="1"/>
          </p:cNvSpPr>
          <p:nvPr/>
        </p:nvSpPr>
        <p:spPr bwMode="auto">
          <a:xfrm>
            <a:off x="1676400" y="25908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sigue el</a:t>
            </a:r>
          </a:p>
        </p:txBody>
      </p:sp>
      <p:sp>
        <p:nvSpPr>
          <p:cNvPr id="10332" name="AutoShape 92"/>
          <p:cNvSpPr>
            <a:spLocks noChangeArrowheads="1"/>
          </p:cNvSpPr>
          <p:nvPr/>
        </p:nvSpPr>
        <p:spPr bwMode="auto">
          <a:xfrm>
            <a:off x="2743200" y="22860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se basa en</a:t>
            </a:r>
          </a:p>
        </p:txBody>
      </p:sp>
      <p:sp>
        <p:nvSpPr>
          <p:cNvPr id="10333" name="AutoShape 93"/>
          <p:cNvSpPr>
            <a:spLocks noChangeArrowheads="1"/>
          </p:cNvSpPr>
          <p:nvPr/>
        </p:nvSpPr>
        <p:spPr bwMode="auto">
          <a:xfrm>
            <a:off x="304800" y="3048000"/>
            <a:ext cx="838200" cy="1524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como</a:t>
            </a:r>
          </a:p>
        </p:txBody>
      </p:sp>
      <p:sp>
        <p:nvSpPr>
          <p:cNvPr id="10334" name="AutoShape 94"/>
          <p:cNvSpPr>
            <a:spLocks noChangeArrowheads="1"/>
          </p:cNvSpPr>
          <p:nvPr/>
        </p:nvSpPr>
        <p:spPr bwMode="auto">
          <a:xfrm>
            <a:off x="990600" y="23622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gracias a</a:t>
            </a:r>
          </a:p>
        </p:txBody>
      </p:sp>
      <p:sp>
        <p:nvSpPr>
          <p:cNvPr id="10335" name="AutoShape 95"/>
          <p:cNvSpPr>
            <a:spLocks noChangeArrowheads="1"/>
          </p:cNvSpPr>
          <p:nvPr/>
        </p:nvSpPr>
        <p:spPr bwMode="auto">
          <a:xfrm>
            <a:off x="2971800" y="41148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originan el</a:t>
            </a:r>
          </a:p>
        </p:txBody>
      </p:sp>
      <p:sp>
        <p:nvSpPr>
          <p:cNvPr id="10336" name="AutoShape 96"/>
          <p:cNvSpPr>
            <a:spLocks noChangeArrowheads="1"/>
          </p:cNvSpPr>
          <p:nvPr/>
        </p:nvSpPr>
        <p:spPr bwMode="auto">
          <a:xfrm>
            <a:off x="2286000" y="34290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por medio de</a:t>
            </a:r>
          </a:p>
        </p:txBody>
      </p:sp>
      <p:sp>
        <p:nvSpPr>
          <p:cNvPr id="10337" name="AutoShape 97"/>
          <p:cNvSpPr>
            <a:spLocks noChangeArrowheads="1"/>
          </p:cNvSpPr>
          <p:nvPr/>
        </p:nvSpPr>
        <p:spPr bwMode="auto">
          <a:xfrm>
            <a:off x="228600" y="41910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potencia</a:t>
            </a:r>
          </a:p>
        </p:txBody>
      </p:sp>
      <p:sp>
        <p:nvSpPr>
          <p:cNvPr id="10338" name="AutoShape 98"/>
          <p:cNvSpPr>
            <a:spLocks noChangeArrowheads="1"/>
          </p:cNvSpPr>
          <p:nvPr/>
        </p:nvSpPr>
        <p:spPr bwMode="auto">
          <a:xfrm>
            <a:off x="2895600" y="50292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se produce en</a:t>
            </a:r>
          </a:p>
        </p:txBody>
      </p:sp>
      <p:sp>
        <p:nvSpPr>
          <p:cNvPr id="10339" name="AutoShape 99"/>
          <p:cNvSpPr>
            <a:spLocks noChangeArrowheads="1"/>
          </p:cNvSpPr>
          <p:nvPr/>
        </p:nvSpPr>
        <p:spPr bwMode="auto">
          <a:xfrm>
            <a:off x="990600" y="47244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garantiza</a:t>
            </a:r>
          </a:p>
        </p:txBody>
      </p:sp>
      <p:sp>
        <p:nvSpPr>
          <p:cNvPr id="10340" name="AutoShape 100"/>
          <p:cNvSpPr>
            <a:spLocks noChangeArrowheads="1"/>
          </p:cNvSpPr>
          <p:nvPr/>
        </p:nvSpPr>
        <p:spPr bwMode="auto">
          <a:xfrm>
            <a:off x="1981200" y="44196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tiene un gran</a:t>
            </a:r>
          </a:p>
        </p:txBody>
      </p:sp>
      <p:sp>
        <p:nvSpPr>
          <p:cNvPr id="10341" name="AutoShape 101"/>
          <p:cNvSpPr>
            <a:spLocks noChangeArrowheads="1"/>
          </p:cNvSpPr>
          <p:nvPr/>
        </p:nvSpPr>
        <p:spPr bwMode="auto">
          <a:xfrm>
            <a:off x="7315200" y="12954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_tradnl" sz="800">
                <a:latin typeface="Tahoma" pitchFamily="34" charset="0"/>
              </a:rPr>
              <a:t>trae consigo</a:t>
            </a:r>
            <a:endParaRPr lang="es-ES" sz="800">
              <a:latin typeface="Tahoma" pitchFamily="34" charset="0"/>
            </a:endParaRPr>
          </a:p>
        </p:txBody>
      </p:sp>
      <p:sp>
        <p:nvSpPr>
          <p:cNvPr id="10342" name="AutoShape 102"/>
          <p:cNvSpPr>
            <a:spLocks noChangeArrowheads="1"/>
          </p:cNvSpPr>
          <p:nvPr/>
        </p:nvSpPr>
        <p:spPr bwMode="auto">
          <a:xfrm>
            <a:off x="7924800" y="39624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ayuda a</a:t>
            </a:r>
          </a:p>
        </p:txBody>
      </p:sp>
      <p:sp>
        <p:nvSpPr>
          <p:cNvPr id="10343" name="AutoShape 103"/>
          <p:cNvSpPr>
            <a:spLocks noChangeArrowheads="1"/>
          </p:cNvSpPr>
          <p:nvPr/>
        </p:nvSpPr>
        <p:spPr bwMode="auto">
          <a:xfrm>
            <a:off x="8077200" y="31242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orientada a</a:t>
            </a:r>
          </a:p>
        </p:txBody>
      </p:sp>
      <p:sp>
        <p:nvSpPr>
          <p:cNvPr id="10344" name="AutoShape 104"/>
          <p:cNvSpPr>
            <a:spLocks noChangeArrowheads="1"/>
          </p:cNvSpPr>
          <p:nvPr/>
        </p:nvSpPr>
        <p:spPr bwMode="auto">
          <a:xfrm>
            <a:off x="5943600" y="27432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produce</a:t>
            </a:r>
          </a:p>
        </p:txBody>
      </p:sp>
      <p:sp>
        <p:nvSpPr>
          <p:cNvPr id="10345" name="AutoShape 105"/>
          <p:cNvSpPr>
            <a:spLocks noChangeArrowheads="1"/>
          </p:cNvSpPr>
          <p:nvPr/>
        </p:nvSpPr>
        <p:spPr bwMode="auto">
          <a:xfrm>
            <a:off x="5257800" y="37338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provocan</a:t>
            </a:r>
          </a:p>
        </p:txBody>
      </p:sp>
      <p:sp>
        <p:nvSpPr>
          <p:cNvPr id="10346" name="AutoShape 106"/>
          <p:cNvSpPr>
            <a:spLocks noChangeArrowheads="1"/>
          </p:cNvSpPr>
          <p:nvPr/>
        </p:nvSpPr>
        <p:spPr bwMode="auto">
          <a:xfrm>
            <a:off x="7467600" y="46482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gracias a</a:t>
            </a:r>
          </a:p>
        </p:txBody>
      </p:sp>
      <p:sp>
        <p:nvSpPr>
          <p:cNvPr id="10347" name="AutoShape 107"/>
          <p:cNvSpPr>
            <a:spLocks noChangeArrowheads="1"/>
          </p:cNvSpPr>
          <p:nvPr/>
        </p:nvSpPr>
        <p:spPr bwMode="auto">
          <a:xfrm>
            <a:off x="6324600" y="43434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pasa a</a:t>
            </a:r>
          </a:p>
        </p:txBody>
      </p:sp>
      <p:sp>
        <p:nvSpPr>
          <p:cNvPr id="10348" name="AutoShape 108"/>
          <p:cNvSpPr>
            <a:spLocks noChangeArrowheads="1"/>
          </p:cNvSpPr>
          <p:nvPr/>
        </p:nvSpPr>
        <p:spPr bwMode="auto">
          <a:xfrm>
            <a:off x="6019800" y="39624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produce</a:t>
            </a:r>
          </a:p>
        </p:txBody>
      </p:sp>
      <p:sp>
        <p:nvSpPr>
          <p:cNvPr id="10349" name="AutoShape 109"/>
          <p:cNvSpPr>
            <a:spLocks noChangeArrowheads="1"/>
          </p:cNvSpPr>
          <p:nvPr/>
        </p:nvSpPr>
        <p:spPr bwMode="auto">
          <a:xfrm>
            <a:off x="6477000" y="54864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significa</a:t>
            </a:r>
          </a:p>
        </p:txBody>
      </p:sp>
      <p:sp>
        <p:nvSpPr>
          <p:cNvPr id="10350" name="AutoShape 110"/>
          <p:cNvSpPr>
            <a:spLocks noChangeArrowheads="1"/>
          </p:cNvSpPr>
          <p:nvPr/>
        </p:nvSpPr>
        <p:spPr bwMode="auto">
          <a:xfrm>
            <a:off x="5638800" y="53340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producen</a:t>
            </a:r>
          </a:p>
        </p:txBody>
      </p:sp>
      <p:sp>
        <p:nvSpPr>
          <p:cNvPr id="10351" name="AutoShape 111"/>
          <p:cNvSpPr>
            <a:spLocks noChangeArrowheads="1"/>
          </p:cNvSpPr>
          <p:nvPr/>
        </p:nvSpPr>
        <p:spPr bwMode="auto">
          <a:xfrm>
            <a:off x="4419600" y="46482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genera</a:t>
            </a:r>
          </a:p>
        </p:txBody>
      </p:sp>
      <p:sp>
        <p:nvSpPr>
          <p:cNvPr id="10352" name="AutoShape 112"/>
          <p:cNvSpPr>
            <a:spLocks noChangeArrowheads="1"/>
          </p:cNvSpPr>
          <p:nvPr/>
        </p:nvSpPr>
        <p:spPr bwMode="auto">
          <a:xfrm>
            <a:off x="8305800" y="55626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se dirigen a</a:t>
            </a:r>
          </a:p>
        </p:txBody>
      </p:sp>
      <p:cxnSp>
        <p:nvCxnSpPr>
          <p:cNvPr id="10353" name="AutoShape 113"/>
          <p:cNvCxnSpPr>
            <a:cxnSpLocks noChangeShapeType="1"/>
            <a:stCxn id="10243" idx="3"/>
            <a:endCxn id="10257" idx="1"/>
          </p:cNvCxnSpPr>
          <p:nvPr/>
        </p:nvCxnSpPr>
        <p:spPr bwMode="auto">
          <a:xfrm>
            <a:off x="2590800" y="1295400"/>
            <a:ext cx="32766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10354" name="AutoShape 114"/>
          <p:cNvSpPr>
            <a:spLocks noChangeArrowheads="1"/>
          </p:cNvSpPr>
          <p:nvPr/>
        </p:nvSpPr>
        <p:spPr bwMode="auto">
          <a:xfrm>
            <a:off x="3733800" y="12954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lleva a </a:t>
            </a:r>
          </a:p>
        </p:txBody>
      </p:sp>
      <p:cxnSp>
        <p:nvCxnSpPr>
          <p:cNvPr id="10355" name="AutoShape 115"/>
          <p:cNvCxnSpPr>
            <a:cxnSpLocks noChangeShapeType="1"/>
            <a:stCxn id="10247" idx="2"/>
            <a:endCxn id="10253" idx="0"/>
          </p:cNvCxnSpPr>
          <p:nvPr/>
        </p:nvCxnSpPr>
        <p:spPr bwMode="auto">
          <a:xfrm rot="5400000">
            <a:off x="952500" y="3771900"/>
            <a:ext cx="838200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</p:cxnSp>
      <p:sp>
        <p:nvSpPr>
          <p:cNvPr id="10356" name="AutoShape 116"/>
          <p:cNvSpPr>
            <a:spLocks noChangeArrowheads="1"/>
          </p:cNvSpPr>
          <p:nvPr/>
        </p:nvSpPr>
        <p:spPr bwMode="auto">
          <a:xfrm>
            <a:off x="6629400" y="3048000"/>
            <a:ext cx="838200" cy="2286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gracias a </a:t>
            </a:r>
          </a:p>
        </p:txBody>
      </p:sp>
      <p:sp>
        <p:nvSpPr>
          <p:cNvPr id="10357" name="AutoShape 117"/>
          <p:cNvSpPr>
            <a:spLocks noChangeArrowheads="1"/>
          </p:cNvSpPr>
          <p:nvPr/>
        </p:nvSpPr>
        <p:spPr bwMode="auto">
          <a:xfrm>
            <a:off x="2438400" y="0"/>
            <a:ext cx="4191000" cy="38100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1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LA </a:t>
            </a:r>
            <a:r>
              <a:rPr lang="es-ES" sz="1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ECONOMÍA OCCIDENTAL 1945-1990</a:t>
            </a:r>
          </a:p>
        </p:txBody>
      </p:sp>
      <p:sp>
        <p:nvSpPr>
          <p:cNvPr id="10358" name="AutoShape 118"/>
          <p:cNvSpPr>
            <a:spLocks noChangeArrowheads="1"/>
          </p:cNvSpPr>
          <p:nvPr/>
        </p:nvSpPr>
        <p:spPr bwMode="auto">
          <a:xfrm>
            <a:off x="3371850" y="6515100"/>
            <a:ext cx="381000" cy="1524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menos</a:t>
            </a:r>
          </a:p>
        </p:txBody>
      </p:sp>
      <p:cxnSp>
        <p:nvCxnSpPr>
          <p:cNvPr id="10359" name="AutoShape 119"/>
          <p:cNvCxnSpPr>
            <a:cxnSpLocks noChangeShapeType="1"/>
            <a:stCxn id="10257" idx="2"/>
            <a:endCxn id="10262" idx="0"/>
          </p:cNvCxnSpPr>
          <p:nvPr/>
        </p:nvCxnSpPr>
        <p:spPr bwMode="auto">
          <a:xfrm rot="5400000">
            <a:off x="4953000" y="1181100"/>
            <a:ext cx="1066800" cy="1752600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chemeClr val="tx1"/>
            </a:solidFill>
            <a:miter lim="800000"/>
            <a:headEnd/>
            <a:tailEnd type="triangle" w="sm" len="sm"/>
          </a:ln>
          <a:effectLst/>
        </p:spPr>
      </p:cxnSp>
      <p:sp>
        <p:nvSpPr>
          <p:cNvPr id="10360" name="Line 120"/>
          <p:cNvSpPr>
            <a:spLocks noChangeShapeType="1"/>
          </p:cNvSpPr>
          <p:nvPr/>
        </p:nvSpPr>
        <p:spPr bwMode="auto">
          <a:xfrm>
            <a:off x="5638800" y="2057400"/>
            <a:ext cx="0" cy="5334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0361" name="AutoShape 121"/>
          <p:cNvSpPr>
            <a:spLocks noChangeArrowheads="1"/>
          </p:cNvSpPr>
          <p:nvPr/>
        </p:nvSpPr>
        <p:spPr bwMode="auto">
          <a:xfrm>
            <a:off x="5181600" y="1905000"/>
            <a:ext cx="762000" cy="1524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_tradnl" sz="800">
                <a:latin typeface="Tahoma" pitchFamily="34" charset="0"/>
              </a:rPr>
              <a:t>originada por</a:t>
            </a:r>
            <a:endParaRPr lang="es-ES" sz="800">
              <a:latin typeface="Tahoma" pitchFamily="34" charset="0"/>
            </a:endParaRPr>
          </a:p>
        </p:txBody>
      </p:sp>
      <p:sp>
        <p:nvSpPr>
          <p:cNvPr id="10362" name="AutoShape 122"/>
          <p:cNvSpPr>
            <a:spLocks noChangeArrowheads="1"/>
          </p:cNvSpPr>
          <p:nvPr/>
        </p:nvSpPr>
        <p:spPr bwMode="auto">
          <a:xfrm>
            <a:off x="3962400" y="3124200"/>
            <a:ext cx="762000" cy="152400"/>
          </a:xfrm>
          <a:prstGeom prst="roundRect">
            <a:avLst>
              <a:gd name="adj" fmla="val 16667"/>
            </a:avLst>
          </a:prstGeom>
          <a:noFill/>
          <a:ln w="3175">
            <a:noFill/>
            <a:round/>
            <a:headEnd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s-ES" sz="800">
                <a:latin typeface="Tahoma" pitchFamily="34" charset="0"/>
              </a:rPr>
              <a:t>provoca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144</Words>
  <Application>Microsoft Office PowerPoint</Application>
  <PresentationFormat>Presentación en pantalla (4:3)</PresentationFormat>
  <Paragraphs>103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Cornejo</dc:creator>
  <cp:lastModifiedBy>Cornejo</cp:lastModifiedBy>
  <cp:revision>1</cp:revision>
  <dcterms:created xsi:type="dcterms:W3CDTF">2010-09-07T17:19:11Z</dcterms:created>
  <dcterms:modified xsi:type="dcterms:W3CDTF">2010-09-07T17:20:29Z</dcterms:modified>
</cp:coreProperties>
</file>