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5"/>
  </p:notesMasterIdLst>
  <p:sldIdLst>
    <p:sldId id="278" r:id="rId2"/>
    <p:sldId id="274" r:id="rId3"/>
    <p:sldId id="256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999D8-654C-47C1-A971-7C229B8200CA}" type="datetimeFigureOut">
              <a:rPr lang="it-IT" smtClean="0"/>
              <a:t>06/10/2008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88108-3759-4ADA-95BC-FC96D14E1CA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2CA4C-AC19-4C9D-B73B-CCE16AF93AED}" type="slidenum">
              <a:rPr lang="it-IT"/>
              <a:pPr/>
              <a:t>1</a:t>
            </a:fld>
            <a:endParaRPr lang="it-IT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DFC92D-EC81-4E3B-A7EA-D7F7458285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9A599-AE1F-4018-BBFA-47A6094B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04874-49D4-41E6-BC70-1EA64284A1A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1762E9-EEA8-4935-B45A-597D48548A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D9807E-C47F-4482-BFE7-B8BD7D1869D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8634D-A697-4878-98B1-E8B738B4A1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AED653-22D3-4907-A109-3C1A9AEB3D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51D43-BE1C-42D4-B3C5-B5E1221050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147D-D38F-4286-9E24-684C97CFA2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0AC9B-9288-40FA-9ED4-B8604E9DF56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667808-3D69-470F-9831-145810459B9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9662DD-7341-454E-BF82-250F07F58DD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250825" y="404813"/>
          <a:ext cx="8502650" cy="5105400"/>
        </p:xfrm>
        <a:graphic>
          <a:graphicData uri="http://schemas.openxmlformats.org/presentationml/2006/ole">
            <p:oleObj spid="_x0000_s1026" name="MindManager Document" r:id="rId4" imgW="12542400" imgH="8053200" progId="MindmanDoc">
              <p:embed/>
            </p:oleObj>
          </a:graphicData>
        </a:graphic>
      </p:graphicFrame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543300" y="5878513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4- Reflect: </a:t>
            </a:r>
            <a:r>
              <a:rPr lang="it-IT"/>
              <a:t>riflettere su quanto si sta leggendo , cercare degli esempi, mettere in relazione quanto di nuovo è contenuto nel testo, con quello che precedentemente già si sapeva</a:t>
            </a:r>
            <a:endParaRPr lang="it-IT" b="1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5.Recite:</a:t>
            </a:r>
            <a:r>
              <a:rPr lang="it-IT"/>
              <a:t> cercare di ripetersi  quanto letto e le risposte  che già ci si è dati, senza poter guardare il testo (se non in un secondo momento)</a:t>
            </a:r>
            <a:endParaRPr lang="it-IT" b="1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6- Review:</a:t>
            </a:r>
            <a:r>
              <a:rPr lang="it-IT"/>
              <a:t> passare in rassegna l’intera parte</a:t>
            </a:r>
            <a:r>
              <a:rPr lang="it-IT" b="1"/>
              <a:t> </a:t>
            </a:r>
            <a:r>
              <a:rPr lang="it-IT"/>
              <a:t>cercando di ricordarne i principali concetti e fare un ripasso generale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/>
              <a:t>1. Scarsa propensione dei ragazzi ad utilizzare un metodo di studio che pure hanno appreso</a:t>
            </a:r>
          </a:p>
          <a:p>
            <a:endParaRPr lang="it-IT" sz="2800"/>
          </a:p>
          <a:p>
            <a:r>
              <a:rPr lang="it-IT" sz="2800"/>
              <a:t>2. Il peso aggiuntivo che talvolta comporta il far riferimento  ad un metodo di studio</a:t>
            </a:r>
          </a:p>
          <a:p>
            <a:endParaRPr lang="it-IT" sz="2800"/>
          </a:p>
          <a:p>
            <a:r>
              <a:rPr lang="it-IT" sz="2800"/>
              <a:t>3. Il pericolo dell’eccessiva rigidità che un metodo organizzato necessariamente comporta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L’insegnamento di un metodo di studio presenta 3 problemi: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Stategie di apprendimento e di studio</a:t>
            </a:r>
          </a:p>
          <a:p>
            <a:r>
              <a:rPr lang="it-IT"/>
              <a:t>Stili cognitivi ed elaborazione dell’informazione</a:t>
            </a:r>
          </a:p>
          <a:p>
            <a:r>
              <a:rPr lang="it-IT"/>
              <a:t>Metacognizione</a:t>
            </a:r>
          </a:p>
          <a:p>
            <a:r>
              <a:rPr lang="it-IT"/>
              <a:t>Atteggiamento verso la scuola e lo studio</a:t>
            </a:r>
          </a:p>
          <a:p>
            <a:endParaRPr lang="it-IT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Una proposta alternativa: insegnare a studiare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sz="2400"/>
              <a:t>“Ho saputo più cose di Marco, ma lui ha preso un voto più alto di me”</a:t>
            </a:r>
          </a:p>
          <a:p>
            <a:endParaRPr lang="it-IT" sz="2400"/>
          </a:p>
          <a:p>
            <a:r>
              <a:rPr lang="it-IT" sz="2400"/>
              <a:t>“Sapevo tutto tranne la domanda che mi ha fatto la prof.”</a:t>
            </a:r>
          </a:p>
          <a:p>
            <a:endParaRPr lang="it-IT" sz="2400"/>
          </a:p>
          <a:p>
            <a:r>
              <a:rPr lang="it-IT" sz="2400"/>
              <a:t>Luigi si fa interrogare volontario, ma non è minimamente preparato</a:t>
            </a:r>
          </a:p>
          <a:p>
            <a:endParaRPr lang="it-IT" sz="2400"/>
          </a:p>
          <a:p>
            <a:r>
              <a:rPr lang="it-IT" sz="2400"/>
              <a:t>Quando mi interrogano, mi agito e  non ricordo più niente anche se ho studiato</a:t>
            </a:r>
          </a:p>
          <a:p>
            <a:endParaRPr lang="it-IT" sz="240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Questioni di ordinaria amministrazione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Se un soggetto esercita un controllo attivo sul suo processo di apprendimento impara meglio e di più di un soggetto passivo</a:t>
            </a:r>
          </a:p>
          <a:p>
            <a:r>
              <a:rPr lang="it-IT"/>
              <a:t>A una rielaborazione più attiva corrisponde di solito una migliore memorizzazione</a:t>
            </a:r>
          </a:p>
          <a:p>
            <a:r>
              <a:rPr lang="it-IT"/>
              <a:t>Non insegnare solo strategie ma mettere gli studenti nelle condizioni di saperle e volerle usare usare</a:t>
            </a:r>
          </a:p>
          <a:p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Strategie di apprendimento e di 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it-IT"/>
              <a:t>Idea per un’esercizio</a:t>
            </a:r>
          </a:p>
          <a:p>
            <a:pPr>
              <a:buFontTx/>
              <a:buNone/>
            </a:pPr>
            <a:r>
              <a:rPr lang="it-IT"/>
              <a:t>   Individuare in un testo l’idea principale:collegarla con qualcosa che tu già conosci</a:t>
            </a:r>
          </a:p>
          <a:p>
            <a:pPr>
              <a:buFontTx/>
              <a:buNone/>
            </a:pPr>
            <a:endParaRPr lang="it-IT"/>
          </a:p>
          <a:p>
            <a:pPr>
              <a:buFontTx/>
              <a:buNone/>
            </a:pPr>
            <a:r>
              <a:rPr lang="it-IT"/>
              <a:t>    schemi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146300"/>
          </a:xfrm>
        </p:spPr>
        <p:txBody>
          <a:bodyPr>
            <a:normAutofit fontScale="90000"/>
          </a:bodyPr>
          <a:lstStyle/>
          <a:p>
            <a:r>
              <a:rPr lang="it-IT" sz="3600"/>
              <a:t>ELABORARE: acquisire qualcosa di nuovo e collegare questa conoscenza con altre che già possiedo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Stile sistematico vs intuitivo</a:t>
            </a:r>
          </a:p>
          <a:p>
            <a:r>
              <a:rPr lang="it-IT"/>
              <a:t>Stile golbale vs analitico</a:t>
            </a:r>
          </a:p>
          <a:p>
            <a:r>
              <a:rPr lang="it-IT"/>
              <a:t>Stile impulsivo vs riflessivo</a:t>
            </a:r>
          </a:p>
          <a:p>
            <a:r>
              <a:rPr lang="it-IT"/>
              <a:t>Stile verbale vs visuale</a:t>
            </a:r>
          </a:p>
          <a:p>
            <a:r>
              <a:rPr lang="it-IT"/>
              <a:t>Pensiero convergente vs. pensiero divergente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Stili cognitivi ed elaborazione dell’informazione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Atteggiamento metacognitivo:si riferisce alla propensione a riflettere sul proprio funzionamento mentale e allo sviluppo di alcune idee di fondo sul funzionamento mentale</a:t>
            </a:r>
          </a:p>
          <a:p>
            <a:r>
              <a:rPr lang="it-IT"/>
              <a:t>Conoscenze metacognitive specifiche: idee e informazioni acquisite sul funzionamento mentale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Metacognizione e 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marL="298450"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it-IT" sz="1200" cap="all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Prelettura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Lettura analitica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46050" algn="ctr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it-IT" sz="1200" cap="all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Postlettura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Scopo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Scopo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Scopo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Collegare il nuovo a ciò che si conosce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Orientarsi sull’ argomento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Fare previsioni ed ipotesi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1231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Suscitare aspettative ed attivare conoscenze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Porsi domande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Operare lettura sommaria (skimming), scorrimento rapido del testo, prestando attenzione a determinate parti ed alle evidenziazioni tipografiche </a:t>
                      </a: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(titoli, sottotitoli, parole e frasi chiave)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Comprendere e selezionare le informazioni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Sottolineare: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Quanto ? 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Poco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Cosa ? </a:t>
                      </a: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Informazioni ed idee più importanti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?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Uso di segni grafici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Evidenziare i concetti più importanti con note a margine e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titoli</a:t>
                      </a:r>
                      <a:endParaRPr lang="it-IT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Rielaborare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Memorizzare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200" cap="all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Ricorrere a: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schemi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mappe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appunti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schede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ripetizione ad alta voce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tecniche mnemoniche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Strategie di lettura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Come diventare un lettore consapevole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29600" cy="5318125"/>
          </a:xfrm>
        </p:spPr>
        <p:txBody>
          <a:bodyPr/>
          <a:lstStyle/>
          <a:p>
            <a:r>
              <a:rPr lang="it-IT" dirty="0"/>
              <a:t>Processi </a:t>
            </a:r>
            <a:r>
              <a:rPr lang="it-IT" dirty="0" err="1"/>
              <a:t>metacognitivi</a:t>
            </a:r>
            <a:r>
              <a:rPr lang="it-IT" dirty="0"/>
              <a:t> di controllo: operazioni con cui l’individuo sovraintende alla esecuzione dei propri processi cognitivi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-819150"/>
            <a:ext cx="7366000" cy="15113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48190" y="2501262"/>
            <a:ext cx="2847619" cy="24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fasi dell’apprendimento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Memoria a lungo e breve temine</a:t>
            </a:r>
            <a:br>
              <a:rPr lang="it-IT" dirty="0" smtClean="0"/>
            </a:br>
            <a:r>
              <a:rPr lang="it-IT" sz="3100" dirty="0" smtClean="0"/>
              <a:t>(classificazione temporale)</a:t>
            </a:r>
            <a:endParaRPr lang="it-I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357430"/>
            <a:ext cx="24860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48190" y="2301262"/>
            <a:ext cx="2247619" cy="28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collegano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5903913"/>
          </a:xfrm>
        </p:spPr>
        <p:txBody>
          <a:bodyPr/>
          <a:lstStyle/>
          <a:p>
            <a:r>
              <a:rPr lang="it-IT"/>
              <a:t>Metodo o abilità di studio?</a:t>
            </a:r>
            <a:br>
              <a:rPr lang="it-IT"/>
            </a:br>
            <a:r>
              <a:rPr lang="it-IT" sz="4000" i="1">
                <a:effectLst>
                  <a:outerShdw blurRad="38100" dist="38100" dir="2700000" algn="tl">
                    <a:srgbClr val="FFFFFF"/>
                  </a:outerShdw>
                </a:effectLst>
              </a:rPr>
              <a:t>Questo è il problema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it-IT" sz="2800"/>
              <a:t>“C’è uno spettro che si aggira per la scuola però è uno spettro buono: si chiama</a:t>
            </a:r>
            <a:r>
              <a:rPr lang="it-IT" sz="2800" b="1"/>
              <a:t> metodo di studio. </a:t>
            </a:r>
            <a:br>
              <a:rPr lang="it-IT" sz="2800" b="1"/>
            </a:br>
            <a:r>
              <a:rPr lang="it-IT" sz="2800"/>
              <a:t>E’ buono con il </a:t>
            </a:r>
            <a:r>
              <a:rPr lang="it-IT" sz="2800" u="sng"/>
              <a:t>genitore</a:t>
            </a:r>
            <a:r>
              <a:rPr lang="it-IT" sz="2800"/>
              <a:t>, così si tranquillizza: suo figlio non è poco intelligente, semplicemente gli manca il metodo; c’è sempre la speranza che prima o poi lo impari.</a:t>
            </a:r>
            <a:br>
              <a:rPr lang="it-IT" sz="2800"/>
            </a:br>
            <a:r>
              <a:rPr lang="it-IT" sz="2800"/>
              <a:t>E’ buono con gli </a:t>
            </a:r>
            <a:r>
              <a:rPr lang="it-IT" sz="2800" u="sng"/>
              <a:t>insegnanti</a:t>
            </a:r>
            <a:r>
              <a:rPr lang="it-IT" sz="2800"/>
              <a:t> perché scarica  sullo studente tutta la responsabilità dell’insuccesso scolastico.</a:t>
            </a:r>
            <a:br>
              <a:rPr lang="it-IT" sz="2800"/>
            </a:br>
            <a:r>
              <a:rPr lang="it-IT" sz="2800"/>
              <a:t>E’  buono con lo </a:t>
            </a:r>
            <a:r>
              <a:rPr lang="it-IT" sz="2800" u="sng"/>
              <a:t>studente</a:t>
            </a:r>
            <a:r>
              <a:rPr lang="it-IT" sz="2800"/>
              <a:t>: lui studia e si impegna, ma non ha metodo.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137"/>
          </a:xfrm>
        </p:spPr>
        <p:txBody>
          <a:bodyPr>
            <a:normAutofit fontScale="90000"/>
          </a:bodyPr>
          <a:lstStyle/>
          <a:p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>
            <a:normAutofit fontScale="90000"/>
          </a:bodyPr>
          <a:lstStyle/>
          <a:p>
            <a:r>
              <a:rPr lang="it-IT" sz="3200"/>
              <a:t>Però si dovrebbe fare un passo ulteriore e chiedersi: </a:t>
            </a:r>
            <a:br>
              <a:rPr lang="it-IT" sz="3200"/>
            </a:br>
            <a:r>
              <a:rPr lang="it-IT" sz="3200"/>
              <a:t>perché non ha metodo? </a:t>
            </a:r>
            <a:br>
              <a:rPr lang="it-IT" sz="3200"/>
            </a:br>
            <a:r>
              <a:rPr lang="it-IT" sz="3200"/>
              <a:t/>
            </a:r>
            <a:br>
              <a:rPr lang="it-IT" sz="3200"/>
            </a:br>
            <a:r>
              <a:rPr lang="it-IT" sz="3200"/>
              <a:t>Non è lecito rispondere che non ce l’ha perchè non riesce a impararlo, si cadrebbe in una tautologia evidente. </a:t>
            </a:r>
            <a:br>
              <a:rPr lang="it-IT" sz="3200"/>
            </a:br>
            <a:r>
              <a:rPr lang="it-IT" sz="3200"/>
              <a:t/>
            </a:r>
            <a:br>
              <a:rPr lang="it-IT" sz="3200"/>
            </a:br>
            <a:r>
              <a:rPr lang="it-IT" sz="3200"/>
              <a:t>Non ce l’ha perché nessuno glielo ha insegnato.</a:t>
            </a:r>
            <a:br>
              <a:rPr lang="it-IT" sz="3200"/>
            </a:br>
            <a:r>
              <a:rPr lang="it-IT" sz="3200"/>
              <a:t/>
            </a:r>
            <a:br>
              <a:rPr lang="it-IT" sz="3200"/>
            </a:br>
            <a:r>
              <a:rPr lang="it-IT" sz="3200"/>
              <a:t>E come si fa a insegnare un metodo di studio?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5962650"/>
          </a:xfrm>
        </p:spPr>
        <p:txBody>
          <a:bodyPr/>
          <a:lstStyle/>
          <a:p>
            <a:r>
              <a:rPr lang="it-IT"/>
              <a:t>Apprendimento intenzionale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r>
              <a:rPr lang="it-IT"/>
              <a:t>Apprendimento incidentale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t-IT" b="1"/>
          </a:p>
          <a:p>
            <a:endParaRPr lang="it-IT" b="1"/>
          </a:p>
          <a:p>
            <a:r>
              <a:rPr lang="it-IT" b="1"/>
              <a:t>1- Preview: </a:t>
            </a:r>
            <a:r>
              <a:rPr lang="it-IT"/>
              <a:t>scorrere il testo per individuare  gli argomenti principali, le sezioni che lo compongono, esaminare le figure e i grafici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b="1"/>
              <a:t>Metodo di studio PQ4R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2-Questions:</a:t>
            </a:r>
            <a:r>
              <a:rPr lang="it-IT"/>
              <a:t> porsi delle domande che riguardano il nocciolo del testo (5W)</a:t>
            </a:r>
          </a:p>
          <a:p>
            <a:endParaRPr lang="it-I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3-Read: </a:t>
            </a:r>
            <a:r>
              <a:rPr lang="it-IT"/>
              <a:t>leggere cercando di darsi delle risposte alle domande precedentemente formulate</a:t>
            </a:r>
            <a:endParaRPr lang="it-IT" b="1"/>
          </a:p>
          <a:p>
            <a:endParaRPr lang="it-IT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611</Words>
  <Application>Microsoft PowerPoint</Application>
  <PresentationFormat>Presentazione su schermo (4:3)</PresentationFormat>
  <Paragraphs>95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Viale</vt:lpstr>
      <vt:lpstr>MindManager Map</vt:lpstr>
      <vt:lpstr>Diapositiva 1</vt:lpstr>
      <vt:lpstr>Strategie di lettura Come diventare un lettore consapevole</vt:lpstr>
      <vt:lpstr>Metodo o abilità di studio? Questo è il problema</vt:lpstr>
      <vt:lpstr>Diapositiva 4</vt:lpstr>
      <vt:lpstr>Però si dovrebbe fare un passo ulteriore e chiedersi:  perché non ha metodo?   Non è lecito rispondere che non ce l’ha perchè non riesce a impararlo, si cadrebbe in una tautologia evidente.   Non ce l’ha perché nessuno glielo ha insegnato.  E come si fa a insegnare un metodo di studio?</vt:lpstr>
      <vt:lpstr>Apprendimento intenzionale    Apprendimento incidentale</vt:lpstr>
      <vt:lpstr>Metodo di studio PQ4R</vt:lpstr>
      <vt:lpstr>Diapositiva 8</vt:lpstr>
      <vt:lpstr>Diapositiva 9</vt:lpstr>
      <vt:lpstr>Diapositiva 10</vt:lpstr>
      <vt:lpstr>Diapositiva 11</vt:lpstr>
      <vt:lpstr>Diapositiva 12</vt:lpstr>
      <vt:lpstr>L’insegnamento di un metodo di studio presenta 3 problemi:</vt:lpstr>
      <vt:lpstr>Una proposta alternativa: insegnare a studiare</vt:lpstr>
      <vt:lpstr>Questioni di ordinaria amministrazione</vt:lpstr>
      <vt:lpstr>Strategie di apprendimento e di studio</vt:lpstr>
      <vt:lpstr>ELABORARE: acquisire qualcosa di nuovo e collegare questa conoscenza con altre che già possiedo</vt:lpstr>
      <vt:lpstr>Stili cognitivi ed elaborazione dell’informazione</vt:lpstr>
      <vt:lpstr>Metacognizione e studio</vt:lpstr>
      <vt:lpstr>Diapositiva 20</vt:lpstr>
      <vt:lpstr>Le fasi dell’apprendimento</vt:lpstr>
      <vt:lpstr>Memoria a lungo e breve temine (classificazione temporale)</vt:lpstr>
      <vt:lpstr>Come si collegano</vt:lpstr>
    </vt:vector>
  </TitlesOfParts>
  <Company>FEDERICA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“C’è uno spettro che si aggira per la scuola però è uno spettro buono: si chiama metodo di studio.  E’ buono con il genitore, così si tranquillizza: suo figlio non è poco intelligente, semplicemente gli manca il metodo; c’è sempre la speranza che prima o poi lo impari. E’ buono con gli insegnanti perché scarica  sullo studente tutta la responsabilità dell’insuccesso scolastico. E’  buono con lo studente: lui studia e si impegna, ma non ha metodo.</dc:title>
  <dc:creator>FEDERICA</dc:creator>
  <cp:lastModifiedBy>Cris</cp:lastModifiedBy>
  <cp:revision>8</cp:revision>
  <dcterms:created xsi:type="dcterms:W3CDTF">2007-03-04T17:12:30Z</dcterms:created>
  <dcterms:modified xsi:type="dcterms:W3CDTF">2008-10-06T14:24:57Z</dcterms:modified>
</cp:coreProperties>
</file>