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B1C95B0-C50D-4EAF-8527-EA1AFA4182F4}" type="datetimeFigureOut">
              <a:rPr lang="es-ES" smtClean="0"/>
              <a:pPr/>
              <a:t>14/07/2011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066ABD7-7DA5-4658-BC65-91D5FBEFE066}"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B1C95B0-C50D-4EAF-8527-EA1AFA4182F4}" type="datetimeFigureOut">
              <a:rPr lang="es-ES" smtClean="0"/>
              <a:pPr/>
              <a:t>14/07/2011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066ABD7-7DA5-4658-BC65-91D5FBEFE06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B1C95B0-C50D-4EAF-8527-EA1AFA4182F4}" type="datetimeFigureOut">
              <a:rPr lang="es-ES" smtClean="0"/>
              <a:pPr/>
              <a:t>14/07/2011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066ABD7-7DA5-4658-BC65-91D5FBEFE066}"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B1C95B0-C50D-4EAF-8527-EA1AFA4182F4}" type="datetimeFigureOut">
              <a:rPr lang="es-ES" smtClean="0"/>
              <a:pPr/>
              <a:t>14/07/2011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066ABD7-7DA5-4658-BC65-91D5FBEFE066}"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B1C95B0-C50D-4EAF-8527-EA1AFA4182F4}" type="datetimeFigureOut">
              <a:rPr lang="es-ES" smtClean="0"/>
              <a:pPr/>
              <a:t>14/07/2011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066ABD7-7DA5-4658-BC65-91D5FBEFE066}"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B1C95B0-C50D-4EAF-8527-EA1AFA4182F4}" type="datetimeFigureOut">
              <a:rPr lang="es-ES" smtClean="0"/>
              <a:pPr/>
              <a:t>14/07/2011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066ABD7-7DA5-4658-BC65-91D5FBEFE066}"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B1C95B0-C50D-4EAF-8527-EA1AFA4182F4}" type="datetimeFigureOut">
              <a:rPr lang="es-ES" smtClean="0"/>
              <a:pPr/>
              <a:t>14/07/2011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066ABD7-7DA5-4658-BC65-91D5FBEFE066}"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B1C95B0-C50D-4EAF-8527-EA1AFA4182F4}" type="datetimeFigureOut">
              <a:rPr lang="es-ES" smtClean="0"/>
              <a:pPr/>
              <a:t>14/07/2011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066ABD7-7DA5-4658-BC65-91D5FBEFE066}"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B1C95B0-C50D-4EAF-8527-EA1AFA4182F4}" type="datetimeFigureOut">
              <a:rPr lang="es-ES" smtClean="0"/>
              <a:pPr/>
              <a:t>14/07/2011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066ABD7-7DA5-4658-BC65-91D5FBEFE066}"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1C95B0-C50D-4EAF-8527-EA1AFA4182F4}" type="datetimeFigureOut">
              <a:rPr lang="es-ES" smtClean="0"/>
              <a:pPr/>
              <a:t>14/07/2011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066ABD7-7DA5-4658-BC65-91D5FBEFE066}"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1C95B0-C50D-4EAF-8527-EA1AFA4182F4}" type="datetimeFigureOut">
              <a:rPr lang="es-ES" smtClean="0"/>
              <a:pPr/>
              <a:t>14/07/2011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066ABD7-7DA5-4658-BC65-91D5FBEFE066}"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1C95B0-C50D-4EAF-8527-EA1AFA4182F4}" type="datetimeFigureOut">
              <a:rPr lang="es-ES" smtClean="0"/>
              <a:pPr/>
              <a:t>14/07/2011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66ABD7-7DA5-4658-BC65-91D5FBEFE066}"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es.wikipedia.org/w/index.php?title=Episteme&amp;action=edit&amp;redlink=1" TargetMode="External"/><Relationship Id="rId3" Type="http://schemas.openxmlformats.org/officeDocument/2006/relationships/hyperlink" Target="http://es.wikipedia.org/wiki/Filosof%C3%ADa_griega" TargetMode="External"/><Relationship Id="rId7" Type="http://schemas.openxmlformats.org/officeDocument/2006/relationships/hyperlink" Target="http://es.wikipedia.org/wiki/Doxa" TargetMode="External"/><Relationship Id="rId12" Type="http://schemas.openxmlformats.org/officeDocument/2006/relationships/hyperlink" Target="http://es.wikipedia.org/wiki/Historia_de_la_filosof%C3%ADa" TargetMode="External"/><Relationship Id="rId2" Type="http://schemas.openxmlformats.org/officeDocument/2006/relationships/hyperlink" Target="http://es.wikipedia.org/wiki/Idioma_griego" TargetMode="External"/><Relationship Id="rId1" Type="http://schemas.openxmlformats.org/officeDocument/2006/relationships/slideLayout" Target="../slideLayouts/slideLayout1.xml"/><Relationship Id="rId6" Type="http://schemas.openxmlformats.org/officeDocument/2006/relationships/hyperlink" Target="http://es.wikipedia.org/wiki/Aristocr%C3%A1tica" TargetMode="External"/><Relationship Id="rId11" Type="http://schemas.openxmlformats.org/officeDocument/2006/relationships/hyperlink" Target="http://es.wikipedia.org/wiki/Antigua_Grecia" TargetMode="External"/><Relationship Id="rId5" Type="http://schemas.openxmlformats.org/officeDocument/2006/relationships/hyperlink" Target="http://es.wikipedia.org/wiki/Arist%C3%B3teles" TargetMode="External"/><Relationship Id="rId10" Type="http://schemas.openxmlformats.org/officeDocument/2006/relationships/hyperlink" Target="http://es.wikipedia.org/wiki/Sofista" TargetMode="External"/><Relationship Id="rId4" Type="http://schemas.openxmlformats.org/officeDocument/2006/relationships/hyperlink" Target="http://es.wikipedia.org/wiki/S%C3%B3crates" TargetMode="External"/><Relationship Id="rId9" Type="http://schemas.openxmlformats.org/officeDocument/2006/relationships/hyperlink" Target="http://es.wikipedia.org/wiki/Filosof%C3%ADa_presocr%C3%A1tica"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es.wikipedia.org/wiki/Academo" TargetMode="External"/><Relationship Id="rId2" Type="http://schemas.openxmlformats.org/officeDocument/2006/relationships/hyperlink" Target="http://es.wikipedia.org/wiki/387_a._C." TargetMode="External"/><Relationship Id="rId1" Type="http://schemas.openxmlformats.org/officeDocument/2006/relationships/slideLayout" Target="../slideLayouts/slideLayout1.xml"/><Relationship Id="rId6" Type="http://schemas.openxmlformats.org/officeDocument/2006/relationships/hyperlink" Target="http://es.wikipedia.org/wiki/Cristianismo" TargetMode="External"/><Relationship Id="rId5" Type="http://schemas.openxmlformats.org/officeDocument/2006/relationships/hyperlink" Target="http://es.wikipedia.org/wiki/529" TargetMode="External"/><Relationship Id="rId4" Type="http://schemas.openxmlformats.org/officeDocument/2006/relationships/hyperlink" Target="http://es.wikipedia.org/wiki/Justiniano_I"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es.wikipedia.org/wiki/Anax%C3%A1goras" TargetMode="External"/><Relationship Id="rId2" Type="http://schemas.openxmlformats.org/officeDocument/2006/relationships/hyperlink" Target="http://es.wikipedia.org/wiki/Pit%C3%A1goras" TargetMode="External"/><Relationship Id="rId1" Type="http://schemas.openxmlformats.org/officeDocument/2006/relationships/slideLayout" Target="../slideLayouts/slideLayout1.xml"/><Relationship Id="rId4" Type="http://schemas.openxmlformats.org/officeDocument/2006/relationships/hyperlink" Target="http://es.wikipedia.org/wiki/347_a._C."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s.wikipedia.org/wiki/Archivo:P._Oxy._LII_3679.jpg" TargetMode="Externa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hyperlink" Target="http://es.wikipedia.org/wiki/Archivo:Plato_Pio-Clemetino_Inv305.jpg" TargetMode="External"/><Relationship Id="rId4" Type="http://schemas.openxmlformats.org/officeDocument/2006/relationships/hyperlink" Target="http://es.wikipedia.org/wiki/Papiros_de_Oxirrinco"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es.wikipedia.org/wiki/Sol%C3%B3n" TargetMode="External"/><Relationship Id="rId13" Type="http://schemas.openxmlformats.org/officeDocument/2006/relationships/hyperlink" Target="http://es.wikipedia.org/wiki/S%C3%B3crates" TargetMode="External"/><Relationship Id="rId3" Type="http://schemas.openxmlformats.org/officeDocument/2006/relationships/hyperlink" Target="http://es.wikipedia.org/wiki/Targeli%C3%B3n" TargetMode="External"/><Relationship Id="rId7" Type="http://schemas.openxmlformats.org/officeDocument/2006/relationships/hyperlink" Target="http://es.wikipedia.org/w/index.php?title=Perictione&amp;action=edit&amp;redlink=1" TargetMode="External"/><Relationship Id="rId12" Type="http://schemas.openxmlformats.org/officeDocument/2006/relationships/hyperlink" Target="http://es.wikipedia.org/wiki/Esparta" TargetMode="External"/><Relationship Id="rId2" Type="http://schemas.openxmlformats.org/officeDocument/2006/relationships/hyperlink" Target="http://es.wikipedia.org/wiki/Seud%C3%B3nimo" TargetMode="External"/><Relationship Id="rId1" Type="http://schemas.openxmlformats.org/officeDocument/2006/relationships/slideLayout" Target="../slideLayouts/slideLayout1.xml"/><Relationship Id="rId6" Type="http://schemas.openxmlformats.org/officeDocument/2006/relationships/hyperlink" Target="http://es.wikipedia.org/wiki/Reyes_de_Atenas" TargetMode="External"/><Relationship Id="rId11" Type="http://schemas.openxmlformats.org/officeDocument/2006/relationships/hyperlink" Target="http://es.wikipedia.org/wiki/Antigua_Atenas" TargetMode="External"/><Relationship Id="rId5" Type="http://schemas.openxmlformats.org/officeDocument/2006/relationships/hyperlink" Target="http://es.wikipedia.org/wiki/Codro" TargetMode="External"/><Relationship Id="rId10" Type="http://schemas.openxmlformats.org/officeDocument/2006/relationships/hyperlink" Target="http://es.wikipedia.org/wiki/Guerras_del_Peloponeso" TargetMode="External"/><Relationship Id="rId4" Type="http://schemas.openxmlformats.org/officeDocument/2006/relationships/hyperlink" Target="http://es.wikipedia.org/w/index.php?title=Arist%C3%B3n_de_Atenas&amp;action=edit&amp;redlink=1" TargetMode="External"/><Relationship Id="rId9" Type="http://schemas.openxmlformats.org/officeDocument/2006/relationships/hyperlink" Target="http://es.wikipedia.org/wiki/Critias" TargetMode="External"/><Relationship Id="rId14" Type="http://schemas.openxmlformats.org/officeDocument/2006/relationships/hyperlink" Target="http://es.wikipedia.org/wiki/Megara"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es.wikipedia.org/wiki/Apolo"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es.wikipedia.org/wiki/Parm%C3%A9nides_de_Elea" TargetMode="External"/><Relationship Id="rId13" Type="http://schemas.openxmlformats.org/officeDocument/2006/relationships/hyperlink" Target="http://es.wikipedia.org/wiki/La_Rep%C3%BAblica" TargetMode="External"/><Relationship Id="rId3" Type="http://schemas.openxmlformats.org/officeDocument/2006/relationships/hyperlink" Target="http://es.wikipedia.org/wiki/Cirene" TargetMode="External"/><Relationship Id="rId7" Type="http://schemas.openxmlformats.org/officeDocument/2006/relationships/hyperlink" Target="http://es.wikipedia.org/wiki/Arquitas" TargetMode="External"/><Relationship Id="rId12" Type="http://schemas.openxmlformats.org/officeDocument/2006/relationships/hyperlink" Target="http://es.wikipedia.org/wiki/Dionisio_I" TargetMode="External"/><Relationship Id="rId17" Type="http://schemas.openxmlformats.org/officeDocument/2006/relationships/hyperlink" Target="http://es.wikipedia.org/wiki/Ann%C3%ADceris" TargetMode="External"/><Relationship Id="rId2" Type="http://schemas.openxmlformats.org/officeDocument/2006/relationships/hyperlink" Target="http://es.wikipedia.org/wiki/396_a._C." TargetMode="External"/><Relationship Id="rId16" Type="http://schemas.openxmlformats.org/officeDocument/2006/relationships/hyperlink" Target="http://es.wikipedia.org/wiki/Esclavitud_en_la_Antigua_Grecia" TargetMode="External"/><Relationship Id="rId1" Type="http://schemas.openxmlformats.org/officeDocument/2006/relationships/slideLayout" Target="../slideLayouts/slideLayout1.xml"/><Relationship Id="rId6" Type="http://schemas.openxmlformats.org/officeDocument/2006/relationships/hyperlink" Target="http://es.wikipedia.org/wiki/Magna_Grecia" TargetMode="External"/><Relationship Id="rId11" Type="http://schemas.openxmlformats.org/officeDocument/2006/relationships/hyperlink" Target="http://es.wikipedia.org/wiki/Siracusa_(Sicilia)" TargetMode="External"/><Relationship Id="rId5" Type="http://schemas.openxmlformats.org/officeDocument/2006/relationships/hyperlink" Target="http://es.wikipedia.org/wiki/Teodoro_de_Cirene" TargetMode="External"/><Relationship Id="rId15" Type="http://schemas.openxmlformats.org/officeDocument/2006/relationships/hyperlink" Target="http://es.wikipedia.org/wiki/Egina" TargetMode="External"/><Relationship Id="rId10" Type="http://schemas.openxmlformats.org/officeDocument/2006/relationships/hyperlink" Target="http://es.wikipedia.org/wiki/Sicilia" TargetMode="External"/><Relationship Id="rId4" Type="http://schemas.openxmlformats.org/officeDocument/2006/relationships/hyperlink" Target="http://es.wikipedia.org/wiki/Ar%C3%ADstipo" TargetMode="External"/><Relationship Id="rId9" Type="http://schemas.openxmlformats.org/officeDocument/2006/relationships/hyperlink" Target="http://es.wikipedia.org/wiki/388_a._C." TargetMode="External"/><Relationship Id="rId14" Type="http://schemas.openxmlformats.org/officeDocument/2006/relationships/hyperlink" Target="http://es.wikipedia.org/wiki/Antigua_Greci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1196751"/>
          </a:xfrm>
          <a:solidFill>
            <a:schemeClr val="bg2">
              <a:lumMod val="75000"/>
            </a:schemeClr>
          </a:solidFill>
        </p:spPr>
        <p:txBody>
          <a:bodyPr>
            <a:normAutofit fontScale="90000"/>
          </a:bodyPr>
          <a:lstStyle/>
          <a:p>
            <a:r>
              <a:rPr lang="es-ES" sz="3100" dirty="0" smtClean="0">
                <a:solidFill>
                  <a:srgbClr val="00B050"/>
                </a:solidFill>
                <a:latin typeface="Algerian" pitchFamily="82" charset="0"/>
              </a:rPr>
              <a:t>BIOGRAFIA DE PLATON</a:t>
            </a:r>
            <a:r>
              <a:rPr lang="es-ES" sz="3600" dirty="0" smtClean="0">
                <a:latin typeface="Algerian" pitchFamily="82" charset="0"/>
              </a:rPr>
              <a:t/>
            </a:r>
            <a:br>
              <a:rPr lang="es-ES" sz="3600" dirty="0" smtClean="0">
                <a:latin typeface="Algerian" pitchFamily="82" charset="0"/>
              </a:rPr>
            </a:br>
            <a:r>
              <a:rPr lang="es-ES" sz="2700" dirty="0" smtClean="0"/>
              <a:t>http://es.wikipedia.org/wiki/Plat%C3%B3n</a:t>
            </a:r>
            <a:br>
              <a:rPr lang="es-ES" sz="2700" dirty="0" smtClean="0"/>
            </a:br>
            <a:endParaRPr lang="es-ES" sz="2700" dirty="0">
              <a:latin typeface="Algerian" pitchFamily="82" charset="0"/>
            </a:endParaRPr>
          </a:p>
        </p:txBody>
      </p:sp>
      <p:sp>
        <p:nvSpPr>
          <p:cNvPr id="3" name="2 Subtítulo"/>
          <p:cNvSpPr>
            <a:spLocks noGrp="1"/>
          </p:cNvSpPr>
          <p:nvPr>
            <p:ph type="subTitle" idx="1"/>
          </p:nvPr>
        </p:nvSpPr>
        <p:spPr>
          <a:xfrm>
            <a:off x="0" y="1124744"/>
            <a:ext cx="9144000" cy="5733256"/>
          </a:xfrm>
          <a:solidFill>
            <a:schemeClr val="bg2">
              <a:lumMod val="90000"/>
            </a:schemeClr>
          </a:solidFill>
        </p:spPr>
        <p:txBody>
          <a:bodyPr>
            <a:normAutofit fontScale="77500" lnSpcReduction="20000"/>
          </a:bodyPr>
          <a:lstStyle/>
          <a:p>
            <a:r>
              <a:rPr lang="es-ES" dirty="0" smtClean="0">
                <a:solidFill>
                  <a:schemeClr val="bg2">
                    <a:lumMod val="25000"/>
                  </a:schemeClr>
                </a:solidFill>
              </a:rPr>
              <a:t>INTRODUCCION</a:t>
            </a:r>
          </a:p>
          <a:p>
            <a:r>
              <a:rPr lang="es-ES" b="1" dirty="0" smtClean="0">
                <a:solidFill>
                  <a:schemeClr val="bg2">
                    <a:lumMod val="25000"/>
                  </a:schemeClr>
                </a:solidFill>
              </a:rPr>
              <a:t>Platón</a:t>
            </a:r>
            <a:r>
              <a:rPr lang="es-ES" dirty="0" smtClean="0">
                <a:solidFill>
                  <a:schemeClr val="bg2">
                    <a:lumMod val="25000"/>
                  </a:schemeClr>
                </a:solidFill>
              </a:rPr>
              <a:t> (en </a:t>
            </a:r>
            <a:r>
              <a:rPr lang="es-ES" u="sng" dirty="0" smtClean="0">
                <a:solidFill>
                  <a:schemeClr val="bg2">
                    <a:lumMod val="25000"/>
                  </a:schemeClr>
                </a:solidFill>
                <a:hlinkClick r:id="rId2" tooltip="Idioma griego"/>
              </a:rPr>
              <a:t>griego</a:t>
            </a:r>
            <a:r>
              <a:rPr lang="es-ES" dirty="0" smtClean="0">
                <a:solidFill>
                  <a:schemeClr val="bg2">
                    <a:lumMod val="25000"/>
                  </a:schemeClr>
                </a:solidFill>
              </a:rPr>
              <a:t>: </a:t>
            </a:r>
            <a:r>
              <a:rPr lang="el-GR" dirty="0" smtClean="0">
                <a:solidFill>
                  <a:schemeClr val="bg2">
                    <a:lumMod val="25000"/>
                  </a:schemeClr>
                </a:solidFill>
              </a:rPr>
              <a:t>Πλάτων</a:t>
            </a:r>
            <a:r>
              <a:rPr lang="es-ES" dirty="0" smtClean="0">
                <a:solidFill>
                  <a:schemeClr val="bg2">
                    <a:lumMod val="25000"/>
                  </a:schemeClr>
                </a:solidFill>
              </a:rPr>
              <a:t> ) (</a:t>
            </a:r>
            <a:r>
              <a:rPr lang="es-ES" i="1" dirty="0" err="1" smtClean="0">
                <a:solidFill>
                  <a:schemeClr val="bg2">
                    <a:lumMod val="25000"/>
                  </a:schemeClr>
                </a:solidFill>
              </a:rPr>
              <a:t>ca</a:t>
            </a:r>
            <a:r>
              <a:rPr lang="es-ES" i="1" dirty="0" smtClean="0">
                <a:solidFill>
                  <a:schemeClr val="bg2">
                    <a:lumMod val="25000"/>
                  </a:schemeClr>
                </a:solidFill>
              </a:rPr>
              <a:t>.</a:t>
            </a:r>
            <a:r>
              <a:rPr lang="es-ES" dirty="0" smtClean="0">
                <a:solidFill>
                  <a:schemeClr val="bg2">
                    <a:lumMod val="25000"/>
                  </a:schemeClr>
                </a:solidFill>
              </a:rPr>
              <a:t> 428 a. C./427 a. C. – 347 a. C.) fue un </a:t>
            </a:r>
            <a:r>
              <a:rPr lang="es-ES" u="sng" dirty="0" smtClean="0">
                <a:solidFill>
                  <a:schemeClr val="bg2">
                    <a:lumMod val="25000"/>
                  </a:schemeClr>
                </a:solidFill>
                <a:hlinkClick r:id="rId3" tooltip="Filosofía griega"/>
              </a:rPr>
              <a:t>filósofo griego</a:t>
            </a:r>
            <a:r>
              <a:rPr lang="es-ES" dirty="0" smtClean="0">
                <a:solidFill>
                  <a:schemeClr val="bg2">
                    <a:lumMod val="25000"/>
                  </a:schemeClr>
                </a:solidFill>
              </a:rPr>
              <a:t>, alumno de </a:t>
            </a:r>
            <a:r>
              <a:rPr lang="es-ES" u="sng" dirty="0" smtClean="0">
                <a:solidFill>
                  <a:schemeClr val="bg2">
                    <a:lumMod val="25000"/>
                  </a:schemeClr>
                </a:solidFill>
                <a:hlinkClick r:id="rId4" tooltip="Sócrates"/>
              </a:rPr>
              <a:t>Sócrates</a:t>
            </a:r>
            <a:r>
              <a:rPr lang="es-ES" dirty="0" smtClean="0">
                <a:solidFill>
                  <a:schemeClr val="bg2">
                    <a:lumMod val="25000"/>
                  </a:schemeClr>
                </a:solidFill>
              </a:rPr>
              <a:t> y maestro de </a:t>
            </a:r>
            <a:r>
              <a:rPr lang="es-ES" u="sng" dirty="0" smtClean="0">
                <a:solidFill>
                  <a:schemeClr val="bg2">
                    <a:lumMod val="25000"/>
                  </a:schemeClr>
                </a:solidFill>
                <a:hlinkClick r:id="rId5" tooltip="Aristóteles"/>
              </a:rPr>
              <a:t>Aristóteles</a:t>
            </a:r>
            <a:r>
              <a:rPr lang="es-ES" dirty="0" smtClean="0">
                <a:solidFill>
                  <a:schemeClr val="bg2">
                    <a:lumMod val="25000"/>
                  </a:schemeClr>
                </a:solidFill>
              </a:rPr>
              <a:t>, de familia noble y </a:t>
            </a:r>
            <a:r>
              <a:rPr lang="es-ES" u="sng" dirty="0" smtClean="0">
                <a:solidFill>
                  <a:schemeClr val="bg2">
                    <a:lumMod val="25000"/>
                  </a:schemeClr>
                </a:solidFill>
                <a:hlinkClick r:id="rId6" tooltip="Aristocrática"/>
              </a:rPr>
              <a:t>aristocrática</a:t>
            </a:r>
            <a:r>
              <a:rPr lang="es-ES" dirty="0" smtClean="0">
                <a:solidFill>
                  <a:schemeClr val="bg2">
                    <a:lumMod val="25000"/>
                  </a:schemeClr>
                </a:solidFill>
              </a:rPr>
              <a:t>. Platón (junto a Aristóteles) </a:t>
            </a:r>
            <a:r>
              <a:rPr lang="es-ES" i="1" dirty="0" smtClean="0">
                <a:solidFill>
                  <a:schemeClr val="bg2">
                    <a:lumMod val="25000"/>
                  </a:schemeClr>
                </a:solidFill>
              </a:rPr>
              <a:t>es quién determinó gran parte del corpus de creencias centrales tanto del pensamiento occidental como del hombre corriente</a:t>
            </a:r>
            <a:r>
              <a:rPr lang="es-ES" dirty="0" smtClean="0">
                <a:solidFill>
                  <a:schemeClr val="bg2">
                    <a:lumMod val="25000"/>
                  </a:schemeClr>
                </a:solidFill>
              </a:rPr>
              <a:t> (aquello que hoy denominamos </a:t>
            </a:r>
            <a:r>
              <a:rPr lang="es-ES" i="1" dirty="0" smtClean="0">
                <a:solidFill>
                  <a:schemeClr val="bg2">
                    <a:lumMod val="25000"/>
                  </a:schemeClr>
                </a:solidFill>
              </a:rPr>
              <a:t>"sentido común"</a:t>
            </a:r>
            <a:r>
              <a:rPr lang="es-ES" dirty="0" smtClean="0">
                <a:solidFill>
                  <a:schemeClr val="bg2">
                    <a:lumMod val="25000"/>
                  </a:schemeClr>
                </a:solidFill>
              </a:rPr>
              <a:t> del hombre occidental) y </a:t>
            </a:r>
            <a:r>
              <a:rPr lang="es-ES" i="1" dirty="0" smtClean="0">
                <a:solidFill>
                  <a:schemeClr val="bg2">
                    <a:lumMod val="25000"/>
                  </a:schemeClr>
                </a:solidFill>
              </a:rPr>
              <a:t>pruebas de ello son la noción de "Verdad"</a:t>
            </a:r>
            <a:r>
              <a:rPr lang="es-ES" dirty="0" smtClean="0">
                <a:solidFill>
                  <a:schemeClr val="bg2">
                    <a:lumMod val="25000"/>
                  </a:schemeClr>
                </a:solidFill>
              </a:rPr>
              <a:t> y </a:t>
            </a:r>
            <a:r>
              <a:rPr lang="es-ES" i="1" dirty="0" smtClean="0">
                <a:solidFill>
                  <a:schemeClr val="bg2">
                    <a:lumMod val="25000"/>
                  </a:schemeClr>
                </a:solidFill>
              </a:rPr>
              <a:t>la división entre "</a:t>
            </a:r>
            <a:r>
              <a:rPr lang="es-ES" i="1" u="sng" dirty="0" err="1" smtClean="0">
                <a:solidFill>
                  <a:schemeClr val="bg2">
                    <a:lumMod val="25000"/>
                  </a:schemeClr>
                </a:solidFill>
                <a:hlinkClick r:id="rId7" tooltip="Doxa"/>
              </a:rPr>
              <a:t>doxa</a:t>
            </a:r>
            <a:r>
              <a:rPr lang="es-ES" i="1" dirty="0" smtClean="0">
                <a:solidFill>
                  <a:schemeClr val="bg2">
                    <a:lumMod val="25000"/>
                  </a:schemeClr>
                </a:solidFill>
              </a:rPr>
              <a:t>" (opinión) y "</a:t>
            </a:r>
            <a:r>
              <a:rPr lang="es-ES" i="1" u="sng" dirty="0" err="1" smtClean="0">
                <a:solidFill>
                  <a:schemeClr val="bg2">
                    <a:lumMod val="25000"/>
                  </a:schemeClr>
                </a:solidFill>
                <a:hlinkClick r:id="rId8" tooltip="Episteme (aún no redactado)"/>
              </a:rPr>
              <a:t>episteme</a:t>
            </a:r>
            <a:r>
              <a:rPr lang="es-ES" i="1" dirty="0" smtClean="0">
                <a:solidFill>
                  <a:schemeClr val="bg2">
                    <a:lumMod val="25000"/>
                  </a:schemeClr>
                </a:solidFill>
              </a:rPr>
              <a:t>" (ciencia)</a:t>
            </a:r>
            <a:r>
              <a:rPr lang="es-ES" dirty="0" smtClean="0">
                <a:solidFill>
                  <a:schemeClr val="bg2">
                    <a:lumMod val="25000"/>
                  </a:schemeClr>
                </a:solidFill>
              </a:rPr>
              <a:t>. </a:t>
            </a:r>
          </a:p>
          <a:p>
            <a:r>
              <a:rPr lang="es-ES" dirty="0" smtClean="0">
                <a:solidFill>
                  <a:schemeClr val="bg2">
                    <a:lumMod val="25000"/>
                  </a:schemeClr>
                </a:solidFill>
              </a:rPr>
              <a:t>Demostró y popularizó una serie de ideas comunes para muchas personas, pero enfrentadas a la línea de gran parte de los </a:t>
            </a:r>
            <a:r>
              <a:rPr lang="es-ES" u="sng" dirty="0" smtClean="0">
                <a:solidFill>
                  <a:schemeClr val="bg2">
                    <a:lumMod val="25000"/>
                  </a:schemeClr>
                </a:solidFill>
                <a:hlinkClick r:id="rId9" tooltip="Filosofía presocrática"/>
              </a:rPr>
              <a:t>filósofos presocráticos</a:t>
            </a:r>
            <a:r>
              <a:rPr lang="es-ES" dirty="0" smtClean="0">
                <a:solidFill>
                  <a:schemeClr val="bg2">
                    <a:lumMod val="25000"/>
                  </a:schemeClr>
                </a:solidFill>
              </a:rPr>
              <a:t> y al de los </a:t>
            </a:r>
            <a:r>
              <a:rPr lang="es-ES" u="sng" dirty="0" smtClean="0">
                <a:solidFill>
                  <a:schemeClr val="bg2">
                    <a:lumMod val="25000"/>
                  </a:schemeClr>
                </a:solidFill>
                <a:hlinkClick r:id="rId10" tooltip="Sofista"/>
              </a:rPr>
              <a:t>sofistas</a:t>
            </a:r>
            <a:r>
              <a:rPr lang="es-ES" dirty="0" smtClean="0">
                <a:solidFill>
                  <a:schemeClr val="bg2">
                    <a:lumMod val="25000"/>
                  </a:schemeClr>
                </a:solidFill>
              </a:rPr>
              <a:t> (muy populares en la </a:t>
            </a:r>
            <a:r>
              <a:rPr lang="es-ES" u="sng" dirty="0" smtClean="0">
                <a:solidFill>
                  <a:schemeClr val="bg2">
                    <a:lumMod val="25000"/>
                  </a:schemeClr>
                </a:solidFill>
                <a:hlinkClick r:id="rId11" tooltip="Antigua Grecia"/>
              </a:rPr>
              <a:t>antigua Grecia</a:t>
            </a:r>
            <a:r>
              <a:rPr lang="es-ES" dirty="0" smtClean="0">
                <a:solidFill>
                  <a:schemeClr val="bg2">
                    <a:lumMod val="25000"/>
                  </a:schemeClr>
                </a:solidFill>
              </a:rPr>
              <a:t>) y que debido a los caminos que tomó </a:t>
            </a:r>
            <a:r>
              <a:rPr lang="es-ES" i="1" dirty="0" smtClean="0">
                <a:solidFill>
                  <a:schemeClr val="bg2">
                    <a:lumMod val="25000"/>
                  </a:schemeClr>
                </a:solidFill>
              </a:rPr>
              <a:t>la historia de la Metafísica</a:t>
            </a:r>
            <a:r>
              <a:rPr lang="es-ES" dirty="0" smtClean="0">
                <a:solidFill>
                  <a:schemeClr val="bg2">
                    <a:lumMod val="25000"/>
                  </a:schemeClr>
                </a:solidFill>
              </a:rPr>
              <a:t>, en diversas versiones y reelaboraciones, se han consolidado. Su influencia como autor y </a:t>
            </a:r>
            <a:r>
              <a:rPr lang="es-ES" dirty="0" err="1" smtClean="0">
                <a:solidFill>
                  <a:schemeClr val="bg2">
                    <a:lumMod val="25000"/>
                  </a:schemeClr>
                </a:solidFill>
              </a:rPr>
              <a:t>sistematizador</a:t>
            </a:r>
            <a:r>
              <a:rPr lang="es-ES" dirty="0" smtClean="0">
                <a:solidFill>
                  <a:schemeClr val="bg2">
                    <a:lumMod val="25000"/>
                  </a:schemeClr>
                </a:solidFill>
              </a:rPr>
              <a:t> ha sido incalculable en toda la </a:t>
            </a:r>
            <a:r>
              <a:rPr lang="es-ES" u="sng" dirty="0" smtClean="0">
                <a:solidFill>
                  <a:schemeClr val="bg2">
                    <a:lumMod val="25000"/>
                  </a:schemeClr>
                </a:solidFill>
                <a:hlinkClick r:id="rId12" tooltip="Historia de la filosofía"/>
              </a:rPr>
              <a:t>historia de la filosofía</a:t>
            </a:r>
            <a:r>
              <a:rPr lang="es-ES" dirty="0" smtClean="0">
                <a:solidFill>
                  <a:schemeClr val="bg2">
                    <a:lumMod val="25000"/>
                  </a:schemeClr>
                </a:solidFill>
              </a:rPr>
              <a:t>, de la que se ha dicho con frecuencia que alcanzó identidad como disciplina gracias a sus trabajos</a:t>
            </a:r>
            <a:endParaRPr lang="es-ES"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92696"/>
          </a:xfrm>
          <a:solidFill>
            <a:schemeClr val="bg2">
              <a:lumMod val="75000"/>
            </a:schemeClr>
          </a:solidFill>
        </p:spPr>
        <p:txBody>
          <a:bodyPr>
            <a:normAutofit/>
          </a:bodyPr>
          <a:lstStyle/>
          <a:p>
            <a:r>
              <a:rPr lang="es-ES" sz="2800" dirty="0" smtClean="0">
                <a:solidFill>
                  <a:schemeClr val="bg2">
                    <a:lumMod val="25000"/>
                  </a:schemeClr>
                </a:solidFill>
                <a:latin typeface="Algerian" pitchFamily="82" charset="0"/>
              </a:rPr>
              <a:t>BIOGRAFIA DE PLATON: </a:t>
            </a:r>
            <a:r>
              <a:rPr lang="es-ES" sz="2000" dirty="0" smtClean="0">
                <a:solidFill>
                  <a:schemeClr val="bg2">
                    <a:lumMod val="25000"/>
                  </a:schemeClr>
                </a:solidFill>
                <a:latin typeface="Algerian" pitchFamily="82" charset="0"/>
              </a:rPr>
              <a:t>CONTINUACION</a:t>
            </a:r>
            <a:endParaRPr lang="es-ES" sz="2000" dirty="0">
              <a:solidFill>
                <a:schemeClr val="bg2">
                  <a:lumMod val="25000"/>
                </a:schemeClr>
              </a:solidFill>
            </a:endParaRPr>
          </a:p>
        </p:txBody>
      </p:sp>
      <p:sp>
        <p:nvSpPr>
          <p:cNvPr id="3" name="2 Subtítulo"/>
          <p:cNvSpPr>
            <a:spLocks noGrp="1"/>
          </p:cNvSpPr>
          <p:nvPr>
            <p:ph type="subTitle" idx="1"/>
          </p:nvPr>
        </p:nvSpPr>
        <p:spPr>
          <a:xfrm>
            <a:off x="0" y="692696"/>
            <a:ext cx="9144000" cy="6165304"/>
          </a:xfrm>
        </p:spPr>
        <p:txBody>
          <a:bodyPr>
            <a:normAutofit fontScale="92500" lnSpcReduction="20000"/>
          </a:bodyPr>
          <a:lstStyle/>
          <a:p>
            <a:r>
              <a:rPr lang="es-ES" dirty="0">
                <a:solidFill>
                  <a:schemeClr val="accent4">
                    <a:lumMod val="50000"/>
                  </a:schemeClr>
                </a:solidFill>
              </a:rPr>
              <a:t>En el </a:t>
            </a:r>
            <a:r>
              <a:rPr lang="es-ES" u="sng" dirty="0">
                <a:solidFill>
                  <a:schemeClr val="accent4">
                    <a:lumMod val="50000"/>
                  </a:schemeClr>
                </a:solidFill>
                <a:hlinkClick r:id="rId2" tooltip="387 a. C."/>
              </a:rPr>
              <a:t>387 a. C.</a:t>
            </a:r>
            <a:r>
              <a:rPr lang="es-ES" dirty="0">
                <a:solidFill>
                  <a:schemeClr val="accent4">
                    <a:lumMod val="50000"/>
                  </a:schemeClr>
                </a:solidFill>
              </a:rPr>
              <a:t>, tras recobrar su libertad, Platón compró una finca en las afueras de Atenas, donde fundó un centro especializado en la actividad filosófica y cultural, al cual llamó </a:t>
            </a:r>
            <a:r>
              <a:rPr lang="es-ES" i="1" dirty="0">
                <a:solidFill>
                  <a:schemeClr val="accent4">
                    <a:lumMod val="50000"/>
                  </a:schemeClr>
                </a:solidFill>
              </a:rPr>
              <a:t>Academia</a:t>
            </a:r>
            <a:r>
              <a:rPr lang="es-ES" dirty="0">
                <a:solidFill>
                  <a:schemeClr val="accent4">
                    <a:lumMod val="50000"/>
                  </a:schemeClr>
                </a:solidFill>
              </a:rPr>
              <a:t>. El nombre procede de que en dicha finca existía un templo dedicado al antiguo héroe llamado </a:t>
            </a:r>
            <a:r>
              <a:rPr lang="es-ES" u="sng" dirty="0" err="1">
                <a:solidFill>
                  <a:schemeClr val="accent4">
                    <a:lumMod val="50000"/>
                  </a:schemeClr>
                </a:solidFill>
                <a:hlinkClick r:id="rId3" tooltip="Academo"/>
              </a:rPr>
              <a:t>Academo</a:t>
            </a:r>
            <a:r>
              <a:rPr lang="es-ES" dirty="0">
                <a:solidFill>
                  <a:schemeClr val="accent4">
                    <a:lumMod val="50000"/>
                  </a:schemeClr>
                </a:solidFill>
              </a:rPr>
              <a:t> y dicha academia funcionó ininterrumpidamente hasta el año 86 a.C. (cuando fue destruida por los romanos). Sucesivamente, fue fundada una escuela filosófica de cariz neoplatónico que duraría hasta su cierre definitivo por parte de </a:t>
            </a:r>
            <a:r>
              <a:rPr lang="es-ES" u="sng" dirty="0">
                <a:solidFill>
                  <a:schemeClr val="accent4">
                    <a:lumMod val="50000"/>
                  </a:schemeClr>
                </a:solidFill>
                <a:hlinkClick r:id="rId4" tooltip="Justiniano I"/>
              </a:rPr>
              <a:t>Justiniano I</a:t>
            </a:r>
            <a:r>
              <a:rPr lang="es-ES" dirty="0">
                <a:solidFill>
                  <a:schemeClr val="accent4">
                    <a:lumMod val="50000"/>
                  </a:schemeClr>
                </a:solidFill>
              </a:rPr>
              <a:t> en el </a:t>
            </a:r>
            <a:r>
              <a:rPr lang="es-ES" u="sng" dirty="0">
                <a:solidFill>
                  <a:schemeClr val="accent4">
                    <a:lumMod val="50000"/>
                  </a:schemeClr>
                </a:solidFill>
                <a:hlinkClick r:id="rId5" tooltip="529"/>
              </a:rPr>
              <a:t>529 </a:t>
            </a:r>
            <a:r>
              <a:rPr lang="es-ES" u="sng" dirty="0" err="1">
                <a:solidFill>
                  <a:schemeClr val="accent4">
                    <a:lumMod val="50000"/>
                  </a:schemeClr>
                </a:solidFill>
                <a:hlinkClick r:id="rId5" tooltip="529"/>
              </a:rPr>
              <a:t>dc</a:t>
            </a:r>
            <a:r>
              <a:rPr lang="es-ES" dirty="0">
                <a:solidFill>
                  <a:schemeClr val="accent4">
                    <a:lumMod val="50000"/>
                  </a:schemeClr>
                </a:solidFill>
              </a:rPr>
              <a:t>, pues veía en esta una amenaza para la propagación del </a:t>
            </a:r>
            <a:r>
              <a:rPr lang="es-ES" u="sng" dirty="0" smtClean="0">
                <a:solidFill>
                  <a:schemeClr val="accent4">
                    <a:lumMod val="50000"/>
                  </a:schemeClr>
                </a:solidFill>
                <a:hlinkClick r:id="rId6" tooltip="Cristianismo"/>
              </a:rPr>
              <a:t>cristianismo</a:t>
            </a:r>
            <a:r>
              <a:rPr lang="es-ES" dirty="0" smtClean="0">
                <a:solidFill>
                  <a:schemeClr val="accent4">
                    <a:lumMod val="50000"/>
                  </a:schemeClr>
                </a:solidFill>
              </a:rPr>
              <a:t>.</a:t>
            </a:r>
            <a:endParaRPr lang="es-ES" u="sng" baseline="30000" dirty="0">
              <a:solidFill>
                <a:schemeClr val="accent4">
                  <a:lumMod val="50000"/>
                </a:schemeClr>
              </a:solidFill>
            </a:endParaRPr>
          </a:p>
          <a:p>
            <a:r>
              <a:rPr lang="es-ES" dirty="0" smtClean="0">
                <a:solidFill>
                  <a:schemeClr val="accent4">
                    <a:lumMod val="50000"/>
                  </a:schemeClr>
                </a:solidFill>
              </a:rPr>
              <a:t>Muchos </a:t>
            </a:r>
            <a:r>
              <a:rPr lang="es-ES" dirty="0">
                <a:solidFill>
                  <a:schemeClr val="accent4">
                    <a:lumMod val="50000"/>
                  </a:schemeClr>
                </a:solidFill>
              </a:rPr>
              <a:t>filósofos e intelectuales estudiaron en esta academia, incluyendo a Aristóteles, que allí estuvo durante 20 años (367-347 a.C.).</a:t>
            </a:r>
          </a:p>
          <a:p>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92696"/>
          </a:xfrm>
          <a:solidFill>
            <a:schemeClr val="bg2">
              <a:lumMod val="75000"/>
            </a:schemeClr>
          </a:solidFill>
        </p:spPr>
        <p:txBody>
          <a:bodyPr>
            <a:normAutofit/>
          </a:bodyPr>
          <a:lstStyle/>
          <a:p>
            <a:r>
              <a:rPr lang="es-ES" sz="2800" dirty="0" smtClean="0">
                <a:solidFill>
                  <a:schemeClr val="bg2">
                    <a:lumMod val="25000"/>
                  </a:schemeClr>
                </a:solidFill>
                <a:latin typeface="Algerian" pitchFamily="82" charset="0"/>
              </a:rPr>
              <a:t>BIOGRAFIA DE PLATON: </a:t>
            </a:r>
            <a:r>
              <a:rPr lang="es-ES" sz="2000" dirty="0" smtClean="0">
                <a:solidFill>
                  <a:schemeClr val="bg2">
                    <a:lumMod val="25000"/>
                  </a:schemeClr>
                </a:solidFill>
                <a:latin typeface="Algerian" pitchFamily="82" charset="0"/>
              </a:rPr>
              <a:t>CONTINUACION</a:t>
            </a:r>
            <a:endParaRPr lang="es-ES" sz="2000" dirty="0">
              <a:solidFill>
                <a:schemeClr val="bg2">
                  <a:lumMod val="25000"/>
                </a:schemeClr>
              </a:solidFill>
            </a:endParaRPr>
          </a:p>
        </p:txBody>
      </p:sp>
      <p:sp>
        <p:nvSpPr>
          <p:cNvPr id="3" name="2 Subtítulo"/>
          <p:cNvSpPr>
            <a:spLocks noGrp="1"/>
          </p:cNvSpPr>
          <p:nvPr>
            <p:ph type="subTitle" idx="1"/>
          </p:nvPr>
        </p:nvSpPr>
        <p:spPr>
          <a:xfrm>
            <a:off x="0" y="692696"/>
            <a:ext cx="9144000" cy="6165304"/>
          </a:xfrm>
        </p:spPr>
        <p:txBody>
          <a:bodyPr/>
          <a:lstStyle/>
          <a:p>
            <a:r>
              <a:rPr lang="es-ES" dirty="0">
                <a:solidFill>
                  <a:schemeClr val="accent4">
                    <a:lumMod val="50000"/>
                  </a:schemeClr>
                </a:solidFill>
              </a:rPr>
              <a:t>Platón también recibió influencias de otros filósofos, como </a:t>
            </a:r>
            <a:r>
              <a:rPr lang="es-ES" u="sng" dirty="0">
                <a:solidFill>
                  <a:schemeClr val="accent4">
                    <a:lumMod val="50000"/>
                  </a:schemeClr>
                </a:solidFill>
                <a:hlinkClick r:id="rId2" tooltip="Pitágoras"/>
              </a:rPr>
              <a:t>Pitágoras</a:t>
            </a:r>
            <a:r>
              <a:rPr lang="es-ES" dirty="0">
                <a:solidFill>
                  <a:schemeClr val="accent4">
                    <a:lumMod val="50000"/>
                  </a:schemeClr>
                </a:solidFill>
              </a:rPr>
              <a:t>, cuyas nociones de armonía numérica y </a:t>
            </a:r>
            <a:r>
              <a:rPr lang="es-ES" dirty="0" err="1">
                <a:solidFill>
                  <a:schemeClr val="accent4">
                    <a:lumMod val="50000"/>
                  </a:schemeClr>
                </a:solidFill>
              </a:rPr>
              <a:t>geomatemáticas</a:t>
            </a:r>
            <a:r>
              <a:rPr lang="es-ES" dirty="0">
                <a:solidFill>
                  <a:schemeClr val="accent4">
                    <a:lumMod val="50000"/>
                  </a:schemeClr>
                </a:solidFill>
              </a:rPr>
              <a:t> se hacen eco en la noción de Platón sobre las Formas; también </a:t>
            </a:r>
            <a:r>
              <a:rPr lang="es-ES" u="sng" dirty="0" err="1">
                <a:solidFill>
                  <a:schemeClr val="accent4">
                    <a:lumMod val="50000"/>
                  </a:schemeClr>
                </a:solidFill>
                <a:hlinkClick r:id="rId3" tooltip="Anaxágoras"/>
              </a:rPr>
              <a:t>Anaxágoras</a:t>
            </a:r>
            <a:r>
              <a:rPr lang="es-ES" dirty="0">
                <a:solidFill>
                  <a:schemeClr val="accent4">
                    <a:lumMod val="50000"/>
                  </a:schemeClr>
                </a:solidFill>
              </a:rPr>
              <a:t>, quien enseñó a Sócrates y que afirmaba que la inteligencia o la razón penetra o llena todo; y </a:t>
            </a:r>
            <a:r>
              <a:rPr lang="es-ES" dirty="0" err="1">
                <a:solidFill>
                  <a:schemeClr val="accent4">
                    <a:lumMod val="50000"/>
                  </a:schemeClr>
                </a:solidFill>
              </a:rPr>
              <a:t>Parménides</a:t>
            </a:r>
            <a:r>
              <a:rPr lang="es-ES" dirty="0">
                <a:solidFill>
                  <a:schemeClr val="accent4">
                    <a:lumMod val="50000"/>
                  </a:schemeClr>
                </a:solidFill>
              </a:rPr>
              <a:t>, que argüía acerca de la unidad de todas las cosas y quien influyó sobre el concepto de Platón acerca del alma.</a:t>
            </a:r>
          </a:p>
          <a:p>
            <a:r>
              <a:rPr lang="es-ES" dirty="0">
                <a:solidFill>
                  <a:schemeClr val="accent4">
                    <a:lumMod val="50000"/>
                  </a:schemeClr>
                </a:solidFill>
              </a:rPr>
              <a:t>Platón murió en el </a:t>
            </a:r>
            <a:r>
              <a:rPr lang="es-ES" u="sng" dirty="0">
                <a:solidFill>
                  <a:schemeClr val="accent4">
                    <a:lumMod val="50000"/>
                  </a:schemeClr>
                </a:solidFill>
                <a:hlinkClick r:id="rId4" tooltip="347 a. C."/>
              </a:rPr>
              <a:t>347 a. C.</a:t>
            </a:r>
            <a:r>
              <a:rPr lang="es-ES" dirty="0">
                <a:solidFill>
                  <a:schemeClr val="accent4">
                    <a:lumMod val="50000"/>
                  </a:schemeClr>
                </a:solidFill>
              </a:rPr>
              <a:t>, a los 80/81 años de edad, dedicándose en sus últimos años de vida a impartir enseñanzas en la academia de su ciudad natal.</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Mis documentos\Mis imágenes\PLATON Y ARISTOTEL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2 CuadroTexto"/>
          <p:cNvSpPr txBox="1"/>
          <p:nvPr/>
        </p:nvSpPr>
        <p:spPr>
          <a:xfrm>
            <a:off x="0" y="0"/>
            <a:ext cx="9144000" cy="584775"/>
          </a:xfrm>
          <a:prstGeom prst="rect">
            <a:avLst/>
          </a:prstGeom>
          <a:noFill/>
        </p:spPr>
        <p:txBody>
          <a:bodyPr wrap="square" rtlCol="0">
            <a:spAutoFit/>
          </a:bodyPr>
          <a:lstStyle/>
          <a:p>
            <a:r>
              <a:rPr lang="es-ES" sz="3200" dirty="0" smtClean="0">
                <a:latin typeface="Algerian" pitchFamily="82" charset="0"/>
              </a:rPr>
              <a:t>             </a:t>
            </a:r>
            <a:r>
              <a:rPr lang="es-ES" sz="3200" dirty="0" smtClean="0">
                <a:solidFill>
                  <a:srgbClr val="002060"/>
                </a:solidFill>
                <a:latin typeface="Algerian" pitchFamily="82" charset="0"/>
              </a:rPr>
              <a:t>PLATON Y ARISTOTELS</a:t>
            </a:r>
            <a:endParaRPr lang="es-ES" sz="3200" dirty="0">
              <a:solidFill>
                <a:srgbClr val="002060"/>
              </a:solidFill>
              <a:latin typeface="Algerian" pitchFamily="8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ser\Mis documentos\Mis imágenes\platon 02.jpg"/>
          <p:cNvPicPr>
            <a:picLocks noChangeAspect="1" noChangeArrowheads="1"/>
          </p:cNvPicPr>
          <p:nvPr/>
        </p:nvPicPr>
        <p:blipFill>
          <a:blip r:embed="rId2" cstate="print"/>
          <a:srcRect/>
          <a:stretch>
            <a:fillRect/>
          </a:stretch>
        </p:blipFill>
        <p:spPr bwMode="auto">
          <a:xfrm>
            <a:off x="0" y="0"/>
            <a:ext cx="9144000" cy="6858000"/>
          </a:xfrm>
          <a:prstGeom prst="bevel">
            <a:avLst/>
          </a:prstGeom>
          <a:noFill/>
        </p:spPr>
      </p:pic>
      <p:sp>
        <p:nvSpPr>
          <p:cNvPr id="3" name="2 CuadroTexto"/>
          <p:cNvSpPr txBox="1"/>
          <p:nvPr/>
        </p:nvSpPr>
        <p:spPr>
          <a:xfrm>
            <a:off x="2195736" y="188640"/>
            <a:ext cx="4371710" cy="584775"/>
          </a:xfrm>
          <a:prstGeom prst="rect">
            <a:avLst/>
          </a:prstGeom>
          <a:noFill/>
        </p:spPr>
        <p:txBody>
          <a:bodyPr wrap="none" rtlCol="0">
            <a:spAutoFit/>
          </a:bodyPr>
          <a:lstStyle/>
          <a:p>
            <a:r>
              <a:rPr lang="es-ES" sz="3200" dirty="0" smtClean="0">
                <a:latin typeface="Algerian" pitchFamily="82" charset="0"/>
              </a:rPr>
              <a:t>TEORIA DE LAS IDEAS</a:t>
            </a:r>
            <a:endParaRPr lang="es-ES" sz="3200" dirty="0">
              <a:latin typeface="Algerian" pitchFamily="82" charset="0"/>
            </a:endParaRPr>
          </a:p>
        </p:txBody>
      </p:sp>
      <p:sp>
        <p:nvSpPr>
          <p:cNvPr id="4" name="3 CuadroTexto"/>
          <p:cNvSpPr txBox="1"/>
          <p:nvPr/>
        </p:nvSpPr>
        <p:spPr>
          <a:xfrm>
            <a:off x="179512" y="764704"/>
            <a:ext cx="549894" cy="5570756"/>
          </a:xfrm>
          <a:prstGeom prst="rect">
            <a:avLst/>
          </a:prstGeom>
          <a:noFill/>
        </p:spPr>
        <p:txBody>
          <a:bodyPr vert="wordArtVert" wrap="none" rtlCol="0">
            <a:spAutoFit/>
          </a:bodyPr>
          <a:lstStyle/>
          <a:p>
            <a:r>
              <a:rPr lang="es-ES" sz="2000" dirty="0" smtClean="0">
                <a:solidFill>
                  <a:schemeClr val="bg1"/>
                </a:solidFill>
                <a:latin typeface="Algerian" pitchFamily="82" charset="0"/>
              </a:rPr>
              <a:t>MUNDO SENSIBBLE</a:t>
            </a:r>
            <a:endParaRPr lang="es-ES" sz="2000" dirty="0">
              <a:solidFill>
                <a:schemeClr val="bg1"/>
              </a:solidFill>
              <a:latin typeface="Algerian" pitchFamily="82" charset="0"/>
            </a:endParaRPr>
          </a:p>
        </p:txBody>
      </p:sp>
      <p:sp>
        <p:nvSpPr>
          <p:cNvPr id="5" name="4 CuadroTexto"/>
          <p:cNvSpPr txBox="1"/>
          <p:nvPr/>
        </p:nvSpPr>
        <p:spPr>
          <a:xfrm>
            <a:off x="8388424" y="332656"/>
            <a:ext cx="549894" cy="6301212"/>
          </a:xfrm>
          <a:prstGeom prst="rect">
            <a:avLst/>
          </a:prstGeom>
          <a:noFill/>
        </p:spPr>
        <p:txBody>
          <a:bodyPr vert="wordArtVert" wrap="none" rtlCol="0">
            <a:spAutoFit/>
          </a:bodyPr>
          <a:lstStyle/>
          <a:p>
            <a:r>
              <a:rPr lang="es-ES" sz="2000" dirty="0" smtClean="0">
                <a:solidFill>
                  <a:schemeClr val="bg1"/>
                </a:solidFill>
                <a:latin typeface="Algerian" pitchFamily="82" charset="0"/>
              </a:rPr>
              <a:t>MUNDO INTELIGIBLE</a:t>
            </a:r>
            <a:endParaRPr lang="es-ES" sz="2000" dirty="0">
              <a:solidFill>
                <a:schemeClr val="bg1"/>
              </a:solidFill>
              <a:latin typeface="Algerian" pitchFamily="82" charset="0"/>
            </a:endParaRPr>
          </a:p>
        </p:txBody>
      </p:sp>
      <p:sp>
        <p:nvSpPr>
          <p:cNvPr id="6" name="5 CuadroTexto"/>
          <p:cNvSpPr txBox="1"/>
          <p:nvPr/>
        </p:nvSpPr>
        <p:spPr>
          <a:xfrm>
            <a:off x="6732240" y="6237312"/>
            <a:ext cx="1800200" cy="369332"/>
          </a:xfrm>
          <a:prstGeom prst="rect">
            <a:avLst/>
          </a:prstGeom>
          <a:solidFill>
            <a:srgbClr val="FFFF00"/>
          </a:solidFill>
        </p:spPr>
        <p:txBody>
          <a:bodyPr wrap="square" rtlCol="0">
            <a:spAutoFit/>
          </a:bodyPr>
          <a:lstStyle/>
          <a:p>
            <a:pPr algn="ctr"/>
            <a:r>
              <a:rPr lang="es-ES" dirty="0" smtClean="0"/>
              <a:t>PLATON</a:t>
            </a: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User\Mis documentos\Mis imágenes\platon.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2 Llamada rectangular"/>
          <p:cNvSpPr/>
          <p:nvPr/>
        </p:nvSpPr>
        <p:spPr>
          <a:xfrm>
            <a:off x="179512" y="188640"/>
            <a:ext cx="2952328" cy="612648"/>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EL VERDADERO MUNDO ES EL MUNDO INTELIGIBLE</a:t>
            </a: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upload.wikimedia.org/wikipedia/commons/thumb/3/3d/P._Oxy._LII_3679.jpg/220px-P._Oxy._LII_3679.jpg">
            <a:hlinkClick r:id="rId2"/>
          </p:cNvPr>
          <p:cNvPicPr>
            <a:picLocks noChangeAspect="1" noChangeArrowheads="1"/>
          </p:cNvPicPr>
          <p:nvPr/>
        </p:nvPicPr>
        <p:blipFill>
          <a:blip r:embed="rId3" cstate="print"/>
          <a:srcRect/>
          <a:stretch>
            <a:fillRect/>
          </a:stretch>
        </p:blipFill>
        <p:spPr bwMode="auto">
          <a:xfrm>
            <a:off x="-1" y="0"/>
            <a:ext cx="9144001" cy="6858000"/>
          </a:xfrm>
          <a:prstGeom prst="rect">
            <a:avLst/>
          </a:prstGeom>
          <a:noFill/>
        </p:spPr>
      </p:pic>
      <p:sp>
        <p:nvSpPr>
          <p:cNvPr id="4" name="3 Recortar rectángulo de esquina diagonal"/>
          <p:cNvSpPr/>
          <p:nvPr/>
        </p:nvSpPr>
        <p:spPr>
          <a:xfrm>
            <a:off x="6767736" y="5943600"/>
            <a:ext cx="2376264" cy="914400"/>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i="1" dirty="0" smtClean="0">
                <a:hlinkClick r:id="rId4" tooltip="Papiros de Oxirrinco"/>
              </a:rPr>
              <a:t>Papiro </a:t>
            </a:r>
            <a:r>
              <a:rPr lang="es-ES" i="1" dirty="0" err="1" smtClean="0">
                <a:hlinkClick r:id="rId4" tooltip="Papiros de Oxirrinco"/>
              </a:rPr>
              <a:t>Oxyrhynchus</a:t>
            </a:r>
            <a:r>
              <a:rPr lang="es-ES" dirty="0" smtClean="0"/>
              <a:t>, con fragmento de </a:t>
            </a:r>
            <a:r>
              <a:rPr lang="es-ES" i="1" dirty="0" smtClean="0"/>
              <a:t>La República</a:t>
            </a:r>
            <a:endParaRPr lang="es-ES" dirty="0"/>
          </a:p>
        </p:txBody>
      </p:sp>
      <p:pic>
        <p:nvPicPr>
          <p:cNvPr id="5" name="4 Imagen" descr="http://upload.wikimedia.org/wikipedia/commons/thumb/d/da/Plato_Pio-Clemetino_Inv305.jpg/220px-Plato_Pio-Clemetino_Inv305.jpg">
            <a:hlinkClick r:id="rId5"/>
          </p:cNvPr>
          <p:cNvPicPr/>
          <p:nvPr/>
        </p:nvPicPr>
        <p:blipFill>
          <a:blip r:embed="rId6" cstate="print"/>
          <a:srcRect/>
          <a:stretch>
            <a:fillRect/>
          </a:stretch>
        </p:blipFill>
        <p:spPr bwMode="auto">
          <a:xfrm>
            <a:off x="0" y="4437112"/>
            <a:ext cx="2195736" cy="24208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Documents and Settings\User\Mis documentos\Mis imágenes\slide_issue_10566-300x233.jpg"/>
          <p:cNvPicPr>
            <a:picLocks noChangeAspect="1" noChangeArrowheads="1"/>
          </p:cNvPicPr>
          <p:nvPr/>
        </p:nvPicPr>
        <p:blipFill>
          <a:blip r:embed="rId2" cstate="print"/>
          <a:srcRect/>
          <a:stretch>
            <a:fillRect/>
          </a:stretch>
        </p:blipFill>
        <p:spPr bwMode="auto">
          <a:xfrm>
            <a:off x="0" y="0"/>
            <a:ext cx="9144000" cy="6858000"/>
          </a:xfrm>
          <a:prstGeom prst="bevel">
            <a:avLst/>
          </a:prstGeom>
          <a:noFill/>
          <a:ln>
            <a:solidFill>
              <a:srgbClr val="FFC000"/>
            </a:solidFill>
          </a:ln>
        </p:spPr>
      </p:pic>
      <p:pic>
        <p:nvPicPr>
          <p:cNvPr id="18435" name="Picture 3" descr="C:\Documents and Settings\User\Mis documentos\Mis imágenes\platon.jpg"/>
          <p:cNvPicPr>
            <a:picLocks noChangeAspect="1" noChangeArrowheads="1"/>
          </p:cNvPicPr>
          <p:nvPr/>
        </p:nvPicPr>
        <p:blipFill>
          <a:blip r:embed="rId3" cstate="print"/>
          <a:srcRect/>
          <a:stretch>
            <a:fillRect/>
          </a:stretch>
        </p:blipFill>
        <p:spPr bwMode="auto">
          <a:xfrm>
            <a:off x="2411760" y="836712"/>
            <a:ext cx="2520280" cy="194421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92696"/>
          </a:xfrm>
          <a:solidFill>
            <a:schemeClr val="bg2">
              <a:lumMod val="75000"/>
            </a:schemeClr>
          </a:solidFill>
        </p:spPr>
        <p:txBody>
          <a:bodyPr>
            <a:normAutofit/>
          </a:bodyPr>
          <a:lstStyle/>
          <a:p>
            <a:r>
              <a:rPr lang="es-ES" sz="3200" dirty="0" smtClean="0">
                <a:solidFill>
                  <a:schemeClr val="bg2">
                    <a:lumMod val="25000"/>
                  </a:schemeClr>
                </a:solidFill>
                <a:latin typeface="Algerian" pitchFamily="82" charset="0"/>
              </a:rPr>
              <a:t>BIOGRAFIA DE PLATON</a:t>
            </a:r>
            <a:endParaRPr lang="es-ES" sz="3200" dirty="0">
              <a:solidFill>
                <a:schemeClr val="bg2">
                  <a:lumMod val="25000"/>
                </a:schemeClr>
              </a:solidFill>
              <a:latin typeface="Algerian" pitchFamily="82" charset="0"/>
            </a:endParaRPr>
          </a:p>
        </p:txBody>
      </p:sp>
      <p:sp>
        <p:nvSpPr>
          <p:cNvPr id="3" name="2 Subtítulo"/>
          <p:cNvSpPr>
            <a:spLocks noGrp="1"/>
          </p:cNvSpPr>
          <p:nvPr>
            <p:ph type="subTitle" idx="1"/>
          </p:nvPr>
        </p:nvSpPr>
        <p:spPr>
          <a:xfrm>
            <a:off x="0" y="692696"/>
            <a:ext cx="9144000" cy="6165304"/>
          </a:xfrm>
          <a:solidFill>
            <a:schemeClr val="bg2"/>
          </a:solidFill>
        </p:spPr>
        <p:txBody>
          <a:bodyPr>
            <a:normAutofit fontScale="77500" lnSpcReduction="20000"/>
          </a:bodyPr>
          <a:lstStyle/>
          <a:p>
            <a:r>
              <a:rPr lang="es-ES" dirty="0">
                <a:solidFill>
                  <a:schemeClr val="accent4">
                    <a:lumMod val="50000"/>
                  </a:schemeClr>
                </a:solidFill>
              </a:rPr>
              <a:t>Platón, que realmente se llamaba </a:t>
            </a:r>
            <a:r>
              <a:rPr lang="es-ES" i="1" dirty="0" err="1">
                <a:solidFill>
                  <a:schemeClr val="accent4">
                    <a:lumMod val="50000"/>
                  </a:schemeClr>
                </a:solidFill>
              </a:rPr>
              <a:t>Aristocles</a:t>
            </a:r>
            <a:r>
              <a:rPr lang="es-ES" dirty="0">
                <a:solidFill>
                  <a:schemeClr val="accent4">
                    <a:lumMod val="50000"/>
                  </a:schemeClr>
                </a:solidFill>
              </a:rPr>
              <a:t>, y cuyo </a:t>
            </a:r>
            <a:r>
              <a:rPr lang="es-ES" u="sng" dirty="0">
                <a:solidFill>
                  <a:schemeClr val="accent4">
                    <a:lumMod val="50000"/>
                  </a:schemeClr>
                </a:solidFill>
                <a:hlinkClick r:id="rId2" tooltip="Seudónimo"/>
              </a:rPr>
              <a:t>seudónimo</a:t>
            </a:r>
            <a:r>
              <a:rPr lang="es-ES" dirty="0">
                <a:solidFill>
                  <a:schemeClr val="accent4">
                    <a:lumMod val="50000"/>
                  </a:schemeClr>
                </a:solidFill>
              </a:rPr>
              <a:t> Platón significa </a:t>
            </a:r>
            <a:r>
              <a:rPr lang="es-ES" i="1" dirty="0">
                <a:solidFill>
                  <a:schemeClr val="accent4">
                    <a:lumMod val="50000"/>
                  </a:schemeClr>
                </a:solidFill>
              </a:rPr>
              <a:t>el de espalda ancha</a:t>
            </a:r>
            <a:r>
              <a:rPr lang="es-ES" dirty="0">
                <a:solidFill>
                  <a:schemeClr val="accent4">
                    <a:lumMod val="50000"/>
                  </a:schemeClr>
                </a:solidFill>
              </a:rPr>
              <a:t> -debido a que en su juventud había sido atleta-, era hijo de una familia que pertenecía a la aristocracia ateniense, concretamente a la familia denominada </a:t>
            </a:r>
            <a:r>
              <a:rPr lang="es-ES" dirty="0" err="1">
                <a:solidFill>
                  <a:schemeClr val="accent4">
                    <a:lumMod val="50000"/>
                  </a:schemeClr>
                </a:solidFill>
              </a:rPr>
              <a:t>Glaucón</a:t>
            </a:r>
            <a:r>
              <a:rPr lang="es-ES" dirty="0">
                <a:solidFill>
                  <a:schemeClr val="accent4">
                    <a:lumMod val="50000"/>
                  </a:schemeClr>
                </a:solidFill>
              </a:rPr>
              <a:t>. Su nacimiento habría ocurrido el 7 del mes de </a:t>
            </a:r>
            <a:r>
              <a:rPr lang="es-ES" u="sng" dirty="0" err="1">
                <a:solidFill>
                  <a:schemeClr val="accent4">
                    <a:lumMod val="50000"/>
                  </a:schemeClr>
                </a:solidFill>
                <a:hlinkClick r:id="rId3" tooltip="Targelión"/>
              </a:rPr>
              <a:t>Thargelión</a:t>
            </a:r>
            <a:r>
              <a:rPr lang="es-ES" dirty="0">
                <a:solidFill>
                  <a:schemeClr val="accent4">
                    <a:lumMod val="50000"/>
                  </a:schemeClr>
                </a:solidFill>
              </a:rPr>
              <a:t> (Mayo) en el 428-427 </a:t>
            </a:r>
            <a:r>
              <a:rPr lang="es-ES" dirty="0" err="1" smtClean="0">
                <a:solidFill>
                  <a:schemeClr val="accent4">
                    <a:lumMod val="50000"/>
                  </a:schemeClr>
                </a:solidFill>
              </a:rPr>
              <a:t>a.C.Su</a:t>
            </a:r>
            <a:r>
              <a:rPr lang="es-ES" dirty="0" smtClean="0">
                <a:solidFill>
                  <a:schemeClr val="accent4">
                    <a:lumMod val="50000"/>
                  </a:schemeClr>
                </a:solidFill>
              </a:rPr>
              <a:t> </a:t>
            </a:r>
            <a:r>
              <a:rPr lang="es-ES" dirty="0">
                <a:solidFill>
                  <a:schemeClr val="accent4">
                    <a:lumMod val="50000"/>
                  </a:schemeClr>
                </a:solidFill>
              </a:rPr>
              <a:t>padre se llamaba </a:t>
            </a:r>
            <a:r>
              <a:rPr lang="es-ES" u="sng" dirty="0">
                <a:solidFill>
                  <a:schemeClr val="accent4">
                    <a:lumMod val="50000"/>
                  </a:schemeClr>
                </a:solidFill>
                <a:hlinkClick r:id="rId4" tooltip="Aristón de Atenas (aún no redactado)"/>
              </a:rPr>
              <a:t>Aristón</a:t>
            </a:r>
            <a:r>
              <a:rPr lang="es-ES" dirty="0">
                <a:solidFill>
                  <a:schemeClr val="accent4">
                    <a:lumMod val="50000"/>
                  </a:schemeClr>
                </a:solidFill>
              </a:rPr>
              <a:t>, descendiente de </a:t>
            </a:r>
            <a:r>
              <a:rPr lang="es-ES" u="sng" dirty="0" err="1">
                <a:solidFill>
                  <a:schemeClr val="accent4">
                    <a:lumMod val="50000"/>
                  </a:schemeClr>
                </a:solidFill>
                <a:hlinkClick r:id="rId5" tooltip="Codro"/>
              </a:rPr>
              <a:t>Codro</a:t>
            </a:r>
            <a:r>
              <a:rPr lang="es-ES" dirty="0">
                <a:solidFill>
                  <a:schemeClr val="accent4">
                    <a:lumMod val="50000"/>
                  </a:schemeClr>
                </a:solidFill>
              </a:rPr>
              <a:t>, último </a:t>
            </a:r>
            <a:r>
              <a:rPr lang="es-ES" u="sng" dirty="0">
                <a:solidFill>
                  <a:schemeClr val="accent4">
                    <a:lumMod val="50000"/>
                  </a:schemeClr>
                </a:solidFill>
                <a:hlinkClick r:id="rId6" tooltip="Reyes de Atenas"/>
              </a:rPr>
              <a:t>Rey de Atenas</a:t>
            </a:r>
            <a:r>
              <a:rPr lang="es-ES" dirty="0">
                <a:solidFill>
                  <a:schemeClr val="accent4">
                    <a:lumMod val="50000"/>
                  </a:schemeClr>
                </a:solidFill>
              </a:rPr>
              <a:t>, y su madre </a:t>
            </a:r>
            <a:r>
              <a:rPr lang="es-ES" u="sng" dirty="0" err="1">
                <a:solidFill>
                  <a:schemeClr val="accent4">
                    <a:lumMod val="50000"/>
                  </a:schemeClr>
                </a:solidFill>
                <a:hlinkClick r:id="rId7" tooltip="Perictione (aún no redactado)"/>
              </a:rPr>
              <a:t>Perictione</a:t>
            </a:r>
            <a:r>
              <a:rPr lang="es-ES" dirty="0">
                <a:solidFill>
                  <a:schemeClr val="accent4">
                    <a:lumMod val="50000"/>
                  </a:schemeClr>
                </a:solidFill>
              </a:rPr>
              <a:t>, descendiente del legislador </a:t>
            </a:r>
            <a:r>
              <a:rPr lang="es-ES" u="sng" dirty="0">
                <a:solidFill>
                  <a:schemeClr val="accent4">
                    <a:lumMod val="50000"/>
                  </a:schemeClr>
                </a:solidFill>
                <a:hlinkClick r:id="rId8" tooltip="Solón"/>
              </a:rPr>
              <a:t>Solón</a:t>
            </a:r>
            <a:r>
              <a:rPr lang="es-ES" dirty="0">
                <a:solidFill>
                  <a:schemeClr val="accent4">
                    <a:lumMod val="50000"/>
                  </a:schemeClr>
                </a:solidFill>
              </a:rPr>
              <a:t> y prima de </a:t>
            </a:r>
            <a:r>
              <a:rPr lang="es-ES" u="sng" dirty="0" err="1">
                <a:solidFill>
                  <a:schemeClr val="accent4">
                    <a:lumMod val="50000"/>
                  </a:schemeClr>
                </a:solidFill>
                <a:hlinkClick r:id="rId9" tooltip="Critias"/>
              </a:rPr>
              <a:t>Critias</a:t>
            </a:r>
            <a:r>
              <a:rPr lang="es-ES" dirty="0">
                <a:solidFill>
                  <a:schemeClr val="accent4">
                    <a:lumMod val="50000"/>
                  </a:schemeClr>
                </a:solidFill>
              </a:rPr>
              <a:t>. </a:t>
            </a:r>
            <a:endParaRPr lang="es-ES" dirty="0" smtClean="0">
              <a:solidFill>
                <a:schemeClr val="accent4">
                  <a:lumMod val="50000"/>
                </a:schemeClr>
              </a:solidFill>
            </a:endParaRPr>
          </a:p>
          <a:p>
            <a:r>
              <a:rPr lang="es-ES" dirty="0" smtClean="0">
                <a:solidFill>
                  <a:schemeClr val="accent4">
                    <a:lumMod val="50000"/>
                  </a:schemeClr>
                </a:solidFill>
              </a:rPr>
              <a:t>Durante </a:t>
            </a:r>
            <a:r>
              <a:rPr lang="es-ES" dirty="0">
                <a:solidFill>
                  <a:schemeClr val="accent4">
                    <a:lumMod val="50000"/>
                  </a:schemeClr>
                </a:solidFill>
              </a:rPr>
              <a:t>su juventud luchó como soldado en las </a:t>
            </a:r>
            <a:r>
              <a:rPr lang="es-ES" u="sng" dirty="0">
                <a:solidFill>
                  <a:schemeClr val="accent4">
                    <a:lumMod val="50000"/>
                  </a:schemeClr>
                </a:solidFill>
                <a:hlinkClick r:id="rId10" tooltip="Guerras del Peloponeso"/>
              </a:rPr>
              <a:t>guerras del Peloponeso</a:t>
            </a:r>
            <a:r>
              <a:rPr lang="es-ES" dirty="0">
                <a:solidFill>
                  <a:schemeClr val="accent4">
                    <a:lumMod val="50000"/>
                  </a:schemeClr>
                </a:solidFill>
              </a:rPr>
              <a:t>, en las cuales </a:t>
            </a:r>
            <a:r>
              <a:rPr lang="es-ES" u="sng" dirty="0">
                <a:solidFill>
                  <a:schemeClr val="accent4">
                    <a:lumMod val="50000"/>
                  </a:schemeClr>
                </a:solidFill>
                <a:hlinkClick r:id="rId11" tooltip="Antigua Atenas"/>
              </a:rPr>
              <a:t>Atenas</a:t>
            </a:r>
            <a:r>
              <a:rPr lang="es-ES" dirty="0">
                <a:solidFill>
                  <a:schemeClr val="accent4">
                    <a:lumMod val="50000"/>
                  </a:schemeClr>
                </a:solidFill>
              </a:rPr>
              <a:t> salió derrotada, y el poder y la economía que ostentaba sobre el mundo griego cayó en las manos de </a:t>
            </a:r>
            <a:r>
              <a:rPr lang="es-ES" u="sng" dirty="0">
                <a:solidFill>
                  <a:schemeClr val="accent4">
                    <a:lumMod val="50000"/>
                  </a:schemeClr>
                </a:solidFill>
                <a:hlinkClick r:id="rId12" tooltip="Esparta"/>
              </a:rPr>
              <a:t>Esparta</a:t>
            </a:r>
            <a:r>
              <a:rPr lang="es-ES" dirty="0">
                <a:solidFill>
                  <a:schemeClr val="accent4">
                    <a:lumMod val="50000"/>
                  </a:schemeClr>
                </a:solidFill>
              </a:rPr>
              <a:t>; así vivió las consecuencias de dicha guerra. </a:t>
            </a:r>
            <a:endParaRPr lang="es-ES" dirty="0" smtClean="0">
              <a:solidFill>
                <a:schemeClr val="accent4">
                  <a:lumMod val="50000"/>
                </a:schemeClr>
              </a:solidFill>
            </a:endParaRPr>
          </a:p>
          <a:p>
            <a:r>
              <a:rPr lang="es-ES" dirty="0" smtClean="0">
                <a:solidFill>
                  <a:schemeClr val="accent4">
                    <a:lumMod val="50000"/>
                  </a:schemeClr>
                </a:solidFill>
              </a:rPr>
              <a:t>A </a:t>
            </a:r>
            <a:r>
              <a:rPr lang="es-ES" dirty="0">
                <a:solidFill>
                  <a:schemeClr val="accent4">
                    <a:lumMod val="50000"/>
                  </a:schemeClr>
                </a:solidFill>
              </a:rPr>
              <a:t>los 21 años pasó a formar parte del círculo de </a:t>
            </a:r>
            <a:r>
              <a:rPr lang="es-ES" u="sng" dirty="0">
                <a:solidFill>
                  <a:schemeClr val="accent4">
                    <a:lumMod val="50000"/>
                  </a:schemeClr>
                </a:solidFill>
                <a:hlinkClick r:id="rId13" tooltip="Sócrates"/>
              </a:rPr>
              <a:t>Sócrates</a:t>
            </a:r>
            <a:r>
              <a:rPr lang="es-ES" dirty="0">
                <a:solidFill>
                  <a:schemeClr val="accent4">
                    <a:lumMod val="50000"/>
                  </a:schemeClr>
                </a:solidFill>
              </a:rPr>
              <a:t>, el cual produjo un gran cambio en sus orientaciones filosóficas. Tras la muerte de Sócrates en el 399 a. C., Platón se refugió en </a:t>
            </a:r>
            <a:r>
              <a:rPr lang="es-ES" u="sng" dirty="0" err="1">
                <a:solidFill>
                  <a:schemeClr val="accent4">
                    <a:lumMod val="50000"/>
                  </a:schemeClr>
                </a:solidFill>
                <a:hlinkClick r:id="rId14" tooltip="Megara"/>
              </a:rPr>
              <a:t>Megara</a:t>
            </a:r>
            <a:r>
              <a:rPr lang="es-ES" dirty="0">
                <a:solidFill>
                  <a:schemeClr val="accent4">
                    <a:lumMod val="50000"/>
                  </a:schemeClr>
                </a:solidFill>
              </a:rPr>
              <a:t> durante un breve espacio de tiempo, donde comenzó a escribir sus diálogos filosóficos (si es que no había compuesto antes alguno, cosa no fácil de conocer con precisión).</a:t>
            </a:r>
          </a:p>
          <a:p>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92696"/>
          </a:xfrm>
          <a:solidFill>
            <a:schemeClr val="bg2">
              <a:lumMod val="75000"/>
            </a:schemeClr>
          </a:solidFill>
        </p:spPr>
        <p:txBody>
          <a:bodyPr>
            <a:normAutofit/>
          </a:bodyPr>
          <a:lstStyle/>
          <a:p>
            <a:r>
              <a:rPr lang="es-ES" sz="2800" dirty="0" smtClean="0">
                <a:solidFill>
                  <a:schemeClr val="bg2">
                    <a:lumMod val="25000"/>
                  </a:schemeClr>
                </a:solidFill>
                <a:latin typeface="Algerian" pitchFamily="82" charset="0"/>
              </a:rPr>
              <a:t>BIOGRAFIA DE PLATON: </a:t>
            </a:r>
            <a:r>
              <a:rPr lang="es-ES" sz="2000" dirty="0" smtClean="0">
                <a:solidFill>
                  <a:schemeClr val="bg2">
                    <a:lumMod val="25000"/>
                  </a:schemeClr>
                </a:solidFill>
                <a:latin typeface="Algerian" pitchFamily="82" charset="0"/>
              </a:rPr>
              <a:t>CONTINUACION</a:t>
            </a:r>
            <a:endParaRPr lang="es-ES" sz="2000" dirty="0">
              <a:solidFill>
                <a:schemeClr val="bg2">
                  <a:lumMod val="25000"/>
                </a:schemeClr>
              </a:solidFill>
            </a:endParaRPr>
          </a:p>
        </p:txBody>
      </p:sp>
      <p:sp>
        <p:nvSpPr>
          <p:cNvPr id="3" name="2 Subtítulo"/>
          <p:cNvSpPr>
            <a:spLocks noGrp="1"/>
          </p:cNvSpPr>
          <p:nvPr>
            <p:ph type="subTitle" idx="1"/>
          </p:nvPr>
        </p:nvSpPr>
        <p:spPr>
          <a:xfrm>
            <a:off x="0" y="692696"/>
            <a:ext cx="9144000" cy="6165304"/>
          </a:xfrm>
          <a:solidFill>
            <a:schemeClr val="bg2"/>
          </a:solidFill>
        </p:spPr>
        <p:txBody>
          <a:bodyPr>
            <a:normAutofit fontScale="92500" lnSpcReduction="20000"/>
          </a:bodyPr>
          <a:lstStyle/>
          <a:p>
            <a:r>
              <a:rPr lang="es-ES" dirty="0">
                <a:solidFill>
                  <a:schemeClr val="accent4">
                    <a:lumMod val="50000"/>
                  </a:schemeClr>
                </a:solidFill>
              </a:rPr>
              <a:t>Sus conocimientos y habilidades eran tales que los griegos lo consideraban como hijo de </a:t>
            </a:r>
            <a:r>
              <a:rPr lang="es-ES" u="sng" dirty="0">
                <a:solidFill>
                  <a:schemeClr val="accent4">
                    <a:lumMod val="50000"/>
                  </a:schemeClr>
                </a:solidFill>
                <a:hlinkClick r:id="rId2" tooltip="Apolo"/>
              </a:rPr>
              <a:t>Apolo</a:t>
            </a:r>
            <a:r>
              <a:rPr lang="es-ES" dirty="0">
                <a:solidFill>
                  <a:schemeClr val="accent4">
                    <a:lumMod val="50000"/>
                  </a:schemeClr>
                </a:solidFill>
              </a:rPr>
              <a:t> y decían que en su infancia las abejas habían anidado en sus labios como profecía de las palabras melosas que salían de ellos</a:t>
            </a:r>
            <a:r>
              <a:rPr lang="es-ES" dirty="0" smtClean="0">
                <a:solidFill>
                  <a:schemeClr val="accent4">
                    <a:lumMod val="50000"/>
                  </a:schemeClr>
                </a:solidFill>
              </a:rPr>
              <a:t>.</a:t>
            </a:r>
            <a:endParaRPr lang="es-ES" dirty="0">
              <a:solidFill>
                <a:schemeClr val="accent4">
                  <a:lumMod val="50000"/>
                </a:schemeClr>
              </a:solidFill>
            </a:endParaRPr>
          </a:p>
          <a:p>
            <a:r>
              <a:rPr lang="es-ES" dirty="0">
                <a:solidFill>
                  <a:schemeClr val="accent4">
                    <a:lumMod val="50000"/>
                  </a:schemeClr>
                </a:solidFill>
              </a:rPr>
              <a:t>Platón fue discípulo de Sócrates en su juventud y de acuerdo a sus propias palabras, estuvo presente durante su juicio (según se puede leer en la </a:t>
            </a:r>
            <a:r>
              <a:rPr lang="es-ES" i="1" dirty="0">
                <a:solidFill>
                  <a:schemeClr val="accent4">
                    <a:lumMod val="50000"/>
                  </a:schemeClr>
                </a:solidFill>
              </a:rPr>
              <a:t>Apología</a:t>
            </a:r>
            <a:r>
              <a:rPr lang="es-ES" dirty="0">
                <a:solidFill>
                  <a:schemeClr val="accent4">
                    <a:lumMod val="50000"/>
                  </a:schemeClr>
                </a:solidFill>
              </a:rPr>
              <a:t>), pero no en su ejecución (por lo que se dice al inicio del </a:t>
            </a:r>
            <a:r>
              <a:rPr lang="es-ES" i="1" dirty="0" err="1">
                <a:solidFill>
                  <a:schemeClr val="accent4">
                    <a:lumMod val="50000"/>
                  </a:schemeClr>
                </a:solidFill>
              </a:rPr>
              <a:t>Fedón</a:t>
            </a:r>
            <a:r>
              <a:rPr lang="es-ES" dirty="0">
                <a:solidFill>
                  <a:schemeClr val="accent4">
                    <a:lumMod val="50000"/>
                  </a:schemeClr>
                </a:solidFill>
              </a:rPr>
              <a:t>). El trato que Atenas dio a Sócrates afectó profundamente a Platón y muchos de sus primeros trabajos registran la memoria de su maestro. Se dice que muchos de sus escritos sobre la ética estaban dirigidos a evitar que injusticias como la sufrida por Sócrates volvieran a ocurrir. Después de la muerte de Sócrates, Platón viajó a </a:t>
            </a:r>
            <a:r>
              <a:rPr lang="es-ES" dirty="0" err="1">
                <a:solidFill>
                  <a:schemeClr val="accent4">
                    <a:lumMod val="50000"/>
                  </a:schemeClr>
                </a:solidFill>
              </a:rPr>
              <a:t>Megara</a:t>
            </a:r>
            <a:r>
              <a:rPr lang="es-ES" dirty="0">
                <a:solidFill>
                  <a:schemeClr val="accent4">
                    <a:lumMod val="50000"/>
                  </a:schemeClr>
                </a:solidFill>
              </a:rPr>
              <a:t>, Tarento (Italia), Siracusa (Sicilia), y según algunos, también a </a:t>
            </a:r>
            <a:r>
              <a:rPr lang="es-ES" dirty="0" err="1">
                <a:solidFill>
                  <a:schemeClr val="accent4">
                    <a:lumMod val="50000"/>
                  </a:schemeClr>
                </a:solidFill>
              </a:rPr>
              <a:t>Cirene</a:t>
            </a:r>
            <a:r>
              <a:rPr lang="es-ES" dirty="0">
                <a:solidFill>
                  <a:schemeClr val="accent4">
                    <a:lumMod val="50000"/>
                  </a:schemeClr>
                </a:solidFill>
              </a:rPr>
              <a:t> (Egipto).</a:t>
            </a:r>
          </a:p>
          <a:p>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1"/>
            <a:ext cx="9144000" cy="692696"/>
          </a:xfrm>
          <a:solidFill>
            <a:schemeClr val="bg2">
              <a:lumMod val="75000"/>
            </a:schemeClr>
          </a:solidFill>
        </p:spPr>
        <p:txBody>
          <a:bodyPr>
            <a:normAutofit/>
          </a:bodyPr>
          <a:lstStyle/>
          <a:p>
            <a:r>
              <a:rPr lang="es-ES" sz="2800" dirty="0" smtClean="0">
                <a:solidFill>
                  <a:schemeClr val="bg2">
                    <a:lumMod val="25000"/>
                  </a:schemeClr>
                </a:solidFill>
                <a:latin typeface="Algerian" pitchFamily="82" charset="0"/>
              </a:rPr>
              <a:t>BIOGRAFIA DE PLATON: </a:t>
            </a:r>
            <a:r>
              <a:rPr lang="es-ES" sz="2000" dirty="0" smtClean="0">
                <a:solidFill>
                  <a:schemeClr val="bg2">
                    <a:lumMod val="25000"/>
                  </a:schemeClr>
                </a:solidFill>
                <a:latin typeface="Algerian" pitchFamily="82" charset="0"/>
              </a:rPr>
              <a:t>CONTINUACION</a:t>
            </a:r>
            <a:endParaRPr lang="es-ES" sz="2000" dirty="0">
              <a:solidFill>
                <a:schemeClr val="bg2">
                  <a:lumMod val="25000"/>
                </a:schemeClr>
              </a:solidFill>
            </a:endParaRPr>
          </a:p>
        </p:txBody>
      </p:sp>
      <p:sp>
        <p:nvSpPr>
          <p:cNvPr id="3" name="2 Subtítulo"/>
          <p:cNvSpPr>
            <a:spLocks noGrp="1"/>
          </p:cNvSpPr>
          <p:nvPr>
            <p:ph type="subTitle" idx="1"/>
          </p:nvPr>
        </p:nvSpPr>
        <p:spPr>
          <a:xfrm>
            <a:off x="0" y="692696"/>
            <a:ext cx="9144000" cy="6165304"/>
          </a:xfrm>
          <a:solidFill>
            <a:schemeClr val="bg2"/>
          </a:solidFill>
        </p:spPr>
        <p:txBody>
          <a:bodyPr>
            <a:normAutofit fontScale="77500" lnSpcReduction="20000"/>
          </a:bodyPr>
          <a:lstStyle/>
          <a:p>
            <a:r>
              <a:rPr lang="es-ES" dirty="0">
                <a:solidFill>
                  <a:schemeClr val="accent4">
                    <a:lumMod val="50000"/>
                  </a:schemeClr>
                </a:solidFill>
              </a:rPr>
              <a:t>En el </a:t>
            </a:r>
            <a:r>
              <a:rPr lang="es-ES" u="sng" dirty="0">
                <a:solidFill>
                  <a:schemeClr val="accent4">
                    <a:lumMod val="50000"/>
                  </a:schemeClr>
                </a:solidFill>
                <a:hlinkClick r:id="rId2" tooltip="396 a. C."/>
              </a:rPr>
              <a:t>396 a. C.</a:t>
            </a:r>
            <a:r>
              <a:rPr lang="es-ES" dirty="0">
                <a:solidFill>
                  <a:schemeClr val="accent4">
                    <a:lumMod val="50000"/>
                  </a:schemeClr>
                </a:solidFill>
              </a:rPr>
              <a:t> emprendió un viaje de diez años por Egipto y diferentes lugares, de África e Italia. En </a:t>
            </a:r>
            <a:r>
              <a:rPr lang="es-ES" u="sng" dirty="0" err="1">
                <a:solidFill>
                  <a:schemeClr val="accent4">
                    <a:lumMod val="50000"/>
                  </a:schemeClr>
                </a:solidFill>
                <a:hlinkClick r:id="rId3" tooltip="Cirene"/>
              </a:rPr>
              <a:t>Cirene</a:t>
            </a:r>
            <a:r>
              <a:rPr lang="es-ES" dirty="0">
                <a:solidFill>
                  <a:schemeClr val="accent4">
                    <a:lumMod val="50000"/>
                  </a:schemeClr>
                </a:solidFill>
              </a:rPr>
              <a:t> conoció a </a:t>
            </a:r>
            <a:r>
              <a:rPr lang="es-ES" u="sng" dirty="0" err="1">
                <a:solidFill>
                  <a:schemeClr val="accent4">
                    <a:lumMod val="50000"/>
                  </a:schemeClr>
                </a:solidFill>
                <a:hlinkClick r:id="rId4" tooltip="Arístipo"/>
              </a:rPr>
              <a:t>Arístipo</a:t>
            </a:r>
            <a:r>
              <a:rPr lang="es-ES" dirty="0">
                <a:solidFill>
                  <a:schemeClr val="accent4">
                    <a:lumMod val="50000"/>
                  </a:schemeClr>
                </a:solidFill>
              </a:rPr>
              <a:t> y al matemático </a:t>
            </a:r>
            <a:r>
              <a:rPr lang="es-ES" u="sng" dirty="0">
                <a:solidFill>
                  <a:schemeClr val="accent4">
                    <a:lumMod val="50000"/>
                  </a:schemeClr>
                </a:solidFill>
                <a:hlinkClick r:id="rId5" tooltip="Teodoro de Cirene"/>
              </a:rPr>
              <a:t>Teodoro de </a:t>
            </a:r>
            <a:r>
              <a:rPr lang="es-ES" u="sng" dirty="0" err="1">
                <a:solidFill>
                  <a:schemeClr val="accent4">
                    <a:lumMod val="50000"/>
                  </a:schemeClr>
                </a:solidFill>
                <a:hlinkClick r:id="rId5" tooltip="Teodoro de Cirene"/>
              </a:rPr>
              <a:t>Cirene</a:t>
            </a:r>
            <a:r>
              <a:rPr lang="es-ES" dirty="0">
                <a:solidFill>
                  <a:schemeClr val="accent4">
                    <a:lumMod val="50000"/>
                  </a:schemeClr>
                </a:solidFill>
              </a:rPr>
              <a:t>. En </a:t>
            </a:r>
            <a:r>
              <a:rPr lang="es-ES" u="sng" dirty="0">
                <a:solidFill>
                  <a:schemeClr val="accent4">
                    <a:lumMod val="50000"/>
                  </a:schemeClr>
                </a:solidFill>
                <a:hlinkClick r:id="rId6" tooltip="Magna Grecia"/>
              </a:rPr>
              <a:t>Magna Grecia</a:t>
            </a:r>
            <a:r>
              <a:rPr lang="es-ES" dirty="0">
                <a:solidFill>
                  <a:schemeClr val="accent4">
                    <a:lumMod val="50000"/>
                  </a:schemeClr>
                </a:solidFill>
              </a:rPr>
              <a:t> se hizo amigo de </a:t>
            </a:r>
            <a:r>
              <a:rPr lang="es-ES" u="sng" dirty="0">
                <a:solidFill>
                  <a:schemeClr val="accent4">
                    <a:lumMod val="50000"/>
                  </a:schemeClr>
                </a:solidFill>
                <a:hlinkClick r:id="rId7" tooltip="Arquitas"/>
              </a:rPr>
              <a:t>Arquitas de Tarento</a:t>
            </a:r>
            <a:r>
              <a:rPr lang="es-ES" dirty="0">
                <a:solidFill>
                  <a:schemeClr val="accent4">
                    <a:lumMod val="50000"/>
                  </a:schemeClr>
                </a:solidFill>
              </a:rPr>
              <a:t> y conoció las ideas de los seguidores de </a:t>
            </a:r>
            <a:r>
              <a:rPr lang="es-ES" u="sng" dirty="0" err="1">
                <a:solidFill>
                  <a:schemeClr val="accent4">
                    <a:lumMod val="50000"/>
                  </a:schemeClr>
                </a:solidFill>
                <a:hlinkClick r:id="rId8" tooltip="Parménides de Elea"/>
              </a:rPr>
              <a:t>Parménides</a:t>
            </a:r>
            <a:r>
              <a:rPr lang="es-ES" u="sng" dirty="0">
                <a:solidFill>
                  <a:schemeClr val="accent4">
                    <a:lumMod val="50000"/>
                  </a:schemeClr>
                </a:solidFill>
                <a:hlinkClick r:id="rId8" tooltip="Parménides de Elea"/>
              </a:rPr>
              <a:t> de </a:t>
            </a:r>
            <a:r>
              <a:rPr lang="es-ES" u="sng" dirty="0" err="1">
                <a:solidFill>
                  <a:schemeClr val="accent4">
                    <a:lumMod val="50000"/>
                  </a:schemeClr>
                </a:solidFill>
                <a:hlinkClick r:id="rId8" tooltip="Parménides de Elea"/>
              </a:rPr>
              <a:t>Elea</a:t>
            </a:r>
            <a:r>
              <a:rPr lang="es-ES" dirty="0">
                <a:solidFill>
                  <a:schemeClr val="accent4">
                    <a:lumMod val="50000"/>
                  </a:schemeClr>
                </a:solidFill>
              </a:rPr>
              <a:t>.</a:t>
            </a:r>
          </a:p>
          <a:p>
            <a:r>
              <a:rPr lang="es-ES" dirty="0">
                <a:solidFill>
                  <a:schemeClr val="accent4">
                    <a:lumMod val="50000"/>
                  </a:schemeClr>
                </a:solidFill>
              </a:rPr>
              <a:t>En el </a:t>
            </a:r>
            <a:r>
              <a:rPr lang="es-ES" u="sng" dirty="0">
                <a:solidFill>
                  <a:schemeClr val="accent4">
                    <a:lumMod val="50000"/>
                  </a:schemeClr>
                </a:solidFill>
                <a:hlinkClick r:id="rId9" tooltip="388 a. C."/>
              </a:rPr>
              <a:t>388 a. C.</a:t>
            </a:r>
            <a:r>
              <a:rPr lang="es-ES" dirty="0">
                <a:solidFill>
                  <a:schemeClr val="accent4">
                    <a:lumMod val="50000"/>
                  </a:schemeClr>
                </a:solidFill>
              </a:rPr>
              <a:t> viajó a </a:t>
            </a:r>
            <a:r>
              <a:rPr lang="es-ES" u="sng" dirty="0">
                <a:solidFill>
                  <a:schemeClr val="accent4">
                    <a:lumMod val="50000"/>
                  </a:schemeClr>
                </a:solidFill>
                <a:hlinkClick r:id="rId10" tooltip="Sicilia"/>
              </a:rPr>
              <a:t>Sicilia</a:t>
            </a:r>
            <a:r>
              <a:rPr lang="es-ES" dirty="0">
                <a:solidFill>
                  <a:schemeClr val="accent4">
                    <a:lumMod val="50000"/>
                  </a:schemeClr>
                </a:solidFill>
              </a:rPr>
              <a:t>, a la poderosa ciudad de </a:t>
            </a:r>
            <a:r>
              <a:rPr lang="es-ES" u="sng" dirty="0">
                <a:solidFill>
                  <a:schemeClr val="accent4">
                    <a:lumMod val="50000"/>
                  </a:schemeClr>
                </a:solidFill>
                <a:hlinkClick r:id="rId11" tooltip="Siracusa (Sicilia)"/>
              </a:rPr>
              <a:t>Siracusa</a:t>
            </a:r>
            <a:r>
              <a:rPr lang="es-ES" dirty="0">
                <a:solidFill>
                  <a:schemeClr val="accent4">
                    <a:lumMod val="50000"/>
                  </a:schemeClr>
                </a:solidFill>
              </a:rPr>
              <a:t>, donde quiso influir en la política de </a:t>
            </a:r>
            <a:r>
              <a:rPr lang="es-ES" u="sng" dirty="0">
                <a:solidFill>
                  <a:schemeClr val="accent4">
                    <a:lumMod val="50000"/>
                  </a:schemeClr>
                </a:solidFill>
                <a:hlinkClick r:id="rId12" tooltip="Dionisio I"/>
              </a:rPr>
              <a:t>Dionisio I</a:t>
            </a:r>
            <a:r>
              <a:rPr lang="es-ES" dirty="0">
                <a:solidFill>
                  <a:schemeClr val="accent4">
                    <a:lumMod val="50000"/>
                  </a:schemeClr>
                </a:solidFill>
              </a:rPr>
              <a:t> y aprendió mucho de las formas de gobierno que plasmaría después en </a:t>
            </a:r>
            <a:r>
              <a:rPr lang="es-ES" i="1" u="sng" dirty="0">
                <a:solidFill>
                  <a:schemeClr val="accent4">
                    <a:lumMod val="50000"/>
                  </a:schemeClr>
                </a:solidFill>
                <a:hlinkClick r:id="rId13" tooltip="La República"/>
              </a:rPr>
              <a:t>La República</a:t>
            </a:r>
            <a:r>
              <a:rPr lang="es-ES" dirty="0">
                <a:solidFill>
                  <a:schemeClr val="accent4">
                    <a:lumMod val="50000"/>
                  </a:schemeClr>
                </a:solidFill>
              </a:rPr>
              <a:t> (en griego </a:t>
            </a:r>
            <a:r>
              <a:rPr lang="es-ES" i="1" dirty="0" err="1">
                <a:solidFill>
                  <a:schemeClr val="accent4">
                    <a:lumMod val="50000"/>
                  </a:schemeClr>
                </a:solidFill>
              </a:rPr>
              <a:t>politeia</a:t>
            </a:r>
            <a:r>
              <a:rPr lang="es-ES" dirty="0">
                <a:solidFill>
                  <a:schemeClr val="accent4">
                    <a:lumMod val="50000"/>
                  </a:schemeClr>
                </a:solidFill>
              </a:rPr>
              <a:t> que significa </a:t>
            </a:r>
            <a:r>
              <a:rPr lang="es-ES" i="1" dirty="0">
                <a:solidFill>
                  <a:schemeClr val="accent4">
                    <a:lumMod val="50000"/>
                  </a:schemeClr>
                </a:solidFill>
              </a:rPr>
              <a:t>ciudadanía</a:t>
            </a:r>
            <a:r>
              <a:rPr lang="es-ES" dirty="0">
                <a:solidFill>
                  <a:schemeClr val="accent4">
                    <a:lumMod val="50000"/>
                  </a:schemeClr>
                </a:solidFill>
              </a:rPr>
              <a:t> o </a:t>
            </a:r>
            <a:r>
              <a:rPr lang="es-ES" i="1" dirty="0">
                <a:solidFill>
                  <a:schemeClr val="accent4">
                    <a:lumMod val="50000"/>
                  </a:schemeClr>
                </a:solidFill>
              </a:rPr>
              <a:t>forma de gobierno</a:t>
            </a:r>
            <a:r>
              <a:rPr lang="es-ES" dirty="0">
                <a:solidFill>
                  <a:schemeClr val="accent4">
                    <a:lumMod val="50000"/>
                  </a:schemeClr>
                </a:solidFill>
              </a:rPr>
              <a:t>). Sus manifestaciones políticas, que en algunos casos eran irreverentes con la clase dominante, lo llevaron a prisión. De regreso a </a:t>
            </a:r>
            <a:r>
              <a:rPr lang="es-ES" u="sng" dirty="0">
                <a:solidFill>
                  <a:schemeClr val="accent4">
                    <a:lumMod val="50000"/>
                  </a:schemeClr>
                </a:solidFill>
                <a:hlinkClick r:id="rId14" tooltip="Antigua Grecia"/>
              </a:rPr>
              <a:t>Grecia</a:t>
            </a:r>
            <a:r>
              <a:rPr lang="es-ES" dirty="0">
                <a:solidFill>
                  <a:schemeClr val="accent4">
                    <a:lumMod val="50000"/>
                  </a:schemeClr>
                </a:solidFill>
              </a:rPr>
              <a:t>, su barco se detiene en </a:t>
            </a:r>
            <a:r>
              <a:rPr lang="es-ES" u="sng" dirty="0" err="1">
                <a:solidFill>
                  <a:schemeClr val="accent4">
                    <a:lumMod val="50000"/>
                  </a:schemeClr>
                </a:solidFill>
                <a:hlinkClick r:id="rId15" tooltip="Egina"/>
              </a:rPr>
              <a:t>Egina</a:t>
            </a:r>
            <a:r>
              <a:rPr lang="es-ES" dirty="0">
                <a:solidFill>
                  <a:schemeClr val="accent4">
                    <a:lumMod val="50000"/>
                  </a:schemeClr>
                </a:solidFill>
              </a:rPr>
              <a:t>, que estaba en guerra contra Atenas, en donde él es vendido como </a:t>
            </a:r>
            <a:r>
              <a:rPr lang="es-ES" u="sng" dirty="0">
                <a:solidFill>
                  <a:schemeClr val="accent4">
                    <a:lumMod val="50000"/>
                  </a:schemeClr>
                </a:solidFill>
                <a:hlinkClick r:id="rId16" tooltip="Esclavitud en la Antigua Grecia"/>
              </a:rPr>
              <a:t>esclavo</a:t>
            </a:r>
            <a:r>
              <a:rPr lang="es-ES" dirty="0">
                <a:solidFill>
                  <a:schemeClr val="accent4">
                    <a:lumMod val="50000"/>
                  </a:schemeClr>
                </a:solidFill>
              </a:rPr>
              <a:t>, sin embargo </a:t>
            </a:r>
            <a:r>
              <a:rPr lang="es-ES" u="sng" dirty="0" err="1">
                <a:solidFill>
                  <a:schemeClr val="accent4">
                    <a:lumMod val="50000"/>
                  </a:schemeClr>
                </a:solidFill>
                <a:hlinkClick r:id="rId17" tooltip="Anníceris"/>
              </a:rPr>
              <a:t>Anníceris</a:t>
            </a:r>
            <a:r>
              <a:rPr lang="es-ES" dirty="0">
                <a:solidFill>
                  <a:schemeClr val="accent4">
                    <a:lumMod val="50000"/>
                  </a:schemeClr>
                </a:solidFill>
              </a:rPr>
              <a:t> de </a:t>
            </a:r>
            <a:r>
              <a:rPr lang="es-ES" u="sng" dirty="0" err="1">
                <a:solidFill>
                  <a:schemeClr val="accent4">
                    <a:lumMod val="50000"/>
                  </a:schemeClr>
                </a:solidFill>
                <a:hlinkClick r:id="rId3" tooltip="Cirene"/>
              </a:rPr>
              <a:t>Cirene</a:t>
            </a:r>
            <a:r>
              <a:rPr lang="es-ES" dirty="0">
                <a:solidFill>
                  <a:schemeClr val="accent4">
                    <a:lumMod val="50000"/>
                  </a:schemeClr>
                </a:solidFill>
              </a:rPr>
              <a:t> reconoció a Platón en la venta de esclavos y lo compró para devolverle la libertad. Volvió incluso en dos ocasiones más a Siracusa (los años 367-365 y 361), con el deseo de influir sobre Dionisio II (hijo de Dionisio I) en el modo de gobierno, y con la ayuda de un amigo siracusano llamado </a:t>
            </a:r>
            <a:r>
              <a:rPr lang="es-ES" dirty="0" err="1">
                <a:solidFill>
                  <a:schemeClr val="accent4">
                    <a:lumMod val="50000"/>
                  </a:schemeClr>
                </a:solidFill>
              </a:rPr>
              <a:t>Dion</a:t>
            </a:r>
            <a:r>
              <a:rPr lang="es-ES" dirty="0">
                <a:solidFill>
                  <a:schemeClr val="accent4">
                    <a:lumMod val="50000"/>
                  </a:schemeClr>
                </a:solidFill>
              </a:rPr>
              <a:t>.</a:t>
            </a:r>
          </a:p>
          <a:p>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TotalTime>
  <Words>487</Words>
  <Application>Microsoft Office PowerPoint</Application>
  <PresentationFormat>Presentación en pantalla (4:3)</PresentationFormat>
  <Paragraphs>27</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BIOGRAFIA DE PLATON http://es.wikipedia.org/wiki/Plat%C3%B3n </vt:lpstr>
      <vt:lpstr>Diapositiva 2</vt:lpstr>
      <vt:lpstr>Diapositiva 3</vt:lpstr>
      <vt:lpstr>Diapositiva 4</vt:lpstr>
      <vt:lpstr>Diapositiva 5</vt:lpstr>
      <vt:lpstr>Diapositiva 6</vt:lpstr>
      <vt:lpstr>BIOGRAFIA DE PLATON</vt:lpstr>
      <vt:lpstr>BIOGRAFIA DE PLATON: CONTINUACION</vt:lpstr>
      <vt:lpstr>BIOGRAFIA DE PLATON: CONTINUACION</vt:lpstr>
      <vt:lpstr>BIOGRAFIA DE PLATON: CONTINUACION</vt:lpstr>
      <vt:lpstr>BIOGRAFIA DE PLATON: CONTINUACION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BIOGRAFIA DE PLATON</dc:title>
  <dc:creator>Oem</dc:creator>
  <cp:lastModifiedBy>Oem</cp:lastModifiedBy>
  <cp:revision>11</cp:revision>
  <dcterms:created xsi:type="dcterms:W3CDTF">2011-06-28T22:16:33Z</dcterms:created>
  <dcterms:modified xsi:type="dcterms:W3CDTF">2011-07-15T01:44:43Z</dcterms:modified>
</cp:coreProperties>
</file>