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0" r:id="rId12"/>
    <p:sldId id="267" r:id="rId13"/>
    <p:sldId id="268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na%20Maria\Documenti\poseidon\II%20Fase\questionario%20docenti\tabulazione%20questionario%20docenti%20sottogruppo%201%20completo%20definitiv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na%20Maria\Documenti\poseidon\II%20Fase\questionario%20docenti\tabulazione%20questionario%20docenti%20sottogruppo%201%20completo%20definitiv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na%20Maria\Documenti\poseidon\II%20Fase\questionario%20docenti\tabulazione%20questionario%20docenti%20sottogruppo%201%20completo%20definitiv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na%20Maria\Documenti\poseidon\II%20Fase\questionario%20docenti\tabulazione%20questionario%20docenti%20sottogruppo%201%20completo%20definitiv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na%20Maria\Documenti\poseidon\II%20Fase\questionario%20docenti\tabulazione%20questionario%20docenti%20sottogruppo%201%20completo%20definitiv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4"/>
  <c:chart>
    <c:title>
      <c:tx>
        <c:rich>
          <a:bodyPr/>
          <a:lstStyle/>
          <a:p>
            <a:pPr>
              <a:defRPr/>
            </a:pPr>
            <a:r>
              <a:rPr lang="en-US" dirty="0"/>
              <a:t>importanza didattica dell'errore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9.7312802179038704E-2"/>
          <c:y val="0.14964374208468698"/>
          <c:w val="0.87986088530799178"/>
          <c:h val="0.7390634010379955"/>
        </c:manualLayout>
      </c:layout>
      <c:bar3DChart>
        <c:barDir val="col"/>
        <c:grouping val="clustered"/>
        <c:ser>
          <c:idx val="0"/>
          <c:order val="0"/>
          <c:cat>
            <c:strLit>
              <c:ptCount val="3"/>
              <c:pt idx="0">
                <c:v>molto utile</c:v>
              </c:pt>
              <c:pt idx="1">
                <c:v>utile</c:v>
              </c:pt>
              <c:pt idx="2">
                <c:v>inutile</c:v>
              </c:pt>
            </c:strLit>
          </c:cat>
          <c:val>
            <c:numRef>
              <c:f>Foglio1!$A$6:$C$6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0</c:v>
                </c:pt>
              </c:numCache>
            </c:numRef>
          </c:val>
        </c:ser>
        <c:shape val="box"/>
        <c:axId val="60970496"/>
        <c:axId val="60972032"/>
        <c:axId val="0"/>
      </c:bar3DChart>
      <c:catAx>
        <c:axId val="60970496"/>
        <c:scaling>
          <c:orientation val="minMax"/>
        </c:scaling>
        <c:axPos val="b"/>
        <c:tickLblPos val="nextTo"/>
        <c:crossAx val="60972032"/>
        <c:crosses val="autoZero"/>
        <c:auto val="1"/>
        <c:lblAlgn val="ctr"/>
        <c:lblOffset val="100"/>
      </c:catAx>
      <c:valAx>
        <c:axId val="60972032"/>
        <c:scaling>
          <c:orientation val="minMax"/>
        </c:scaling>
        <c:axPos val="l"/>
        <c:majorGridlines/>
        <c:numFmt formatCode="General" sourceLinked="1"/>
        <c:tickLblPos val="nextTo"/>
        <c:crossAx val="60970496"/>
        <c:crosses val="autoZero"/>
        <c:crossBetween val="between"/>
      </c:valAx>
      <c:dTable>
        <c:showHorzBorder val="1"/>
        <c:showVertBorder val="1"/>
        <c:showOutline val="1"/>
      </c:dTable>
    </c:plotArea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5"/>
  <c:chart>
    <c:title>
      <c:tx>
        <c:rich>
          <a:bodyPr/>
          <a:lstStyle/>
          <a:p>
            <a:pPr>
              <a:defRPr/>
            </a:pPr>
            <a:r>
              <a:rPr lang="en-US" dirty="0"/>
              <a:t>tempo dedicato all'analisi dell'errore</a:t>
            </a:r>
          </a:p>
        </c:rich>
      </c:tx>
      <c:layout>
        <c:manualLayout>
          <c:xMode val="edge"/>
          <c:yMode val="edge"/>
          <c:x val="0.2477430251774084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8.6937205582234528E-2"/>
          <c:y val="0.11139419929488215"/>
          <c:w val="0.87986088530799178"/>
          <c:h val="0.78177889091094721"/>
        </c:manualLayout>
      </c:layout>
      <c:bar3DChart>
        <c:barDir val="col"/>
        <c:grouping val="clustered"/>
        <c:ser>
          <c:idx val="0"/>
          <c:order val="0"/>
          <c:cat>
            <c:strLit>
              <c:ptCount val="4"/>
              <c:pt idx="0">
                <c:v>moltissimo</c:v>
              </c:pt>
              <c:pt idx="1">
                <c:v>molto</c:v>
              </c:pt>
              <c:pt idx="2">
                <c:v>poco</c:v>
              </c:pt>
              <c:pt idx="3">
                <c:v>niente</c:v>
              </c:pt>
            </c:strLit>
          </c:cat>
          <c:val>
            <c:numRef>
              <c:f>Foglio1!$D$6:$G$6</c:f>
              <c:numCache>
                <c:formatCode>General</c:formatCode>
                <c:ptCount val="4"/>
                <c:pt idx="0">
                  <c:v>5</c:v>
                </c:pt>
                <c:pt idx="1">
                  <c:v>51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shape val="box"/>
        <c:axId val="61752064"/>
        <c:axId val="61753600"/>
        <c:axId val="0"/>
      </c:bar3DChart>
      <c:catAx>
        <c:axId val="61752064"/>
        <c:scaling>
          <c:orientation val="minMax"/>
        </c:scaling>
        <c:axPos val="b"/>
        <c:tickLblPos val="nextTo"/>
        <c:crossAx val="61753600"/>
        <c:crosses val="autoZero"/>
        <c:auto val="1"/>
        <c:lblAlgn val="ctr"/>
        <c:lblOffset val="100"/>
      </c:catAx>
      <c:valAx>
        <c:axId val="61753600"/>
        <c:scaling>
          <c:orientation val="minMax"/>
        </c:scaling>
        <c:axPos val="l"/>
        <c:majorGridlines/>
        <c:numFmt formatCode="General" sourceLinked="1"/>
        <c:tickLblPos val="nextTo"/>
        <c:crossAx val="61752064"/>
        <c:crosses val="autoZero"/>
        <c:crossBetween val="between"/>
      </c:valAx>
      <c:dTable>
        <c:showHorzBorder val="1"/>
        <c:showVertBorder val="1"/>
        <c:showOutline val="1"/>
      </c:dTable>
    </c:plotArea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5"/>
  <c:chart>
    <c:title>
      <c:tx>
        <c:rich>
          <a:bodyPr/>
          <a:lstStyle/>
          <a:p>
            <a:pPr>
              <a:defRPr/>
            </a:pPr>
            <a:r>
              <a:rPr lang="en-US" dirty="0"/>
              <a:t>nella tua scuola esistono strumenti condivisi per rilevazione errore?</a:t>
            </a:r>
          </a:p>
        </c:rich>
      </c:tx>
      <c:layout>
        <c:manualLayout>
          <c:xMode val="edge"/>
          <c:yMode val="edge"/>
          <c:x val="0.1687847526003694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7312802179038704E-2"/>
          <c:y val="0.19190828732615353"/>
          <c:w val="0.87986088530799178"/>
          <c:h val="0.69986375840950965"/>
        </c:manualLayout>
      </c:layout>
      <c:bar3DChart>
        <c:barDir val="col"/>
        <c:grouping val="clustered"/>
        <c:ser>
          <c:idx val="0"/>
          <c:order val="0"/>
          <c:cat>
            <c:strLit>
              <c:ptCount val="2"/>
              <c:pt idx="0">
                <c:v>sì</c:v>
              </c:pt>
              <c:pt idx="1">
                <c:v>no</c:v>
              </c:pt>
            </c:strLit>
          </c:cat>
          <c:val>
            <c:numRef>
              <c:f>Foglio1!$V$6:$W$6</c:f>
              <c:numCache>
                <c:formatCode>General</c:formatCode>
                <c:ptCount val="2"/>
                <c:pt idx="0">
                  <c:v>16</c:v>
                </c:pt>
                <c:pt idx="1">
                  <c:v>40</c:v>
                </c:pt>
              </c:numCache>
            </c:numRef>
          </c:val>
        </c:ser>
        <c:shape val="box"/>
        <c:axId val="61804544"/>
        <c:axId val="61806080"/>
        <c:axId val="0"/>
      </c:bar3DChart>
      <c:catAx>
        <c:axId val="61804544"/>
        <c:scaling>
          <c:orientation val="minMax"/>
        </c:scaling>
        <c:axPos val="b"/>
        <c:tickLblPos val="nextTo"/>
        <c:crossAx val="61806080"/>
        <c:crosses val="autoZero"/>
        <c:auto val="1"/>
        <c:lblAlgn val="ctr"/>
        <c:lblOffset val="100"/>
      </c:catAx>
      <c:valAx>
        <c:axId val="61806080"/>
        <c:scaling>
          <c:orientation val="minMax"/>
        </c:scaling>
        <c:axPos val="l"/>
        <c:majorGridlines/>
        <c:numFmt formatCode="General" sourceLinked="1"/>
        <c:tickLblPos val="nextTo"/>
        <c:crossAx val="61804544"/>
        <c:crosses val="autoZero"/>
        <c:crossBetween val="between"/>
      </c:valAx>
      <c:dTable>
        <c:showHorzBorder val="1"/>
        <c:showVertBorder val="1"/>
        <c:showOutline val="1"/>
      </c:dTable>
    </c:plotArea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5"/>
  <c:chart>
    <c:title>
      <c:tx>
        <c:rich>
          <a:bodyPr/>
          <a:lstStyle/>
          <a:p>
            <a:pPr>
              <a:defRPr/>
            </a:pPr>
            <a:r>
              <a:rPr lang="en-US" dirty="0"/>
              <a:t>nella tua scuola esistono strumenti condivisi per l'analisi dell'errore?</a:t>
            </a:r>
          </a:p>
        </c:rich>
      </c:tx>
      <c:layout>
        <c:manualLayout>
          <c:xMode val="edge"/>
          <c:yMode val="edge"/>
          <c:x val="0.10807487605715957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7312802179038704E-2"/>
          <c:y val="0.18030822474624331"/>
          <c:w val="0.87986088530799178"/>
          <c:h val="0.71641000627133999"/>
        </c:manualLayout>
      </c:layout>
      <c:bar3DChart>
        <c:barDir val="col"/>
        <c:grouping val="clustered"/>
        <c:ser>
          <c:idx val="0"/>
          <c:order val="0"/>
          <c:cat>
            <c:strLit>
              <c:ptCount val="2"/>
              <c:pt idx="0">
                <c:v>sì</c:v>
              </c:pt>
              <c:pt idx="1">
                <c:v>no</c:v>
              </c:pt>
            </c:strLit>
          </c:cat>
          <c:val>
            <c:numRef>
              <c:f>Foglio1!$X$6:$Y$6</c:f>
              <c:numCache>
                <c:formatCode>General</c:formatCode>
                <c:ptCount val="2"/>
                <c:pt idx="0">
                  <c:v>17</c:v>
                </c:pt>
                <c:pt idx="1">
                  <c:v>38</c:v>
                </c:pt>
              </c:numCache>
            </c:numRef>
          </c:val>
        </c:ser>
        <c:shape val="box"/>
        <c:axId val="61815808"/>
        <c:axId val="61842176"/>
        <c:axId val="0"/>
      </c:bar3DChart>
      <c:catAx>
        <c:axId val="61815808"/>
        <c:scaling>
          <c:orientation val="minMax"/>
        </c:scaling>
        <c:axPos val="b"/>
        <c:tickLblPos val="nextTo"/>
        <c:crossAx val="61842176"/>
        <c:crosses val="autoZero"/>
        <c:auto val="1"/>
        <c:lblAlgn val="ctr"/>
        <c:lblOffset val="100"/>
      </c:catAx>
      <c:valAx>
        <c:axId val="61842176"/>
        <c:scaling>
          <c:orientation val="minMax"/>
        </c:scaling>
        <c:axPos val="l"/>
        <c:majorGridlines/>
        <c:numFmt formatCode="General" sourceLinked="1"/>
        <c:tickLblPos val="nextTo"/>
        <c:crossAx val="61815808"/>
        <c:crosses val="autoZero"/>
        <c:crossBetween val="between"/>
      </c:valAx>
      <c:dTable>
        <c:showHorzBorder val="1"/>
        <c:showVertBorder val="1"/>
        <c:showOutline val="1"/>
      </c:dTable>
    </c:plotArea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5"/>
  <c:chart>
    <c:title>
      <c:tx>
        <c:rich>
          <a:bodyPr/>
          <a:lstStyle/>
          <a:p>
            <a:pPr>
              <a:defRPr/>
            </a:pPr>
            <a:r>
              <a:rPr lang="en-US" dirty="0"/>
              <a:t>nella tua scuola esistono strumenti condivisi per l'autocorrezione?</a:t>
            </a:r>
          </a:p>
        </c:rich>
      </c:tx>
      <c:layout>
        <c:manualLayout>
          <c:xMode val="edge"/>
          <c:yMode val="edge"/>
          <c:x val="0.16261191309419656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9.7312802179038704E-2"/>
          <c:y val="0.19088665142243871"/>
          <c:w val="0.87986088530799178"/>
          <c:h val="0.69782038908822952"/>
        </c:manualLayout>
      </c:layout>
      <c:bar3DChart>
        <c:barDir val="col"/>
        <c:grouping val="clustered"/>
        <c:ser>
          <c:idx val="0"/>
          <c:order val="0"/>
          <c:cat>
            <c:strLit>
              <c:ptCount val="2"/>
              <c:pt idx="0">
                <c:v>sì</c:v>
              </c:pt>
              <c:pt idx="1">
                <c:v>no</c:v>
              </c:pt>
            </c:strLit>
          </c:cat>
          <c:val>
            <c:numRef>
              <c:f>Foglio1!$Z$6:$AA$6</c:f>
              <c:numCache>
                <c:formatCode>General</c:formatCode>
                <c:ptCount val="2"/>
                <c:pt idx="0">
                  <c:v>17</c:v>
                </c:pt>
                <c:pt idx="1">
                  <c:v>39</c:v>
                </c:pt>
              </c:numCache>
            </c:numRef>
          </c:val>
        </c:ser>
        <c:shape val="box"/>
        <c:axId val="61946112"/>
        <c:axId val="61947904"/>
        <c:axId val="0"/>
      </c:bar3DChart>
      <c:catAx>
        <c:axId val="61946112"/>
        <c:scaling>
          <c:orientation val="minMax"/>
        </c:scaling>
        <c:axPos val="b"/>
        <c:tickLblPos val="nextTo"/>
        <c:crossAx val="61947904"/>
        <c:crosses val="autoZero"/>
        <c:auto val="1"/>
        <c:lblAlgn val="ctr"/>
        <c:lblOffset val="100"/>
      </c:catAx>
      <c:valAx>
        <c:axId val="61947904"/>
        <c:scaling>
          <c:orientation val="minMax"/>
        </c:scaling>
        <c:axPos val="l"/>
        <c:majorGridlines/>
        <c:numFmt formatCode="General" sourceLinked="1"/>
        <c:tickLblPos val="nextTo"/>
        <c:crossAx val="61946112"/>
        <c:crosses val="autoZero"/>
        <c:crossBetween val="between"/>
      </c:valAx>
      <c:dTable>
        <c:showHorzBorder val="1"/>
        <c:showVertBorder val="1"/>
        <c:showOutline val="1"/>
      </c:dTable>
    </c:plotArea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1653C-1529-4EA2-9C74-568D41C42F08}" type="datetimeFigureOut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D9E65-7BC8-48EE-B778-8334E89B993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BCBC8-F942-4379-A84A-3BAEC1AB08EE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8476-F016-4162-98C3-4F47D9629B83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0CCE-0E64-4802-A143-AF33FD26215B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4F07-6089-453C-B064-F381315D4F43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264A-97B6-4463-B12A-C221F9FB7A83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2A3E-E9CB-4DDB-928A-48E6947BBB3F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C33F-6029-4401-89A1-EB09749CBAF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B397-6F7C-4AEC-BFAA-B2FCD1D55961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72E8-FBD1-46F1-ABBA-351C889D7FF8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2E3A-518B-4F7B-839F-FD756B025857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8861B-0B23-4040-808D-9CE43547E22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527FA-0EEB-4A93-9FE4-366FC1680AC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b="1" cap="all" dirty="0" smtClean="0">
                <a:solidFill>
                  <a:srgbClr val="FF0000"/>
                </a:solidFill>
              </a:rPr>
              <a:t>PIANO NAZIONALE POSEIDON 2007/08</a:t>
            </a:r>
            <a:r>
              <a:rPr lang="it-IT" b="1" dirty="0" smtClean="0">
                <a:solidFill>
                  <a:srgbClr val="FFFF00"/>
                </a:solidFill>
              </a:rPr>
              <a:t/>
            </a:r>
            <a:br>
              <a:rPr lang="it-IT" b="1" dirty="0" smtClean="0">
                <a:solidFill>
                  <a:srgbClr val="FFFF00"/>
                </a:solidFill>
              </a:rPr>
            </a:b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2571744"/>
            <a:ext cx="6400800" cy="1752600"/>
          </a:xfrm>
        </p:spPr>
        <p:txBody>
          <a:bodyPr>
            <a:normAutofit/>
          </a:bodyPr>
          <a:lstStyle/>
          <a:p>
            <a:r>
              <a:rPr lang="it-IT" sz="3600" b="1" cap="small" dirty="0" smtClean="0">
                <a:solidFill>
                  <a:srgbClr val="FFFF00"/>
                </a:solidFill>
              </a:rPr>
              <a:t>GRUPPO INTERLINGUA E ANALISI DELL’ERRORE 2</a:t>
            </a:r>
            <a:endParaRPr lang="it-IT" sz="3600" b="1" cap="small" dirty="0">
              <a:solidFill>
                <a:srgbClr val="FFFF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E44C-93C8-407E-BF75-89236A83174F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DATI SIGNIFICATIVI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10</a:t>
            </a:fld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COMMENTO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	Si </a:t>
            </a:r>
            <a:r>
              <a:rPr lang="it-IT" dirty="0" smtClean="0">
                <a:solidFill>
                  <a:srgbClr val="FFFF00"/>
                </a:solidFill>
              </a:rPr>
              <a:t>rileva, nella maggior parte dei docenti, una sensibilità abbastanza forte nei confronti dell’errore (il 50% ritiene molto utile e il 50% utile una didattica basata sull’errore; 5 su 66 dedicano moltissimo tempo al lavoro sull’errore e 51 su 66 molto). Tuttavia non sembrano altrettanto chiare e condivise le strategie di lavoro sull’errore. 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11</a:t>
            </a:fld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DATI SIGNIFICATIVI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12</a:t>
            </a:fld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DATI SIGNIFICATIVI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13</a:t>
            </a:fld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4625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DATI SIGNIFICATIVI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14</a:t>
            </a:fld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COMMENTO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sz="4000" dirty="0" smtClean="0">
                <a:solidFill>
                  <a:srgbClr val="FFFF00"/>
                </a:solidFill>
              </a:rPr>
              <a:t>	Si </a:t>
            </a:r>
            <a:r>
              <a:rPr lang="it-IT" sz="4000" dirty="0" smtClean="0">
                <a:solidFill>
                  <a:srgbClr val="FFFF00"/>
                </a:solidFill>
              </a:rPr>
              <a:t>evidenzia il fatto che, fatta eccezione </a:t>
            </a:r>
            <a:r>
              <a:rPr lang="it-IT" sz="4000" dirty="0" smtClean="0">
                <a:solidFill>
                  <a:srgbClr val="FFFF00"/>
                </a:solidFill>
              </a:rPr>
              <a:t>per i docenti di una scuola, negli </a:t>
            </a:r>
            <a:r>
              <a:rPr lang="it-IT" sz="4000" dirty="0" smtClean="0">
                <a:solidFill>
                  <a:srgbClr val="FFFF00"/>
                </a:solidFill>
              </a:rPr>
              <a:t>altri casi non esiste un uso condiviso di strumenti adatti alla rilevazione, analisi e autocorrezione dell’errore. 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15</a:t>
            </a:fld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COMMENTO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4000" dirty="0" smtClean="0">
                <a:solidFill>
                  <a:srgbClr val="FFFF00"/>
                </a:solidFill>
              </a:rPr>
              <a:t>	Bisogna </a:t>
            </a:r>
            <a:r>
              <a:rPr lang="it-IT" sz="4000" dirty="0" smtClean="0">
                <a:solidFill>
                  <a:srgbClr val="FFFF00"/>
                </a:solidFill>
              </a:rPr>
              <a:t>notare che non ci sono particolari differenze tra ordini di scuole: i risultati sono praticamente omogenei sia tra la secondaria di primo grado e la secondaria di secondo grado.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16</a:t>
            </a:fld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CONCLUSIONI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Da </a:t>
            </a:r>
            <a:r>
              <a:rPr lang="it-IT" dirty="0" smtClean="0">
                <a:solidFill>
                  <a:srgbClr val="FFFF00"/>
                </a:solidFill>
              </a:rPr>
              <a:t>questi </a:t>
            </a:r>
            <a:r>
              <a:rPr lang="it-IT" dirty="0" smtClean="0">
                <a:solidFill>
                  <a:srgbClr val="FFFF00"/>
                </a:solidFill>
              </a:rPr>
              <a:t>dati nasce </a:t>
            </a:r>
            <a:r>
              <a:rPr lang="it-IT" dirty="0" smtClean="0">
                <a:solidFill>
                  <a:srgbClr val="FFFF00"/>
                </a:solidFill>
              </a:rPr>
              <a:t>la consapevolezza che potrebbe essere utile un lavoro di condivisione della riflessione teorica sull’interlingua e la didattica dell’errore con i colleghi e, soprattutto, la proposta di sperimentare, a livello di consiglio di Classe o di dipartimento, strumenti di lavoro comuni su cui convergere gli sforzi didattici in questo ambito. Da ciò è scaturita la proposta del lavoro di ricerca-azione del gruppo.</a:t>
            </a:r>
          </a:p>
          <a:p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17</a:t>
            </a:fld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PRESENTAZIONE DATI QUESTIONARIO DOCENTI SOTTOGRUPPO 1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600" b="1" cap="small" dirty="0" smtClean="0">
                <a:solidFill>
                  <a:srgbClr val="FFFF00"/>
                </a:solidFill>
              </a:rPr>
              <a:t>	Ambito </a:t>
            </a:r>
            <a:r>
              <a:rPr lang="it-IT" sz="3600" b="1" cap="small" dirty="0" smtClean="0">
                <a:solidFill>
                  <a:srgbClr val="FFFF00"/>
                </a:solidFill>
              </a:rPr>
              <a:t>di indagine:</a:t>
            </a:r>
            <a:r>
              <a:rPr lang="it-IT" sz="3600" b="1" cap="small" dirty="0">
                <a:solidFill>
                  <a:srgbClr val="FFFF00"/>
                </a:solidFill>
              </a:rPr>
              <a:t> </a:t>
            </a:r>
            <a:r>
              <a:rPr lang="it-IT" sz="3600" b="1" cap="small" dirty="0" smtClean="0">
                <a:solidFill>
                  <a:srgbClr val="FFFF00"/>
                </a:solidFill>
              </a:rPr>
              <a:t>sensibilità dei docenti nei </a:t>
            </a:r>
            <a:r>
              <a:rPr lang="it-IT" sz="3600" b="1" cap="small" dirty="0">
                <a:solidFill>
                  <a:srgbClr val="FFFF00"/>
                </a:solidFill>
              </a:rPr>
              <a:t>confronti della pedagogia dell’errore e </a:t>
            </a:r>
            <a:r>
              <a:rPr lang="it-IT" sz="3600" b="1" cap="small" dirty="0" smtClean="0">
                <a:solidFill>
                  <a:srgbClr val="FFFF00"/>
                </a:solidFill>
              </a:rPr>
              <a:t>delle </a:t>
            </a:r>
            <a:r>
              <a:rPr lang="it-IT" sz="3600" b="1" cap="small" dirty="0">
                <a:solidFill>
                  <a:srgbClr val="FFFF00"/>
                </a:solidFill>
              </a:rPr>
              <a:t>pratiche didattiche in uso in questo </a:t>
            </a:r>
            <a:r>
              <a:rPr lang="it-IT" sz="3600" b="1" cap="small" dirty="0" smtClean="0">
                <a:solidFill>
                  <a:srgbClr val="FFFF00"/>
                </a:solidFill>
              </a:rPr>
              <a:t>contesto</a:t>
            </a:r>
            <a:endParaRPr lang="it-IT" sz="3600" b="1" cap="small" dirty="0">
              <a:solidFill>
                <a:srgbClr val="FFFF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STRUTTURA DEL QUESTIONARIO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I PARTE: </a:t>
            </a:r>
            <a:r>
              <a:rPr lang="it-IT" dirty="0">
                <a:solidFill>
                  <a:srgbClr val="FFFF00"/>
                </a:solidFill>
              </a:rPr>
              <a:t>informazioni relative al contesto scolastico di appartenenza e alle eventuali esperienze </a:t>
            </a:r>
            <a:r>
              <a:rPr lang="it-IT" dirty="0" smtClean="0">
                <a:solidFill>
                  <a:srgbClr val="FFFF00"/>
                </a:solidFill>
              </a:rPr>
              <a:t>formative </a:t>
            </a:r>
          </a:p>
          <a:p>
            <a:r>
              <a:rPr lang="it-IT" dirty="0" smtClean="0">
                <a:solidFill>
                  <a:srgbClr val="FFFF00"/>
                </a:solidFill>
              </a:rPr>
              <a:t>II PARTE: </a:t>
            </a:r>
            <a:r>
              <a:rPr lang="it-IT" dirty="0">
                <a:solidFill>
                  <a:srgbClr val="FFFF00"/>
                </a:solidFill>
              </a:rPr>
              <a:t>riflessione sulla didattica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3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QUESTIONARIO I PARTE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14353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it-IT" sz="7200" b="1" cap="small" dirty="0">
                <a:solidFill>
                  <a:srgbClr val="FFFF00"/>
                </a:solidFill>
              </a:rPr>
              <a:t>Informazioni sul contesto </a:t>
            </a:r>
            <a:r>
              <a:rPr lang="it-IT" sz="7200" b="1" cap="small" dirty="0" smtClean="0">
                <a:solidFill>
                  <a:srgbClr val="FFFF00"/>
                </a:solidFill>
              </a:rPr>
              <a:t>scolastico</a:t>
            </a:r>
            <a:endParaRPr lang="it-IT" sz="72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7200" b="1" dirty="0" smtClean="0">
                <a:solidFill>
                  <a:srgbClr val="FFFF00"/>
                </a:solidFill>
              </a:rPr>
              <a:t>Istituto/Scuola </a:t>
            </a:r>
            <a:r>
              <a:rPr lang="it-IT" sz="7200" b="1" dirty="0">
                <a:solidFill>
                  <a:srgbClr val="FFFF00"/>
                </a:solidFill>
              </a:rPr>
              <a:t>di </a:t>
            </a:r>
            <a:r>
              <a:rPr lang="it-IT" sz="7200" b="1" dirty="0" smtClean="0">
                <a:solidFill>
                  <a:srgbClr val="FFFF00"/>
                </a:solidFill>
              </a:rPr>
              <a:t>appartenenza:                                                         Docente </a:t>
            </a:r>
            <a:r>
              <a:rPr lang="it-IT" sz="7200" b="1" dirty="0">
                <a:solidFill>
                  <a:srgbClr val="FFFF00"/>
                </a:solidFill>
              </a:rPr>
              <a:t>di:</a:t>
            </a:r>
            <a:endParaRPr lang="it-IT" sz="72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7200" dirty="0">
                <a:solidFill>
                  <a:srgbClr val="FFFF00"/>
                </a:solidFill>
              </a:rPr>
              <a:t> </a:t>
            </a:r>
          </a:p>
          <a:p>
            <a:pPr algn="ctr">
              <a:buNone/>
            </a:pPr>
            <a:r>
              <a:rPr lang="it-IT" sz="7200" b="1" cap="small" dirty="0">
                <a:solidFill>
                  <a:srgbClr val="FFFF00"/>
                </a:solidFill>
              </a:rPr>
              <a:t>Esperienze formative </a:t>
            </a:r>
            <a:r>
              <a:rPr lang="it-IT" sz="7200" b="1" cap="small" dirty="0" smtClean="0">
                <a:solidFill>
                  <a:srgbClr val="FFFF00"/>
                </a:solidFill>
              </a:rPr>
              <a:t>pregresse</a:t>
            </a:r>
          </a:p>
          <a:p>
            <a:pPr algn="ctr">
              <a:buNone/>
            </a:pPr>
            <a:endParaRPr lang="it-IT" sz="7200" cap="small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7200" i="1" dirty="0">
                <a:solidFill>
                  <a:srgbClr val="FFFF00"/>
                </a:solidFill>
              </a:rPr>
              <a:t>Tra le attività di formazione degli ultimi due/tre anni, elenca quelle che ritieni siano state più o meno significative ed esprimi una </a:t>
            </a:r>
            <a:r>
              <a:rPr lang="it-IT" sz="7200" i="1" dirty="0" smtClean="0">
                <a:solidFill>
                  <a:srgbClr val="FFFF00"/>
                </a:solidFill>
              </a:rPr>
              <a:t>valutazione</a:t>
            </a:r>
            <a:endParaRPr lang="it-IT" sz="72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7200" dirty="0" smtClean="0">
                <a:solidFill>
                  <a:srgbClr val="FFFF00"/>
                </a:solidFill>
              </a:rPr>
              <a:t>	Descrizione/data:</a:t>
            </a:r>
            <a:r>
              <a:rPr lang="it-IT" sz="7200" dirty="0">
                <a:solidFill>
                  <a:srgbClr val="FFFF00"/>
                </a:solidFill>
              </a:rPr>
              <a:t> </a:t>
            </a:r>
          </a:p>
          <a:p>
            <a:pPr>
              <a:buNone/>
            </a:pPr>
            <a:r>
              <a:rPr lang="it-IT" sz="7200" dirty="0" smtClean="0">
                <a:solidFill>
                  <a:srgbClr val="FFFF00"/>
                </a:solidFill>
              </a:rPr>
              <a:t>	Valutazione:      molto utile                    </a:t>
            </a:r>
            <a:r>
              <a:rPr lang="it-IT" sz="7200" dirty="0" smtClean="0">
                <a:solidFill>
                  <a:srgbClr val="FFFF00"/>
                </a:solidFill>
              </a:rPr>
              <a:t>utile</a:t>
            </a:r>
            <a:r>
              <a:rPr lang="it-IT" sz="7200" dirty="0" smtClean="0">
                <a:solidFill>
                  <a:srgbClr val="FFFF00"/>
                </a:solidFill>
              </a:rPr>
              <a:t>                    inutile</a:t>
            </a:r>
          </a:p>
          <a:p>
            <a:endParaRPr lang="it-IT" sz="72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7200" dirty="0" smtClean="0">
                <a:solidFill>
                  <a:srgbClr val="FFFF00"/>
                </a:solidFill>
              </a:rPr>
              <a:t>	Descrizione/data:</a:t>
            </a:r>
            <a:r>
              <a:rPr lang="it-IT" sz="7200" dirty="0">
                <a:solidFill>
                  <a:srgbClr val="FFFF00"/>
                </a:solidFill>
              </a:rPr>
              <a:t> </a:t>
            </a:r>
          </a:p>
          <a:p>
            <a:pPr>
              <a:buNone/>
            </a:pPr>
            <a:r>
              <a:rPr lang="it-IT" sz="7200" dirty="0" smtClean="0">
                <a:solidFill>
                  <a:srgbClr val="FFFF00"/>
                </a:solidFill>
              </a:rPr>
              <a:t>	Valutazione:      molto utile                     </a:t>
            </a:r>
            <a:r>
              <a:rPr lang="it-IT" sz="7200" dirty="0" smtClean="0">
                <a:solidFill>
                  <a:srgbClr val="FFFF00"/>
                </a:solidFill>
              </a:rPr>
              <a:t>utile</a:t>
            </a:r>
            <a:r>
              <a:rPr lang="it-IT" sz="7200" dirty="0" smtClean="0">
                <a:solidFill>
                  <a:srgbClr val="FFFF00"/>
                </a:solidFill>
              </a:rPr>
              <a:t>                    inutile</a:t>
            </a:r>
            <a:endParaRPr lang="it-IT" sz="72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7200" dirty="0">
                <a:solidFill>
                  <a:srgbClr val="FFFF00"/>
                </a:solidFill>
              </a:rPr>
              <a:t> </a:t>
            </a:r>
          </a:p>
          <a:p>
            <a:pPr>
              <a:buNone/>
            </a:pPr>
            <a:r>
              <a:rPr lang="it-IT" sz="7200" dirty="0" smtClean="0">
                <a:solidFill>
                  <a:srgbClr val="FFFF00"/>
                </a:solidFill>
              </a:rPr>
              <a:t>	Descrizione/data:</a:t>
            </a:r>
            <a:r>
              <a:rPr lang="it-IT" sz="7200" dirty="0">
                <a:solidFill>
                  <a:srgbClr val="FFFF00"/>
                </a:solidFill>
              </a:rPr>
              <a:t> </a:t>
            </a:r>
          </a:p>
          <a:p>
            <a:pPr>
              <a:buNone/>
            </a:pPr>
            <a:r>
              <a:rPr lang="it-IT" sz="7200" dirty="0" smtClean="0">
                <a:solidFill>
                  <a:srgbClr val="FFFF00"/>
                </a:solidFill>
              </a:rPr>
              <a:t>	Valutazione:     molto utile                     </a:t>
            </a:r>
            <a:r>
              <a:rPr lang="it-IT" sz="7200" dirty="0" smtClean="0">
                <a:solidFill>
                  <a:srgbClr val="FFFF00"/>
                </a:solidFill>
              </a:rPr>
              <a:t>utile</a:t>
            </a:r>
            <a:r>
              <a:rPr lang="it-IT" sz="7200" dirty="0" smtClean="0">
                <a:solidFill>
                  <a:srgbClr val="FFFF00"/>
                </a:solidFill>
              </a:rPr>
              <a:t>                    inutile</a:t>
            </a:r>
            <a:endParaRPr lang="it-IT" sz="72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7200" dirty="0">
                <a:solidFill>
                  <a:srgbClr val="FFFF00"/>
                </a:solidFill>
              </a:rPr>
              <a:t> </a:t>
            </a:r>
          </a:p>
          <a:p>
            <a:pPr>
              <a:buNone/>
            </a:pPr>
            <a:r>
              <a:rPr lang="it-IT" sz="7200" dirty="0" smtClean="0">
                <a:solidFill>
                  <a:srgbClr val="FFFF00"/>
                </a:solidFill>
              </a:rPr>
              <a:t>	Hai </a:t>
            </a:r>
            <a:r>
              <a:rPr lang="it-IT" sz="7200" dirty="0">
                <a:solidFill>
                  <a:srgbClr val="FFFF00"/>
                </a:solidFill>
              </a:rPr>
              <a:t>seguito corsi di aggiornamento o di formazione sull'Interlingua e sull'analisi dell'errore</a:t>
            </a:r>
            <a:r>
              <a:rPr lang="it-IT" sz="7200" dirty="0" smtClean="0">
                <a:solidFill>
                  <a:srgbClr val="FFFF00"/>
                </a:solidFill>
              </a:rPr>
              <a:t>?</a:t>
            </a:r>
            <a:r>
              <a:rPr lang="it-IT" sz="7200" dirty="0">
                <a:solidFill>
                  <a:srgbClr val="FFFF00"/>
                </a:solidFill>
              </a:rPr>
              <a:t> </a:t>
            </a:r>
          </a:p>
          <a:p>
            <a:pPr>
              <a:buNone/>
            </a:pPr>
            <a:r>
              <a:rPr lang="it-IT" sz="7200" dirty="0" smtClean="0">
                <a:solidFill>
                  <a:srgbClr val="FFFF00"/>
                </a:solidFill>
              </a:rPr>
              <a:t>	    	Si                                                                No</a:t>
            </a:r>
            <a:endParaRPr lang="it-IT" sz="72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7200" dirty="0"/>
              <a:t> 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QUESTIONARIO II PARTE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70000" lnSpcReduction="20000"/>
          </a:bodyPr>
          <a:lstStyle/>
          <a:p>
            <a:r>
              <a:rPr lang="it-IT" dirty="0">
                <a:solidFill>
                  <a:srgbClr val="FFFF00"/>
                </a:solidFill>
              </a:rPr>
              <a:t>1.</a:t>
            </a:r>
            <a:r>
              <a:rPr lang="it-IT" i="1" dirty="0">
                <a:solidFill>
                  <a:srgbClr val="FFFF00"/>
                </a:solidFill>
              </a:rPr>
              <a:t>Quanto ritieni importante una didattica basata sull'analisi degli errori degli allievi?</a:t>
            </a:r>
            <a:endParaRPr lang="it-IT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	molto utile    </a:t>
            </a:r>
            <a:r>
              <a:rPr lang="it-IT" dirty="0" smtClean="0">
                <a:solidFill>
                  <a:srgbClr val="FFFF00"/>
                </a:solidFill>
              </a:rPr>
              <a:t>utile</a:t>
            </a:r>
            <a:r>
              <a:rPr lang="it-IT" dirty="0" smtClean="0">
                <a:solidFill>
                  <a:srgbClr val="FFFF00"/>
                </a:solidFill>
              </a:rPr>
              <a:t>    inutile</a:t>
            </a:r>
            <a:endParaRPr lang="it-IT" dirty="0">
              <a:solidFill>
                <a:srgbClr val="FFFF00"/>
              </a:solidFill>
            </a:endParaRPr>
          </a:p>
          <a:p>
            <a:r>
              <a:rPr lang="it-IT" dirty="0">
                <a:solidFill>
                  <a:srgbClr val="FFFF00"/>
                </a:solidFill>
              </a:rPr>
              <a:t>2.</a:t>
            </a:r>
            <a:r>
              <a:rPr lang="it-IT" i="1" dirty="0">
                <a:solidFill>
                  <a:srgbClr val="FFFF00"/>
                </a:solidFill>
              </a:rPr>
              <a:t>Quanto tempo dedichi all'analisi degli errori dei tuoi allievi?</a:t>
            </a:r>
            <a:endParaRPr lang="it-IT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	Moltissimo    molto    poco    niente</a:t>
            </a:r>
            <a:endParaRPr lang="it-IT" dirty="0">
              <a:solidFill>
                <a:srgbClr val="FFFF00"/>
              </a:solidFill>
            </a:endParaRPr>
          </a:p>
          <a:p>
            <a:r>
              <a:rPr lang="it-IT" dirty="0">
                <a:solidFill>
                  <a:srgbClr val="FFFF00"/>
                </a:solidFill>
              </a:rPr>
              <a:t>3.</a:t>
            </a:r>
            <a:r>
              <a:rPr lang="it-IT" i="1" dirty="0">
                <a:solidFill>
                  <a:srgbClr val="FFFF00"/>
                </a:solidFill>
              </a:rPr>
              <a:t>Quando rilevi un errore in un elaborato come ti comporti?</a:t>
            </a:r>
            <a:endParaRPr lang="it-IT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	-lo </a:t>
            </a:r>
            <a:r>
              <a:rPr lang="it-IT" dirty="0">
                <a:solidFill>
                  <a:srgbClr val="FFFF00"/>
                </a:solidFill>
              </a:rPr>
              <a:t>evidenzio e lo </a:t>
            </a:r>
            <a:r>
              <a:rPr lang="it-IT" dirty="0" smtClean="0">
                <a:solidFill>
                  <a:srgbClr val="FFFF00"/>
                </a:solidFill>
              </a:rPr>
              <a:t>correggo -lo </a:t>
            </a:r>
            <a:r>
              <a:rPr lang="it-IT" dirty="0">
                <a:solidFill>
                  <a:srgbClr val="FFFF00"/>
                </a:solidFill>
              </a:rPr>
              <a:t>evidenzio e lo faccio correggere all'allievo</a:t>
            </a: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	-ne </a:t>
            </a:r>
            <a:r>
              <a:rPr lang="it-IT" dirty="0">
                <a:solidFill>
                  <a:srgbClr val="FFFF00"/>
                </a:solidFill>
              </a:rPr>
              <a:t>discuto con l'allievo cercando di individuare con lui la causa dell'errore</a:t>
            </a: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	-uso </a:t>
            </a:r>
            <a:r>
              <a:rPr lang="it-IT" dirty="0">
                <a:solidFill>
                  <a:srgbClr val="FFFF00"/>
                </a:solidFill>
              </a:rPr>
              <a:t>una griglia di autocorrezione</a:t>
            </a:r>
          </a:p>
          <a:p>
            <a:r>
              <a:rPr lang="it-IT" dirty="0">
                <a:solidFill>
                  <a:srgbClr val="FFFF00"/>
                </a:solidFill>
              </a:rPr>
              <a:t>4.</a:t>
            </a:r>
            <a:r>
              <a:rPr lang="it-IT" i="1" dirty="0">
                <a:solidFill>
                  <a:srgbClr val="FFFF00"/>
                </a:solidFill>
              </a:rPr>
              <a:t>Correggi tutti gli errori?</a:t>
            </a:r>
            <a:endParaRPr lang="it-IT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	Mai    raramente    spesso    sempre</a:t>
            </a:r>
          </a:p>
          <a:p>
            <a:r>
              <a:rPr lang="it-IT" dirty="0" smtClean="0">
                <a:solidFill>
                  <a:srgbClr val="FFFF00"/>
                </a:solidFill>
              </a:rPr>
              <a:t>5.</a:t>
            </a:r>
            <a:r>
              <a:rPr lang="it-IT" i="1" dirty="0" smtClean="0">
                <a:solidFill>
                  <a:srgbClr val="FFFF00"/>
                </a:solidFill>
              </a:rPr>
              <a:t>Utilizzi simboli (noti agli studenti) per classificare il tipo di errore nelle verifiche scritte?</a:t>
            </a: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		si		no</a:t>
            </a:r>
          </a:p>
          <a:p>
            <a:pPr>
              <a:buNone/>
            </a:pPr>
            <a:endParaRPr lang="it-IT" dirty="0">
              <a:solidFill>
                <a:srgbClr val="FFFF00"/>
              </a:solidFill>
            </a:endParaRP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5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QUESTIONARIO II PARTE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000" dirty="0" smtClean="0">
                <a:solidFill>
                  <a:srgbClr val="FFFF00"/>
                </a:solidFill>
              </a:rPr>
              <a:t>6.</a:t>
            </a:r>
            <a:r>
              <a:rPr lang="it-IT" sz="2000" i="1" dirty="0" smtClean="0">
                <a:solidFill>
                  <a:srgbClr val="FFFF00"/>
                </a:solidFill>
              </a:rPr>
              <a:t>Quando </a:t>
            </a:r>
            <a:r>
              <a:rPr lang="it-IT" sz="2000" i="1" dirty="0">
                <a:solidFill>
                  <a:srgbClr val="FFFF00"/>
                </a:solidFill>
              </a:rPr>
              <a:t>rilevi un errore nella comunicazione orale, come ti comporti?</a:t>
            </a:r>
            <a:endParaRPr lang="it-IT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000" dirty="0" smtClean="0">
                <a:solidFill>
                  <a:srgbClr val="FFFF00"/>
                </a:solidFill>
              </a:rPr>
              <a:t>	-lo </a:t>
            </a:r>
            <a:r>
              <a:rPr lang="it-IT" sz="2000" dirty="0">
                <a:solidFill>
                  <a:srgbClr val="FFFF00"/>
                </a:solidFill>
              </a:rPr>
              <a:t>correggi solo se compromette la </a:t>
            </a:r>
            <a:r>
              <a:rPr lang="it-IT" sz="2000" dirty="0" smtClean="0">
                <a:solidFill>
                  <a:srgbClr val="FFFF00"/>
                </a:solidFill>
              </a:rPr>
              <a:t>comunicazione -cerchi </a:t>
            </a:r>
            <a:r>
              <a:rPr lang="it-IT" sz="2000" dirty="0">
                <a:solidFill>
                  <a:srgbClr val="FFFF00"/>
                </a:solidFill>
              </a:rPr>
              <a:t>di farlo notare allo studente </a:t>
            </a:r>
            <a:r>
              <a:rPr lang="it-IT" sz="2000" dirty="0" smtClean="0">
                <a:solidFill>
                  <a:srgbClr val="FFFF00"/>
                </a:solidFill>
              </a:rPr>
              <a:t>affinché </a:t>
            </a:r>
            <a:r>
              <a:rPr lang="it-IT" sz="2000" dirty="0">
                <a:solidFill>
                  <a:srgbClr val="FFFF00"/>
                </a:solidFill>
              </a:rPr>
              <a:t>si </a:t>
            </a:r>
            <a:r>
              <a:rPr lang="it-IT" sz="2000" dirty="0">
                <a:solidFill>
                  <a:srgbClr val="FFFF00"/>
                </a:solidFill>
              </a:rPr>
              <a:t>autocorregga</a:t>
            </a:r>
            <a:endParaRPr lang="it-IT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000" dirty="0" smtClean="0">
                <a:solidFill>
                  <a:srgbClr val="FFFF00"/>
                </a:solidFill>
              </a:rPr>
              <a:t>	-lo </a:t>
            </a:r>
            <a:r>
              <a:rPr lang="it-IT" sz="2000" dirty="0">
                <a:solidFill>
                  <a:srgbClr val="FFFF00"/>
                </a:solidFill>
              </a:rPr>
              <a:t>correggi </a:t>
            </a:r>
            <a:r>
              <a:rPr lang="it-IT" sz="2000" dirty="0" smtClean="0">
                <a:solidFill>
                  <a:srgbClr val="FFFF00"/>
                </a:solidFill>
              </a:rPr>
              <a:t>sempre	-altro  ( specificare):  </a:t>
            </a:r>
            <a:endParaRPr lang="it-IT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000" dirty="0">
                <a:solidFill>
                  <a:srgbClr val="FFFF00"/>
                </a:solidFill>
              </a:rPr>
              <a:t>7. </a:t>
            </a:r>
            <a:r>
              <a:rPr lang="it-IT" sz="2000" i="1" dirty="0">
                <a:solidFill>
                  <a:srgbClr val="FFFF00"/>
                </a:solidFill>
              </a:rPr>
              <a:t>Nella tua realtà scolastica esistono strumenti condivisi (tra le varie lingue) </a:t>
            </a:r>
            <a:r>
              <a:rPr lang="it-IT" sz="2000" i="1" dirty="0" smtClean="0">
                <a:solidFill>
                  <a:srgbClr val="FFFF00"/>
                </a:solidFill>
              </a:rPr>
              <a:t>per:	la </a:t>
            </a:r>
            <a:r>
              <a:rPr lang="it-IT" sz="2000" i="1" dirty="0">
                <a:solidFill>
                  <a:srgbClr val="FFFF00"/>
                </a:solidFill>
              </a:rPr>
              <a:t>rilevazione e segnalazione degli errori da parte del docente?</a:t>
            </a:r>
            <a:endParaRPr lang="it-IT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000" dirty="0" smtClean="0">
                <a:solidFill>
                  <a:srgbClr val="FFFF00"/>
                </a:solidFill>
              </a:rPr>
              <a:t>		si		no</a:t>
            </a:r>
            <a:endParaRPr lang="it-IT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000" i="1" dirty="0" smtClean="0">
                <a:solidFill>
                  <a:srgbClr val="FFFF00"/>
                </a:solidFill>
              </a:rPr>
              <a:t>		l'analisi </a:t>
            </a:r>
            <a:r>
              <a:rPr lang="it-IT" sz="2000" i="1" dirty="0">
                <a:solidFill>
                  <a:srgbClr val="FFFF00"/>
                </a:solidFill>
              </a:rPr>
              <a:t>dell'errore? </a:t>
            </a:r>
            <a:endParaRPr lang="it-IT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000" dirty="0" smtClean="0">
                <a:solidFill>
                  <a:srgbClr val="FFFF00"/>
                </a:solidFill>
              </a:rPr>
              <a:t>		si		no</a:t>
            </a:r>
            <a:endParaRPr lang="it-IT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000" i="1" dirty="0" smtClean="0">
                <a:solidFill>
                  <a:srgbClr val="FFFF00"/>
                </a:solidFill>
              </a:rPr>
              <a:t>		l'autocorrezione </a:t>
            </a:r>
            <a:r>
              <a:rPr lang="it-IT" sz="2000" i="1" dirty="0">
                <a:solidFill>
                  <a:srgbClr val="FFFF00"/>
                </a:solidFill>
              </a:rPr>
              <a:t>da parte degli alunni?</a:t>
            </a:r>
            <a:endParaRPr lang="it-IT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000" dirty="0" smtClean="0">
                <a:solidFill>
                  <a:srgbClr val="FFFF00"/>
                </a:solidFill>
              </a:rPr>
              <a:t>		si		no</a:t>
            </a:r>
            <a:endParaRPr lang="it-IT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000" i="1" dirty="0" smtClean="0">
                <a:solidFill>
                  <a:srgbClr val="FFFF00"/>
                </a:solidFill>
              </a:rPr>
              <a:t>		Quali</a:t>
            </a:r>
            <a:r>
              <a:rPr lang="it-IT" sz="2000" i="1" dirty="0">
                <a:solidFill>
                  <a:srgbClr val="FFFF00"/>
                </a:solidFill>
              </a:rPr>
              <a:t>? (se possibile, allegarne copia</a:t>
            </a:r>
            <a:r>
              <a:rPr lang="it-IT" sz="2000" i="1" dirty="0" smtClean="0">
                <a:solidFill>
                  <a:srgbClr val="FFFF00"/>
                </a:solidFill>
              </a:rPr>
              <a:t>)</a:t>
            </a:r>
            <a:endParaRPr lang="it-IT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000" dirty="0">
                <a:solidFill>
                  <a:srgbClr val="FFFF00"/>
                </a:solidFill>
              </a:rPr>
              <a:t>8.</a:t>
            </a:r>
            <a:r>
              <a:rPr lang="it-IT" sz="2000" i="1" dirty="0">
                <a:solidFill>
                  <a:srgbClr val="FFFF00"/>
                </a:solidFill>
              </a:rPr>
              <a:t>Utilizzi griglie di valutazione delle verifiche scritte condivise con gli allievi ?</a:t>
            </a:r>
            <a:endParaRPr lang="it-IT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000" dirty="0" smtClean="0">
                <a:solidFill>
                  <a:srgbClr val="FFFF00"/>
                </a:solidFill>
              </a:rPr>
              <a:t>		si		no</a:t>
            </a:r>
            <a:endParaRPr lang="it-IT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sz="2000" i="1" dirty="0" smtClean="0">
                <a:solidFill>
                  <a:srgbClr val="FFFF00"/>
                </a:solidFill>
              </a:rPr>
              <a:t>		Quali</a:t>
            </a:r>
            <a:r>
              <a:rPr lang="it-IT" sz="2000" i="1" dirty="0">
                <a:solidFill>
                  <a:srgbClr val="FFFF00"/>
                </a:solidFill>
              </a:rPr>
              <a:t>? (se possibile, allegarne copia)</a:t>
            </a:r>
            <a:endParaRPr lang="it-IT" sz="2000" dirty="0">
              <a:solidFill>
                <a:srgbClr val="FFFF00"/>
              </a:solidFill>
            </a:endParaRPr>
          </a:p>
          <a:p>
            <a:endParaRPr lang="it-IT" sz="2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6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cap="all" dirty="0" smtClean="0">
                <a:solidFill>
                  <a:srgbClr val="FF0000"/>
                </a:solidFill>
              </a:rPr>
              <a:t>Campione complessivo</a:t>
            </a:r>
            <a:endParaRPr lang="it-IT" cap="all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600" dirty="0" smtClean="0">
              <a:solidFill>
                <a:srgbClr val="FFFF00"/>
              </a:solidFill>
            </a:endParaRPr>
          </a:p>
          <a:p>
            <a:r>
              <a:rPr lang="it-IT" sz="3600" dirty="0" smtClean="0">
                <a:solidFill>
                  <a:srgbClr val="FFFF00"/>
                </a:solidFill>
              </a:rPr>
              <a:t>66 docenti  (lingua italiano L1, L2, lingua straniera, lingue classiche)</a:t>
            </a:r>
          </a:p>
          <a:p>
            <a:r>
              <a:rPr lang="it-IT" sz="3600" dirty="0" smtClean="0">
                <a:solidFill>
                  <a:srgbClr val="FFFF00"/>
                </a:solidFill>
              </a:rPr>
              <a:t>22 di scuola secondaria di I grado</a:t>
            </a:r>
          </a:p>
          <a:p>
            <a:r>
              <a:rPr lang="it-IT" sz="3600" dirty="0" smtClean="0">
                <a:solidFill>
                  <a:srgbClr val="FFFF00"/>
                </a:solidFill>
              </a:rPr>
              <a:t>44 di scuola secondaria di II grado</a:t>
            </a:r>
            <a:endParaRPr lang="it-IT" sz="3600" dirty="0">
              <a:solidFill>
                <a:srgbClr val="FFFF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7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RIFLESSIONE PRELIMINARE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	I </a:t>
            </a:r>
            <a:r>
              <a:rPr lang="it-IT" dirty="0" smtClean="0">
                <a:solidFill>
                  <a:srgbClr val="FFFF00"/>
                </a:solidFill>
              </a:rPr>
              <a:t>questionari consegnati sono stati molti di più, ma una gran parte non sono stati restituiti compilati</a:t>
            </a: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		</a:t>
            </a:r>
            <a:r>
              <a:rPr lang="it-IT" i="1" dirty="0" smtClean="0">
                <a:solidFill>
                  <a:srgbClr val="FFFF00"/>
                </a:solidFill>
              </a:rPr>
              <a:t>Possiamo ipotizzare che ciò significhi 	mancanza di interesse per l’argomento da 	parte dei colleghi?</a:t>
            </a:r>
          </a:p>
          <a:p>
            <a:pPr>
              <a:buNone/>
            </a:pPr>
            <a:r>
              <a:rPr lang="it-IT" i="1" dirty="0" smtClean="0">
                <a:solidFill>
                  <a:srgbClr val="FFFF00"/>
                </a:solidFill>
              </a:rPr>
              <a:t>		Oppure il periodo dell’anno scolastico in 	cui il questionario è stato somministrato 	era poco favorevole?</a:t>
            </a:r>
          </a:p>
          <a:p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8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DATI SIGNIFICATIVI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DAA2-22FA-4399-B856-4219CD286A6A}" type="datetime1">
              <a:rPr lang="it-IT" smtClean="0"/>
              <a:pPr/>
              <a:t>06/09/2008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sottogruppo 1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27FA-0EEB-4A93-9FE4-366FC1680AC1}" type="slidenum">
              <a:rPr lang="it-IT" smtClean="0"/>
              <a:pPr/>
              <a:t>9</a:t>
            </a:fld>
            <a:endParaRPr lang="it-IT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307</Words>
  <Application>Microsoft Office PowerPoint</Application>
  <PresentationFormat>Presentazione su schermo (4:3)</PresentationFormat>
  <Paragraphs>131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PIANO NAZIONALE POSEIDON 2007/08 </vt:lpstr>
      <vt:lpstr>PRESENTAZIONE DATI QUESTIONARIO DOCENTI SOTTOGRUPPO 1</vt:lpstr>
      <vt:lpstr>STRUTTURA DEL QUESTIONARIO</vt:lpstr>
      <vt:lpstr>QUESTIONARIO I PARTE</vt:lpstr>
      <vt:lpstr>QUESTIONARIO II PARTE</vt:lpstr>
      <vt:lpstr>QUESTIONARIO II PARTE</vt:lpstr>
      <vt:lpstr>Campione complessivo</vt:lpstr>
      <vt:lpstr>RIFLESSIONE PRELIMINARE</vt:lpstr>
      <vt:lpstr>DATI SIGNIFICATIVI</vt:lpstr>
      <vt:lpstr>DATI SIGNIFICATIVI</vt:lpstr>
      <vt:lpstr>COMMENTO</vt:lpstr>
      <vt:lpstr>DATI SIGNIFICATIVI</vt:lpstr>
      <vt:lpstr>DATI SIGNIFICATIVI</vt:lpstr>
      <vt:lpstr>DATI SIGNIFICATIVI</vt:lpstr>
      <vt:lpstr>COMMENTO</vt:lpstr>
      <vt:lpstr>COMMENTO</vt:lpstr>
      <vt:lpstr>CONCLUSIONI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PIANO NAZIONALE POSEIDON 2007/08 </dc:title>
  <dc:creator>Anna Maria</dc:creator>
  <cp:lastModifiedBy>Anna Maria</cp:lastModifiedBy>
  <cp:revision>15</cp:revision>
  <dcterms:created xsi:type="dcterms:W3CDTF">2008-09-04T12:37:52Z</dcterms:created>
  <dcterms:modified xsi:type="dcterms:W3CDTF">2008-09-06T13:21:01Z</dcterms:modified>
</cp:coreProperties>
</file>