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A85AB4-C524-4E07-8B04-21C8237E9D61}" type="datetimeFigureOut">
              <a:rPr lang="it-IT" smtClean="0"/>
              <a:pPr/>
              <a:t>17/10/2008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851456-D1E4-4B44-9A52-16B2A3FB4E8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Stili di apprendimento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175260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Dominanza Cerebrale</a:t>
            </a:r>
            <a:endParaRPr lang="it-IT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Dominanza Cerebrale 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Sinistra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Destra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Analitico </a:t>
                      </a:r>
                      <a:endParaRPr lang="it-IT" sz="20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preferenza per il ragionamento logico basato su fatti e dettagli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Globale </a:t>
                      </a:r>
                    </a:p>
                    <a:p>
                      <a:pPr marL="0" lv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preferenza per l'elaborazione contestualizzata delle informazioni </a:t>
                      </a:r>
                    </a:p>
                    <a:p>
                      <a:pPr marL="0" algn="l" defTabSz="914400" rtl="0" eaLnBrk="1" latinLnBrk="0" hangingPunct="1"/>
                      <a:endParaRPr lang="it-IT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Lineare, sequenziale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uno stimolo a bassa intensità attiva l'elaborazione 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avversione per un "input" eccessi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Casuale, simultaneo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uno stimolo di più alta intensità attiva l'elaborazione 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preferenza per un "input" ricco 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Sistematico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prende decisioni in base ai fatti, dà giudizi oggettivi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Intuitivo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it-IT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Prende decisioni in base alle sensazioni, dà giudizi soggettivi 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Dominanza Cerebrale </a:t>
            </a:r>
            <a:r>
              <a:rPr lang="it-IT" dirty="0" err="1" smtClean="0"/>
              <a:t>II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Sinistra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Destra</a:t>
                      </a:r>
                      <a:endParaRPr lang="it-IT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"Pianificatore“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orientato a prevedere e organizzare le situazioni in anticipo </a:t>
                      </a:r>
                    </a:p>
                    <a:p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rimane entro il "compito"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"Correttore”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orientato a reagire agli eventi via via che si producono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può andare oltre il "compito"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Convergente</a:t>
                      </a:r>
                    </a:p>
                    <a:p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risolve problemi sulla base dei dati disponibili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Divergente</a:t>
                      </a:r>
                    </a:p>
                    <a:p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risolve problemi attraverso  l'immaginazione, la scoperta </a:t>
                      </a: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9750" y="1519262"/>
            <a:ext cx="8077200" cy="541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800" dirty="0"/>
              <a:t>Il </a:t>
            </a:r>
            <a:r>
              <a:rPr lang="it-IT" sz="2800" b="1" i="1" dirty="0">
                <a:solidFill>
                  <a:srgbClr val="008000"/>
                </a:solidFill>
              </a:rPr>
              <a:t>successo scolastico</a:t>
            </a:r>
            <a:r>
              <a:rPr lang="it-IT" sz="2800" dirty="0"/>
              <a:t> è legato tanto alla </a:t>
            </a:r>
            <a:r>
              <a:rPr lang="it-IT" sz="2800" b="1" i="1" dirty="0">
                <a:solidFill>
                  <a:srgbClr val="008000"/>
                </a:solidFill>
              </a:rPr>
              <a:t>quantità delle conoscenze</a:t>
            </a:r>
            <a:r>
              <a:rPr lang="it-IT" sz="2800" dirty="0"/>
              <a:t> registrate nella memoria degli allievi quanto alla </a:t>
            </a:r>
            <a:r>
              <a:rPr lang="it-IT" sz="2800" b="1" i="1" dirty="0">
                <a:solidFill>
                  <a:srgbClr val="008000"/>
                </a:solidFill>
              </a:rPr>
              <a:t>qualità dell’organizzazione</a:t>
            </a:r>
            <a:r>
              <a:rPr lang="it-IT" sz="2800" dirty="0"/>
              <a:t> di tali conoscenze.</a:t>
            </a:r>
          </a:p>
          <a:p>
            <a:pPr marL="342900" indent="-342900"/>
            <a:r>
              <a:rPr lang="it-IT" sz="2800" dirty="0"/>
              <a:t>Non esiste una capacità pura di memorizzazione, ma </a:t>
            </a:r>
            <a:r>
              <a:rPr lang="it-IT" sz="2800" b="1" i="1" dirty="0">
                <a:solidFill>
                  <a:srgbClr val="008000"/>
                </a:solidFill>
              </a:rPr>
              <a:t>la capacità di apprendimento dipende largamente dalla ricchezza delle conoscenze precedenti</a:t>
            </a:r>
            <a:r>
              <a:rPr lang="it-IT" sz="2800" dirty="0"/>
              <a:t>, registrate nella memoria a lungo termine.</a:t>
            </a:r>
          </a:p>
          <a:p>
            <a:pPr marL="342900" indent="-342900" algn="r">
              <a:spcBef>
                <a:spcPct val="20000"/>
              </a:spcBef>
              <a:buClrTx/>
              <a:buFontTx/>
              <a:buNone/>
            </a:pPr>
            <a:r>
              <a:rPr lang="it-IT" dirty="0" err="1"/>
              <a:t>Lieury</a:t>
            </a:r>
            <a:r>
              <a:rPr lang="it-IT" sz="3200" dirty="0">
                <a:latin typeface="Times New Roman" pitchFamily="18" charset="0"/>
              </a:rPr>
              <a:t>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11150"/>
            <a:ext cx="5391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FontTx/>
              <a:buNone/>
            </a:pPr>
            <a:r>
              <a:rPr lang="it-IT" sz="2800" b="1">
                <a:solidFill>
                  <a:srgbClr val="000099"/>
                </a:solidFill>
                <a:latin typeface="Comic Sans MS" pitchFamily="66" charset="0"/>
              </a:rPr>
              <a:t>Memoria e successo scolastico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914400" y="914400"/>
            <a:ext cx="7758113" cy="1588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it-IT" sz="3200" b="1" dirty="0">
                <a:solidFill>
                  <a:srgbClr val="000099"/>
                </a:solidFill>
              </a:rPr>
              <a:t>ATTIVITÀ SU CUI POGGIA L'APPRENDIMENTO NATURALE.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3838" y="1920875"/>
            <a:ext cx="6578600" cy="332581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>
                <a:solidFill>
                  <a:srgbClr val="FF3300"/>
                </a:solidFill>
              </a:rPr>
              <a:t>Gioco</a:t>
            </a:r>
            <a:r>
              <a:rPr lang="it-IT" sz="1800"/>
              <a:t> 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it-IT" sz="2000"/>
              <a:t>	nelle sue due diverse caratterizzazioni, per dirla con gli inglesi, di play, piacere del gioco, e di game, agone, sfida; la pulsione al gioco guida atteggiamenti esplorativi che hanno un ruolo importante nell'apprendimento del mondo fisico e del linguaggio; 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>
                <a:solidFill>
                  <a:srgbClr val="FF3300"/>
                </a:solidFill>
              </a:rPr>
              <a:t>Narrazione</a:t>
            </a:r>
            <a:r>
              <a:rPr lang="it-IT" sz="1800"/>
              <a:t> 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it-IT" sz="2000"/>
              <a:t>	la propensione a farsi trascinare in un mondo narrato che favorisce la memorizzazione di script, sceneggiature, copioni; 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>
                <a:solidFill>
                  <a:srgbClr val="FF3300"/>
                </a:solidFill>
              </a:rPr>
              <a:t>Imitazione</a:t>
            </a:r>
            <a:r>
              <a:rPr lang="it-IT" sz="1800"/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/>
              <a:t>	apprendistato, emulazione del comportamento adulto;</a:t>
            </a:r>
          </a:p>
          <a:p>
            <a:pPr>
              <a:lnSpc>
                <a:spcPct val="90000"/>
              </a:lnSpc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838200"/>
            <a:ext cx="7772400" cy="1143000"/>
          </a:xfrm>
        </p:spPr>
        <p:txBody>
          <a:bodyPr/>
          <a:lstStyle/>
          <a:p>
            <a:r>
              <a:rPr lang="it-IT" sz="3200" b="1">
                <a:solidFill>
                  <a:srgbClr val="000099"/>
                </a:solidFill>
              </a:rPr>
              <a:t>ATTIVITÀ SU CUI POGGIA L’APPRENDIMENTO NEI CONTESTI ARTIFICIALI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188" y="2454275"/>
            <a:ext cx="7554912" cy="2914650"/>
          </a:xfrm>
        </p:spPr>
        <p:txBody>
          <a:bodyPr/>
          <a:lstStyle/>
          <a:p>
            <a:pPr marL="484188" indent="-484188"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800"/>
              <a:t>Produzione orale, scritta, grafica;</a:t>
            </a:r>
          </a:p>
          <a:p>
            <a:pPr marL="484188" indent="-484188"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800"/>
              <a:t>Esercitazione e, raramente, problem solving;</a:t>
            </a:r>
          </a:p>
          <a:p>
            <a:pPr marL="484188" indent="-484188">
              <a:lnSpc>
                <a:spcPct val="1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800"/>
              <a:t>Trasmissione orale e scritta di informazioni.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524000" y="2171700"/>
            <a:ext cx="65024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3300" y="195263"/>
            <a:ext cx="6489700" cy="825500"/>
          </a:xfrm>
        </p:spPr>
        <p:txBody>
          <a:bodyPr/>
          <a:lstStyle/>
          <a:p>
            <a:r>
              <a:rPr lang="it-IT" sz="2800" b="1" dirty="0">
                <a:solidFill>
                  <a:srgbClr val="000099"/>
                </a:solidFill>
              </a:rPr>
              <a:t>TIPI </a:t>
            </a:r>
            <a:r>
              <a:rPr lang="it-IT" sz="2800" b="1" dirty="0" err="1">
                <a:solidFill>
                  <a:srgbClr val="000099"/>
                </a:solidFill>
              </a:rPr>
              <a:t>DI</a:t>
            </a:r>
            <a:r>
              <a:rPr lang="it-IT" sz="2800" b="1" dirty="0">
                <a:solidFill>
                  <a:srgbClr val="000099"/>
                </a:solidFill>
              </a:rPr>
              <a:t> </a:t>
            </a:r>
            <a:r>
              <a:rPr lang="it-IT" sz="2800" b="1" dirty="0" smtClean="0">
                <a:solidFill>
                  <a:srgbClr val="000099"/>
                </a:solidFill>
              </a:rPr>
              <a:t>INTELLIGENZA Gardner</a:t>
            </a:r>
            <a:r>
              <a:rPr lang="it-IT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endParaRPr lang="it-IT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543072"/>
            <a:ext cx="5461000" cy="5029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1. </a:t>
            </a:r>
            <a:r>
              <a:rPr lang="it-IT" sz="2400" b="1" dirty="0">
                <a:latin typeface="Times New Roman" pitchFamily="18" charset="0"/>
              </a:rPr>
              <a:t>Intelligenza linguistica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2.</a:t>
            </a:r>
            <a:r>
              <a:rPr lang="it-IT" sz="2400" dirty="0">
                <a:latin typeface="Times New Roman" pitchFamily="18" charset="0"/>
              </a:rPr>
              <a:t> </a:t>
            </a:r>
            <a:r>
              <a:rPr lang="it-IT" sz="2400" b="1" dirty="0">
                <a:latin typeface="Times New Roman" pitchFamily="18" charset="0"/>
              </a:rPr>
              <a:t>Intelligenza logico matematica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3. </a:t>
            </a:r>
            <a:r>
              <a:rPr lang="it-IT" sz="2400" b="1" dirty="0">
                <a:latin typeface="Times New Roman" pitchFamily="18" charset="0"/>
              </a:rPr>
              <a:t>Intelligenza musicale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4. </a:t>
            </a:r>
            <a:r>
              <a:rPr lang="it-IT" sz="2400" b="1" dirty="0">
                <a:latin typeface="Times New Roman" pitchFamily="18" charset="0"/>
              </a:rPr>
              <a:t>Intelligenza spaziale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5. </a:t>
            </a:r>
            <a:r>
              <a:rPr lang="it-IT" sz="2400" dirty="0">
                <a:latin typeface="Times New Roman" pitchFamily="18" charset="0"/>
              </a:rPr>
              <a:t>.</a:t>
            </a:r>
            <a:r>
              <a:rPr lang="it-IT" sz="2400" b="1" dirty="0">
                <a:latin typeface="Times New Roman" pitchFamily="18" charset="0"/>
              </a:rPr>
              <a:t>Intelligenza cinetica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6. </a:t>
            </a:r>
            <a:r>
              <a:rPr lang="it-IT" sz="2400" b="1" dirty="0">
                <a:latin typeface="Times New Roman" pitchFamily="18" charset="0"/>
              </a:rPr>
              <a:t>Intelligenza interpersonale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7. </a:t>
            </a:r>
            <a:r>
              <a:rPr lang="it-IT" sz="2400" b="1" dirty="0">
                <a:latin typeface="Times New Roman" pitchFamily="18" charset="0"/>
              </a:rPr>
              <a:t>Intelligenza </a:t>
            </a:r>
            <a:r>
              <a:rPr lang="it-IT" sz="2400" b="1" dirty="0" err="1">
                <a:latin typeface="Times New Roman" pitchFamily="18" charset="0"/>
              </a:rPr>
              <a:t>intrapersonale</a:t>
            </a:r>
            <a:endParaRPr lang="it-IT" sz="2400" b="1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8. </a:t>
            </a:r>
            <a:r>
              <a:rPr lang="it-IT" sz="2400" b="1" dirty="0">
                <a:latin typeface="Times New Roman" pitchFamily="18" charset="0"/>
              </a:rPr>
              <a:t>Intelligenza naturalistica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2800" b="1" dirty="0">
                <a:latin typeface="Times New Roman" pitchFamily="18" charset="0"/>
              </a:rPr>
              <a:t>9. </a:t>
            </a:r>
            <a:r>
              <a:rPr lang="it-IT" sz="2400" b="1" dirty="0">
                <a:latin typeface="Times New Roman" pitchFamily="18" charset="0"/>
              </a:rPr>
              <a:t>Intelligenza esistenziale </a:t>
            </a:r>
          </a:p>
          <a:p>
            <a:pPr algn="r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it-IT" sz="1400" i="1" dirty="0"/>
              <a:t>(H. GARDNER)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dirty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422400" y="1085850"/>
            <a:ext cx="6807200" cy="0"/>
          </a:xfrm>
          <a:prstGeom prst="line">
            <a:avLst/>
          </a:prstGeom>
          <a:noFill/>
          <a:ln w="9525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TRE INTELLIGENZE </a:t>
            </a:r>
            <a:r>
              <a:rPr lang="it-IT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</a:t>
            </a:r>
            <a:r>
              <a:rPr lang="it-IT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R. J. STERNBERG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Analitica</a:t>
            </a:r>
          </a:p>
          <a:p>
            <a:r>
              <a:rPr lang="it-IT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Pratica </a:t>
            </a:r>
          </a:p>
          <a:p>
            <a:r>
              <a:rPr lang="it-IT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Creativa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>
                <a:solidFill>
                  <a:srgbClr val="FF3300"/>
                </a:solidFill>
              </a:rPr>
              <a:t>Stili di apprendimento</a:t>
            </a:r>
            <a:r>
              <a:rPr lang="it-IT" sz="3200" b="1" i="1">
                <a:solidFill>
                  <a:srgbClr val="FF3300"/>
                </a:solidFill>
              </a:rPr>
              <a:t/>
            </a:r>
            <a:br>
              <a:rPr lang="it-IT" sz="3200" b="1" i="1">
                <a:solidFill>
                  <a:srgbClr val="FF3300"/>
                </a:solidFill>
              </a:rPr>
            </a:br>
            <a:r>
              <a:rPr lang="it-IT" sz="3200" b="1" i="1">
                <a:solidFill>
                  <a:srgbClr val="FF3300"/>
                </a:solidFill>
              </a:rPr>
              <a:t>Punti di attenzione</a:t>
            </a:r>
            <a:r>
              <a:rPr lang="it-IT" sz="400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74871"/>
            <a:ext cx="8229600" cy="4525963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3300"/>
              </a:buClr>
              <a:buFont typeface="Wingdings" pitchFamily="2" charset="2"/>
              <a:buChar char="F"/>
            </a:pPr>
            <a:r>
              <a:rPr lang="it-IT" sz="3000" b="1" i="1" dirty="0">
                <a:solidFill>
                  <a:srgbClr val="000000"/>
                </a:solidFill>
              </a:rPr>
              <a:t>Ci aspettiamo che le persone abbiano un modo di apprendere simile al nostro;</a:t>
            </a:r>
          </a:p>
          <a:p>
            <a:pPr>
              <a:buClr>
                <a:srgbClr val="FF3300"/>
              </a:buClr>
              <a:buFont typeface="Wingdings" pitchFamily="2" charset="2"/>
              <a:buChar char="F"/>
            </a:pPr>
            <a:r>
              <a:rPr lang="it-IT" sz="3000" b="1" i="1" dirty="0">
                <a:solidFill>
                  <a:srgbClr val="000000"/>
                </a:solidFill>
              </a:rPr>
              <a:t>Tutti abbiamo la capacità di sviluppare gli stili di apprendimento a noi meno confacenti;</a:t>
            </a:r>
          </a:p>
          <a:p>
            <a:pPr>
              <a:buClr>
                <a:srgbClr val="FF3300"/>
              </a:buClr>
              <a:buFont typeface="Wingdings" pitchFamily="2" charset="2"/>
              <a:buChar char="F"/>
            </a:pPr>
            <a:r>
              <a:rPr lang="it-IT" sz="3000" b="1" i="1" dirty="0">
                <a:solidFill>
                  <a:srgbClr val="000000"/>
                </a:solidFill>
              </a:rPr>
              <a:t>Abbiamo bisogno di comprendere gli aspetti dei differenti stili di apprendimento in modo da dare un senso al lavoro svolto con altre persone.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362</Words>
  <Application>Microsoft Office PowerPoint</Application>
  <PresentationFormat>Presentazione su schermo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Stili di apprendimento</vt:lpstr>
      <vt:lpstr>Dominanza Cerebrale I</vt:lpstr>
      <vt:lpstr>Dominanza Cerebrale II</vt:lpstr>
      <vt:lpstr>Diapositiva 4</vt:lpstr>
      <vt:lpstr>ATTIVITÀ SU CUI POGGIA L'APPRENDIMENTO NATURALE.</vt:lpstr>
      <vt:lpstr>ATTIVITÀ SU CUI POGGIA L’APPRENDIMENTO NEI CONTESTI ARTIFICIALI</vt:lpstr>
      <vt:lpstr>TIPI DI INTELLIGENZA Gardner </vt:lpstr>
      <vt:lpstr>LE TRE INTELLIGENZE DI R. J. STERNBERG</vt:lpstr>
      <vt:lpstr>Stili di apprendimento Punti di attenzione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</dc:creator>
  <cp:lastModifiedBy>Cris</cp:lastModifiedBy>
  <cp:revision>10</cp:revision>
  <dcterms:created xsi:type="dcterms:W3CDTF">2008-10-09T20:57:53Z</dcterms:created>
  <dcterms:modified xsi:type="dcterms:W3CDTF">2008-10-17T13:57:04Z</dcterms:modified>
</cp:coreProperties>
</file>