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8283F215-D471-4B6A-BCCA-90AE1D629F49}" type="datetimeFigureOut">
              <a:rPr lang="es-PA" smtClean="0"/>
              <a:t>03/19/2009</a:t>
            </a:fld>
            <a:endParaRPr lang="es-PA"/>
          </a:p>
        </p:txBody>
      </p:sp>
      <p:sp>
        <p:nvSpPr>
          <p:cNvPr id="19" name="18 Marcador de pie de página"/>
          <p:cNvSpPr>
            <a:spLocks noGrp="1"/>
          </p:cNvSpPr>
          <p:nvPr>
            <p:ph type="ftr" sz="quarter" idx="11"/>
          </p:nvPr>
        </p:nvSpPr>
        <p:spPr/>
        <p:txBody>
          <a:bodyPr/>
          <a:lstStyle/>
          <a:p>
            <a:endParaRPr lang="es-PA"/>
          </a:p>
        </p:txBody>
      </p:sp>
      <p:sp>
        <p:nvSpPr>
          <p:cNvPr id="27" name="26 Marcador de número de diapositiva"/>
          <p:cNvSpPr>
            <a:spLocks noGrp="1"/>
          </p:cNvSpPr>
          <p:nvPr>
            <p:ph type="sldNum" sz="quarter" idx="12"/>
          </p:nvPr>
        </p:nvSpPr>
        <p:spPr/>
        <p:txBody>
          <a:bodyPr/>
          <a:lstStyle/>
          <a:p>
            <a:fld id="{A0546C6C-3610-4581-9C6A-1C94616989E3}" type="slidenum">
              <a:rPr lang="es-PA" smtClean="0"/>
              <a:t>‹Nº›</a:t>
            </a:fld>
            <a:endParaRPr lang="es-P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283F215-D471-4B6A-BCCA-90AE1D629F49}" type="datetimeFigureOut">
              <a:rPr lang="es-PA" smtClean="0"/>
              <a:t>03/19/2009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A0546C6C-3610-4581-9C6A-1C94616989E3}" type="slidenum">
              <a:rPr lang="es-PA" smtClean="0"/>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283F215-D471-4B6A-BCCA-90AE1D629F49}" type="datetimeFigureOut">
              <a:rPr lang="es-PA" smtClean="0"/>
              <a:t>03/19/2009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A0546C6C-3610-4581-9C6A-1C94616989E3}" type="slidenum">
              <a:rPr lang="es-PA" smtClean="0"/>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283F215-D471-4B6A-BCCA-90AE1D629F49}" type="datetimeFigureOut">
              <a:rPr lang="es-PA" smtClean="0"/>
              <a:t>03/19/2009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A0546C6C-3610-4581-9C6A-1C94616989E3}" type="slidenum">
              <a:rPr lang="es-PA" smtClean="0"/>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283F215-D471-4B6A-BCCA-90AE1D629F49}" type="datetimeFigureOut">
              <a:rPr lang="es-PA" smtClean="0"/>
              <a:t>03/19/2009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A0546C6C-3610-4581-9C6A-1C94616989E3}" type="slidenum">
              <a:rPr lang="es-PA" smtClean="0"/>
              <a:t>‹Nº›</a:t>
            </a:fld>
            <a:endParaRPr lang="es-P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283F215-D471-4B6A-BCCA-90AE1D629F49}" type="datetimeFigureOut">
              <a:rPr lang="es-PA" smtClean="0"/>
              <a:t>03/19/2009</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A0546C6C-3610-4581-9C6A-1C94616989E3}" type="slidenum">
              <a:rPr lang="es-PA" smtClean="0"/>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283F215-D471-4B6A-BCCA-90AE1D629F49}" type="datetimeFigureOut">
              <a:rPr lang="es-PA" smtClean="0"/>
              <a:t>03/19/2009</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A0546C6C-3610-4581-9C6A-1C94616989E3}" type="slidenum">
              <a:rPr lang="es-PA" smtClean="0"/>
              <a:t>‹Nº›</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283F215-D471-4B6A-BCCA-90AE1D629F49}" type="datetimeFigureOut">
              <a:rPr lang="es-PA" smtClean="0"/>
              <a:t>03/19/2009</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A0546C6C-3610-4581-9C6A-1C94616989E3}" type="slidenum">
              <a:rPr lang="es-PA" smtClean="0"/>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283F215-D471-4B6A-BCCA-90AE1D629F49}" type="datetimeFigureOut">
              <a:rPr lang="es-PA" smtClean="0"/>
              <a:t>03/19/2009</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A0546C6C-3610-4581-9C6A-1C94616989E3}" type="slidenum">
              <a:rPr lang="es-PA" smtClean="0"/>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283F215-D471-4B6A-BCCA-90AE1D629F49}" type="datetimeFigureOut">
              <a:rPr lang="es-PA" smtClean="0"/>
              <a:t>03/19/2009</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A0546C6C-3610-4581-9C6A-1C94616989E3}" type="slidenum">
              <a:rPr lang="es-PA" smtClean="0"/>
              <a:t>‹Nº›</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283F215-D471-4B6A-BCCA-90AE1D629F49}" type="datetimeFigureOut">
              <a:rPr lang="es-PA" smtClean="0"/>
              <a:t>03/19/2009</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a:xfrm>
            <a:off x="8077200" y="6356350"/>
            <a:ext cx="609600" cy="365125"/>
          </a:xfrm>
        </p:spPr>
        <p:txBody>
          <a:bodyPr/>
          <a:lstStyle/>
          <a:p>
            <a:fld id="{A0546C6C-3610-4581-9C6A-1C94616989E3}" type="slidenum">
              <a:rPr lang="es-PA" smtClean="0"/>
              <a:t>‹Nº›</a:t>
            </a:fld>
            <a:endParaRPr lang="es-PA"/>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83F215-D471-4B6A-BCCA-90AE1D629F49}" type="datetimeFigureOut">
              <a:rPr lang="es-PA" smtClean="0"/>
              <a:t>03/19/2009</a:t>
            </a:fld>
            <a:endParaRPr lang="es-PA"/>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A"/>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546C6C-3610-4581-9C6A-1C94616989E3}" type="slidenum">
              <a:rPr lang="es-PA" smtClean="0"/>
              <a:t>‹Nº›</a:t>
            </a:fld>
            <a:endParaRPr lang="es-PA"/>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tab pos="1828800" algn="l"/>
              </a:tabLst>
            </a:pPr>
            <a:endParaRPr kumimoji="0" lang="es-ES_tradnl" sz="12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449263" algn="ctr" defTabSz="914400" rtl="0" eaLnBrk="1" fontAlgn="base" latinLnBrk="0" hangingPunct="1">
              <a:lnSpc>
                <a:spcPct val="100000"/>
              </a:lnSpc>
              <a:spcBef>
                <a:spcPct val="0"/>
              </a:spcBef>
              <a:spcAft>
                <a:spcPct val="0"/>
              </a:spcAft>
              <a:buClrTx/>
              <a:buSzTx/>
              <a:buFontTx/>
              <a:buNone/>
              <a:tabLst>
                <a:tab pos="1828800" algn="l"/>
              </a:tabLst>
            </a:pPr>
            <a:endParaRPr lang="es-ES_tradnl" sz="1200" b="1" dirty="0">
              <a:latin typeface="Verdana" pitchFamily="34" charset="0"/>
              <a:ea typeface="Calibri" pitchFamily="34" charset="0"/>
              <a:cs typeface="Times New Roman" pitchFamily="18" charset="0"/>
            </a:endParaRPr>
          </a:p>
          <a:p>
            <a:pPr marL="0" marR="0" lvl="0" indent="449263" algn="ctr" defTabSz="914400" rtl="0" eaLnBrk="1" fontAlgn="base" latinLnBrk="0" hangingPunct="1">
              <a:lnSpc>
                <a:spcPct val="100000"/>
              </a:lnSpc>
              <a:spcBef>
                <a:spcPct val="0"/>
              </a:spcBef>
              <a:spcAft>
                <a:spcPct val="0"/>
              </a:spcAft>
              <a:buClrTx/>
              <a:buSzTx/>
              <a:buFontTx/>
              <a:buNone/>
              <a:tabLst>
                <a:tab pos="1828800" algn="l"/>
              </a:tabLst>
            </a:pPr>
            <a:endParaRPr kumimoji="0" lang="es-ES_tradnl" sz="12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449263" algn="ctr" defTabSz="914400" rtl="0" eaLnBrk="1" fontAlgn="base" latinLnBrk="0" hangingPunct="1">
              <a:lnSpc>
                <a:spcPct val="100000"/>
              </a:lnSpc>
              <a:spcBef>
                <a:spcPct val="0"/>
              </a:spcBef>
              <a:spcAft>
                <a:spcPct val="0"/>
              </a:spcAft>
              <a:buClrTx/>
              <a:buSzTx/>
              <a:buFontTx/>
              <a:buNone/>
              <a:tabLst>
                <a:tab pos="1828800" algn="l"/>
              </a:tabLst>
            </a:pPr>
            <a:endParaRPr lang="es-ES_tradnl" sz="1200" b="1" dirty="0">
              <a:latin typeface="Verdana" pitchFamily="34" charset="0"/>
              <a:ea typeface="Calibri" pitchFamily="34" charset="0"/>
              <a:cs typeface="Times New Roman" pitchFamily="18" charset="0"/>
            </a:endParaRPr>
          </a:p>
          <a:p>
            <a:pPr marL="0" marR="0" lvl="0" indent="449263" algn="ctr" defTabSz="914400" rtl="0" eaLnBrk="1" fontAlgn="base" latinLnBrk="0" hangingPunct="1">
              <a:lnSpc>
                <a:spcPct val="100000"/>
              </a:lnSpc>
              <a:spcBef>
                <a:spcPct val="0"/>
              </a:spcBef>
              <a:spcAft>
                <a:spcPct val="0"/>
              </a:spcAft>
              <a:buClrTx/>
              <a:buSzTx/>
              <a:buFontTx/>
              <a:buNone/>
              <a:tabLst>
                <a:tab pos="1828800" algn="l"/>
              </a:tabLst>
            </a:pPr>
            <a:endParaRPr kumimoji="0" lang="es-ES_tradnl" sz="12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449263" algn="ctr" defTabSz="914400" rtl="0" eaLnBrk="1" fontAlgn="base" latinLnBrk="0" hangingPunct="1">
              <a:lnSpc>
                <a:spcPct val="100000"/>
              </a:lnSpc>
              <a:spcBef>
                <a:spcPct val="0"/>
              </a:spcBef>
              <a:spcAft>
                <a:spcPct val="0"/>
              </a:spcAft>
              <a:buClrTx/>
              <a:buSzTx/>
              <a:buFontTx/>
              <a:buNone/>
              <a:tabLst>
                <a:tab pos="1828800" algn="l"/>
              </a:tabLst>
            </a:pPr>
            <a:r>
              <a:rPr kumimoji="0" lang="es-ES_tradnl"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REPÚBLICA DE PANAMÁ</a:t>
            </a:r>
            <a:endParaRPr kumimoji="0" lang="es-PA" sz="1600" b="1" i="0" u="none" strike="noStrike" cap="none" normalizeH="0" baseline="0" dirty="0" smtClean="0">
              <a:ln>
                <a:noFill/>
              </a:ln>
              <a:solidFill>
                <a:schemeClr val="tx1"/>
              </a:solidFill>
              <a:effectLst/>
              <a:latin typeface="Verdana"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r>
              <a:rPr kumimoji="0" lang="es-ES_tradnl"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UNIVERSIDAD DE CARTAGO</a:t>
            </a:r>
            <a:endParaRPr kumimoji="0" lang="es-PA" sz="1600" b="1" i="0" u="none" strike="noStrike" cap="none" normalizeH="0" baseline="0" dirty="0" smtClean="0">
              <a:ln>
                <a:noFill/>
              </a:ln>
              <a:solidFill>
                <a:schemeClr val="tx1"/>
              </a:solidFill>
              <a:effectLst/>
              <a:latin typeface="Verdana"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r>
              <a:rPr kumimoji="0" lang="es-ES_tradnl"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FACULTAD DE EDUCACIÓN</a:t>
            </a:r>
            <a:endParaRPr kumimoji="0" lang="es-PA" sz="1600" b="1" i="0" u="none" strike="noStrike" cap="none" normalizeH="0" baseline="0" dirty="0" smtClean="0">
              <a:ln>
                <a:noFill/>
              </a:ln>
              <a:solidFill>
                <a:schemeClr val="tx1"/>
              </a:solidFill>
              <a:effectLst/>
              <a:latin typeface="Verdana"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r>
              <a:rPr kumimoji="0" lang="es-ES_tradnl"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MAESTRÍA EN DOCENCIA SUPERIOR</a:t>
            </a:r>
            <a:endParaRPr kumimoji="0" lang="es-PA" sz="1600" b="1" i="0" u="none" strike="noStrike" cap="none" normalizeH="0" baseline="0" dirty="0" smtClean="0">
              <a:ln>
                <a:noFill/>
              </a:ln>
              <a:solidFill>
                <a:schemeClr val="tx1"/>
              </a:solidFill>
              <a:effectLst/>
              <a:latin typeface="Verdana"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r>
              <a:rPr kumimoji="0" lang="es-ES_tradnl"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CURSO DE DIDÁCTICA DE EDUCACIÓN SUPERIOR, ANDRAGOGÍA Y EDUCACIÓN A DISTANCIA.</a:t>
            </a: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endParaRPr kumimoji="0" lang="es-ES_tradnl"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endParaRPr kumimoji="0" lang="es-PA" sz="1600" b="1" i="0" u="none" strike="noStrike" cap="none" normalizeH="0" baseline="0" dirty="0" smtClean="0">
              <a:ln>
                <a:noFill/>
              </a:ln>
              <a:solidFill>
                <a:schemeClr val="tx1"/>
              </a:solidFill>
              <a:effectLst/>
              <a:latin typeface="Verdana"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r>
              <a:rPr kumimoji="0" lang="es-ES_tradnl"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TRABAJO: MÓDULO DE BIOLOGÍA (REPRODUCCIÓN, DIVISIÓN CELULAR Y FECUNDACIÓN).</a:t>
            </a: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endParaRPr kumimoji="0" lang="es-PA" sz="1600" b="1" i="0" u="none" strike="noStrike" cap="none" normalizeH="0" baseline="0" dirty="0" smtClean="0">
              <a:ln>
                <a:noFill/>
              </a:ln>
              <a:solidFill>
                <a:schemeClr val="tx1"/>
              </a:solidFill>
              <a:effectLst/>
              <a:latin typeface="Verdana"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r>
              <a:rPr kumimoji="0" lang="es-ES_tradnl"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a:t>
            </a:r>
            <a:endParaRPr kumimoji="0" lang="es-PA" sz="1600" b="1" i="0" u="none" strike="noStrike" cap="none" normalizeH="0" baseline="0" dirty="0" smtClean="0">
              <a:ln>
                <a:noFill/>
              </a:ln>
              <a:solidFill>
                <a:schemeClr val="tx1"/>
              </a:solidFill>
              <a:effectLst/>
              <a:latin typeface="Verdana"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r>
              <a:rPr kumimoji="0" lang="es-ES_tradnl"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FACILITADOR: MAGTER. ISRAEL ARCÍA CÁCERES.</a:t>
            </a: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endParaRPr kumimoji="0" lang="es-ES_tradnl" sz="1600" b="1" i="0" u="none" strike="noStrike" cap="none" normalizeH="0" baseline="0" dirty="0" smtClean="0">
              <a:ln>
                <a:noFill/>
              </a:ln>
              <a:solidFill>
                <a:schemeClr val="tx1"/>
              </a:solidFill>
              <a:effectLst/>
              <a:latin typeface="Verdana"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endParaRPr kumimoji="0" lang="es-PA" sz="1600" b="1" i="0" u="none" strike="noStrike" cap="none" normalizeH="0" baseline="0" dirty="0" smtClean="0">
              <a:ln>
                <a:noFill/>
              </a:ln>
              <a:solidFill>
                <a:schemeClr val="tx1"/>
              </a:solidFill>
              <a:effectLst/>
              <a:latin typeface="Verdana"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r>
              <a:rPr kumimoji="0" lang="es-ES_tradnl"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PRESENTADO POR: LIC. EDWARD NORORI.	4-282-560.</a:t>
            </a:r>
            <a:endParaRPr kumimoji="0" lang="es-PA" sz="1600" b="1" i="0" u="none" strike="noStrike" cap="none" normalizeH="0" baseline="0" dirty="0" smtClean="0">
              <a:ln>
                <a:noFill/>
              </a:ln>
              <a:solidFill>
                <a:schemeClr val="tx1"/>
              </a:solidFill>
              <a:effectLst/>
              <a:latin typeface="Verdana"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r>
              <a:rPr kumimoji="0" lang="es-ES_tradnl"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LICDA. KETSY CUBILLA.  4-217-509.</a:t>
            </a:r>
            <a:endParaRPr kumimoji="0" lang="es-PA" sz="1600" b="1" i="0" u="none" strike="noStrike" cap="none" normalizeH="0" baseline="0" dirty="0" smtClean="0">
              <a:ln>
                <a:noFill/>
              </a:ln>
              <a:solidFill>
                <a:schemeClr val="tx1"/>
              </a:solidFill>
              <a:effectLst/>
              <a:latin typeface="Verdana"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endParaRPr kumimoji="0" lang="es-ES_tradnl"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endParaRPr lang="es-ES_tradnl" sz="1600" b="1" dirty="0">
              <a:latin typeface="Verdana" pitchFamily="34" charset="0"/>
              <a:ea typeface="Calibri" pitchFamily="34" charset="0"/>
              <a:cs typeface="Times New Roman" pitchFamily="18"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r>
              <a:rPr kumimoji="0" lang="es-ES_tradnl"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17 DE MARZO DE 2009.</a:t>
            </a:r>
          </a:p>
          <a:p>
            <a:pPr marL="0" marR="0" lvl="0" indent="449263" algn="ctr" defTabSz="914400" rtl="0" eaLnBrk="0" fontAlgn="base" latinLnBrk="0" hangingPunct="0">
              <a:lnSpc>
                <a:spcPct val="100000"/>
              </a:lnSpc>
              <a:spcBef>
                <a:spcPct val="0"/>
              </a:spcBef>
              <a:spcAft>
                <a:spcPct val="0"/>
              </a:spcAft>
              <a:buClrTx/>
              <a:buSzTx/>
              <a:buFontTx/>
              <a:buNone/>
              <a:tabLst>
                <a:tab pos="1828800" algn="l"/>
              </a:tabLst>
            </a:pPr>
            <a:endParaRPr kumimoji="0" lang="es-ES_tradnl" sz="1600" b="1" i="0" u="none" strike="noStrike" cap="none" normalizeH="0" baseline="0" dirty="0" smtClean="0">
              <a:ln>
                <a:noFill/>
              </a:ln>
              <a:solidFill>
                <a:schemeClr val="tx1"/>
              </a:solidFill>
              <a:effectLst/>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214282" y="1214422"/>
            <a:ext cx="8715436"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A" sz="2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PRESENTACIÓN: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A"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Estimado (a) Participante: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Te damos la bienvenida a este curso  de “Biología, sobre reproducción y división celular”, en donde encontrarás las bases teóricas y ejemplificaciones prácticas para potenciar esas habilidades cognoscitivas, actitudinales y procedimentales, tan importante en el desarrollo individual y grupal del mismo.</a:t>
            </a:r>
          </a:p>
          <a:p>
            <a:pPr marL="0" marR="0" lvl="0" indent="0" algn="just" defTabSz="914400" rtl="0" eaLnBrk="0" fontAlgn="base" latinLnBrk="0" hangingPunct="0">
              <a:lnSpc>
                <a:spcPct val="100000"/>
              </a:lnSpc>
              <a:spcBef>
                <a:spcPct val="0"/>
              </a:spcBef>
              <a:spcAft>
                <a:spcPct val="0"/>
              </a:spcAft>
              <a:buClrTx/>
              <a:buSzTx/>
              <a:buFontTx/>
              <a:buNone/>
              <a:tabLst/>
            </a:pPr>
            <a:endParaRPr lang="es-ES_tradnl" sz="1600" dirty="0">
              <a:latin typeface="Verdana" pitchFamily="34" charset="0"/>
              <a:cs typeface="Times New Roman" pitchFamily="18" charset="0"/>
            </a:endParaRPr>
          </a:p>
          <a:p>
            <a:pPr algn="just" eaLnBrk="0" fontAlgn="base" hangingPunct="0">
              <a:spcBef>
                <a:spcPct val="0"/>
              </a:spcBef>
              <a:spcAft>
                <a:spcPct val="0"/>
              </a:spcAft>
            </a:pPr>
            <a:r>
              <a:rPr lang="es-PA" sz="1600" dirty="0">
                <a:latin typeface="Verdana" pitchFamily="34" charset="0"/>
              </a:rPr>
              <a:t>Descubrirás la verdadera esencia del concepto  de reproducción, división celular, fecundación, el desarrollo humano, que son bases importantes para comprender la evolución humana, las diferencias entre organismos, su tipo de reproducción y el material genético heredado.  Esto ha permitido un avance importante en la humanidad, en estudios sobre enfermedades genéticas y el genoma humano.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PA" sz="1600" b="0" i="0" u="none" strike="noStrike" cap="none" normalizeH="0" baseline="0" dirty="0" smtClean="0">
              <a:ln>
                <a:noFill/>
              </a:ln>
              <a:solidFill>
                <a:schemeClr val="tx1"/>
              </a:solidFill>
              <a:effectLst/>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85720" y="1000108"/>
            <a:ext cx="8643998" cy="30931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A" sz="2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DESCRIPCIÓN DEL CURSO</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PA" sz="2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PA"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El curso de Biología, reproducción y división celular (</a:t>
            </a:r>
            <a:r>
              <a:rPr kumimoji="0" lang="es-PA" sz="1600" b="0" i="0" u="none" strike="noStrike" cap="none" normalizeH="0" baseline="0" dirty="0" err="1" smtClean="0">
                <a:ln>
                  <a:noFill/>
                </a:ln>
                <a:solidFill>
                  <a:schemeClr val="tx1"/>
                </a:solidFill>
                <a:effectLst/>
                <a:latin typeface="Verdana" pitchFamily="34" charset="0"/>
                <a:ea typeface="Calibri" pitchFamily="34" charset="0"/>
                <a:cs typeface="Times New Roman" pitchFamily="18" charset="0"/>
              </a:rPr>
              <a:t>Bio</a:t>
            </a: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-320a), busca el desarrollo de actitudes, destrezas y habilidades, en cuanto a los conocimientos en  los temas de reproducción,  división celular y la fecundación, con el propósito de que valoren la importancia de la perpetuidad  y la evolución de las especies.  Y que sepan que,  los descendientes se parecen a sus progenitores y no a otros seres vivos,  lo que, indica que el desarrollo de los organismos tanto unicelulares como pluricelulares está programado de tal manera que obedecen a unas instrucciones contenidas en las células de los padres y que se transmiten a los hijos en forma de mensaje,  por  códigos genéticos.</a:t>
            </a:r>
            <a:endParaRPr kumimoji="0" lang="es-PA"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14282" y="0"/>
            <a:ext cx="8786874"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PA" sz="12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PA" sz="1200" b="1" dirty="0">
              <a:latin typeface="Verdana"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PA" sz="2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OBJETIVOS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Objetivos Generales.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Conocer los conceptos o definiciones de reproducción, división celular y fecundación en organismos unicelulares y pluricelulares.</a:t>
            </a:r>
          </a:p>
          <a:p>
            <a:pPr marL="0" marR="0" lvl="0" indent="0" algn="just" defTabSz="914400" rtl="0" eaLnBrk="0" fontAlgn="base" latinLnBrk="0" hangingPunct="0">
              <a:lnSpc>
                <a:spcPct val="100000"/>
              </a:lnSpc>
              <a:spcBef>
                <a:spcPct val="0"/>
              </a:spcBef>
              <a:spcAft>
                <a:spcPct val="0"/>
              </a:spcAft>
              <a:buClrTx/>
              <a:buSzTx/>
              <a:tabLst/>
            </a:pP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Analizar los procesos de mitosis, meiosis en la gametogénesis y el propósito para la fecundación humana.</a:t>
            </a:r>
          </a:p>
          <a:p>
            <a:pPr marL="0" marR="0" lvl="0" indent="0" algn="just" defTabSz="914400" rtl="0" eaLnBrk="0" fontAlgn="base" latinLnBrk="0" hangingPunct="0">
              <a:lnSpc>
                <a:spcPct val="100000"/>
              </a:lnSpc>
              <a:spcBef>
                <a:spcPct val="0"/>
              </a:spcBef>
              <a:spcAft>
                <a:spcPct val="0"/>
              </a:spcAft>
              <a:buClrTx/>
              <a:buSzTx/>
              <a:tabLst/>
            </a:pP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Objetivos Didácticos.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Describir la importancia de la reproducción, división celular y la fecundación.</a:t>
            </a: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Desarrollar habilidades a través de actividades y talleres relacionados con la reproducción, división celular y fecundación.</a:t>
            </a: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Valorar la importancia de la reproducción como parte importante de la perpetuidad y desarrollo de las especies.</a:t>
            </a: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Describir el proceso de mitosis y meiosis y su importancia.</a:t>
            </a: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Desarrollar destrezas y habilidades en el desarrollo de las actividades y talleres sobre el tema de mitosis y meiosis. </a:t>
            </a: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Valorar la actitud en el desarrollo de las actividades sobre mitosis y meiosis.</a:t>
            </a:r>
            <a:endParaRPr kumimoji="0" lang="es-PA" sz="1600" b="0" i="0" u="none" strike="noStrike" cap="none" normalizeH="0" baseline="0" dirty="0" smtClean="0">
              <a:ln>
                <a:noFill/>
              </a:ln>
              <a:solidFill>
                <a:schemeClr val="tx1"/>
              </a:solidFill>
              <a:effectLst/>
              <a:latin typeface="Verdan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TotalTime>
  <Words>447</Words>
  <Application>Microsoft Office PowerPoint</Application>
  <PresentationFormat>Presentación en pantalla (4:3)</PresentationFormat>
  <Paragraphs>52</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Flujo</vt:lpstr>
      <vt:lpstr>Diapositiva 1</vt:lpstr>
      <vt:lpstr>Diapositiva 2</vt:lpstr>
      <vt:lpstr>Diapositiva 3</vt:lpstr>
      <vt:lpstr>Diapositiva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NORORI</dc:creator>
  <cp:lastModifiedBy>NORORI</cp:lastModifiedBy>
  <cp:revision>6</cp:revision>
  <dcterms:created xsi:type="dcterms:W3CDTF">2009-03-20T02:38:49Z</dcterms:created>
  <dcterms:modified xsi:type="dcterms:W3CDTF">2009-03-20T03:35:14Z</dcterms:modified>
</cp:coreProperties>
</file>