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13FB5-6EE0-4A6E-B595-AD13A27903E0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9924B-03E3-491F-A934-EA1680FC3A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B098-BB70-414B-92F6-2895DCD16AD2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79D1-D07D-4164-A939-651FC6B6EE54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DE02-596B-42B1-A0A1-7F7685AADFA0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31D-4C73-45D4-A230-3B866DB92825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F91C-5A57-4B13-BBFD-D3A97AA6FE5F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8E4C-14DC-4A1E-887E-9996BFAC9D36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4DD6-A0BC-47CA-938B-A788C585ADA3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1D0B-EE3A-4AD1-A117-DCCFF1E97906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8FB5-8EAF-49C1-A817-E11146CF493D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D672-2678-4B6B-AB96-97DF6D22726C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212C-DB85-45A0-98FD-F5EE307642BD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673CAA-9F4C-4EE0-8636-9FC0036A8038}" type="datetime1">
              <a:rPr lang="es-MX" smtClean="0"/>
              <a:pPr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865225-A357-48F2-A14F-C4EB8457DE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N8kTOtt3GE&amp;feature=related" TargetMode="External"/><Relationship Id="rId2" Type="http://schemas.openxmlformats.org/officeDocument/2006/relationships/hyperlink" Target="http://www.youtube.com/watch?v=bGRUSR49br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gYx0uz6n2c&amp;feature=PlayList&amp;p=29DF517ADAC22B50&amp;index=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software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3600" dirty="0" smtClean="0"/>
              <a:t>Ejemplos de OS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838200"/>
            <a:ext cx="4038600" cy="5867400"/>
          </a:xfrm>
        </p:spPr>
        <p:txBody>
          <a:bodyPr>
            <a:normAutofit fontScale="32500" lnSpcReduction="20000"/>
          </a:bodyPr>
          <a:lstStyle/>
          <a:p>
            <a:r>
              <a:rPr lang="es-MX" sz="5500" b="1" dirty="0" smtClean="0"/>
              <a:t>Familia </a:t>
            </a:r>
            <a:r>
              <a:rPr lang="es-MX" sz="5500" b="1" dirty="0" smtClean="0">
                <a:hlinkClick r:id="rId2"/>
              </a:rPr>
              <a:t>Windows </a:t>
            </a:r>
            <a:endParaRPr lang="es-MX" sz="5500" b="1" dirty="0" smtClean="0"/>
          </a:p>
          <a:p>
            <a:r>
              <a:rPr lang="es-MX" sz="5500" dirty="0" smtClean="0"/>
              <a:t>Windows 95 </a:t>
            </a:r>
          </a:p>
          <a:p>
            <a:r>
              <a:rPr lang="es-MX" sz="5500" dirty="0" smtClean="0"/>
              <a:t>Windows 98 </a:t>
            </a:r>
          </a:p>
          <a:p>
            <a:r>
              <a:rPr lang="es-MX" sz="5500" dirty="0" smtClean="0"/>
              <a:t>Windows ME </a:t>
            </a:r>
          </a:p>
          <a:p>
            <a:r>
              <a:rPr lang="es-MX" sz="5500" dirty="0" smtClean="0"/>
              <a:t>Windows NT </a:t>
            </a:r>
          </a:p>
          <a:p>
            <a:r>
              <a:rPr lang="es-MX" sz="5500" dirty="0" smtClean="0"/>
              <a:t>Windows 2000 </a:t>
            </a:r>
          </a:p>
          <a:p>
            <a:r>
              <a:rPr lang="es-MX" sz="5500" dirty="0" smtClean="0"/>
              <a:t>Windows 2000 server </a:t>
            </a:r>
          </a:p>
          <a:p>
            <a:r>
              <a:rPr lang="es-MX" sz="5500" dirty="0" smtClean="0"/>
              <a:t>Windows XP </a:t>
            </a:r>
          </a:p>
          <a:p>
            <a:r>
              <a:rPr lang="es-MX" sz="5500" dirty="0" smtClean="0"/>
              <a:t>Windows Server 2003   *</a:t>
            </a:r>
          </a:p>
          <a:p>
            <a:r>
              <a:rPr lang="es-MX" sz="5500" dirty="0" smtClean="0"/>
              <a:t>Windows CE </a:t>
            </a:r>
          </a:p>
          <a:p>
            <a:r>
              <a:rPr lang="es-MX" sz="5500" dirty="0" smtClean="0"/>
              <a:t>Windows Mobile           *</a:t>
            </a:r>
          </a:p>
          <a:p>
            <a:r>
              <a:rPr lang="es-MX" sz="5500" dirty="0" smtClean="0"/>
              <a:t>Windows XP 64 bits      *</a:t>
            </a:r>
          </a:p>
          <a:p>
            <a:r>
              <a:rPr lang="es-MX" sz="5500" dirty="0" smtClean="0"/>
              <a:t>Windows Vista (</a:t>
            </a:r>
            <a:r>
              <a:rPr lang="es-MX" sz="5500" dirty="0" err="1" smtClean="0"/>
              <a:t>Longhorn</a:t>
            </a:r>
            <a:r>
              <a:rPr lang="es-MX" sz="5500" dirty="0" smtClean="0"/>
              <a:t>) *</a:t>
            </a:r>
          </a:p>
          <a:p>
            <a:pPr>
              <a:buNone/>
            </a:pPr>
            <a:r>
              <a:rPr lang="es-MX" sz="5500" dirty="0" smtClean="0"/>
              <a:t> </a:t>
            </a:r>
          </a:p>
          <a:p>
            <a:r>
              <a:rPr lang="es-MX" sz="5500" b="1" dirty="0" smtClean="0"/>
              <a:t>Familia </a:t>
            </a:r>
            <a:r>
              <a:rPr lang="es-MX" sz="5500" b="1" dirty="0" smtClean="0">
                <a:hlinkClick r:id="rId3"/>
              </a:rPr>
              <a:t>Macintosh</a:t>
            </a:r>
            <a:endParaRPr lang="es-MX" sz="5500" b="1" dirty="0" smtClean="0"/>
          </a:p>
          <a:p>
            <a:r>
              <a:rPr lang="es-MX" sz="5500" dirty="0" smtClean="0"/>
              <a:t>Mac OS 7 </a:t>
            </a:r>
          </a:p>
          <a:p>
            <a:r>
              <a:rPr lang="es-MX" sz="5500" dirty="0" smtClean="0"/>
              <a:t>Mac OS 8 </a:t>
            </a:r>
          </a:p>
          <a:p>
            <a:r>
              <a:rPr lang="es-MX" sz="5500" dirty="0" smtClean="0"/>
              <a:t>Mac OS 9     *</a:t>
            </a:r>
          </a:p>
          <a:p>
            <a:r>
              <a:rPr lang="es-MX" sz="5500" dirty="0" smtClean="0"/>
              <a:t>Mac OS X    *</a:t>
            </a:r>
          </a:p>
          <a:p>
            <a:pPr>
              <a:buNone/>
            </a:pPr>
            <a:endParaRPr lang="es-MX" sz="5500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10</a:t>
            </a:fld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4267200" y="8382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 smtClean="0"/>
              <a:t>Familia UNIX </a:t>
            </a:r>
          </a:p>
          <a:p>
            <a:r>
              <a:rPr lang="es-MX" dirty="0" smtClean="0"/>
              <a:t>AIX </a:t>
            </a:r>
          </a:p>
          <a:p>
            <a:r>
              <a:rPr lang="es-MX" dirty="0" smtClean="0"/>
              <a:t>AMIX </a:t>
            </a:r>
          </a:p>
          <a:p>
            <a:r>
              <a:rPr lang="es-MX" dirty="0" smtClean="0"/>
              <a:t>GNU/Linux </a:t>
            </a:r>
          </a:p>
          <a:p>
            <a:r>
              <a:rPr lang="es-MX" dirty="0" smtClean="0"/>
              <a:t>GNU / </a:t>
            </a:r>
            <a:r>
              <a:rPr lang="es-MX" dirty="0" err="1" smtClean="0"/>
              <a:t>Hurd</a:t>
            </a:r>
            <a:r>
              <a:rPr lang="es-MX" dirty="0" smtClean="0"/>
              <a:t> </a:t>
            </a:r>
          </a:p>
          <a:p>
            <a:r>
              <a:rPr lang="es-MX" dirty="0" smtClean="0"/>
              <a:t>HP-UX </a:t>
            </a:r>
          </a:p>
          <a:p>
            <a:r>
              <a:rPr lang="es-MX" dirty="0" err="1" smtClean="0"/>
              <a:t>Irix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Minix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System</a:t>
            </a:r>
            <a:r>
              <a:rPr lang="es-MX" dirty="0" smtClean="0"/>
              <a:t> V </a:t>
            </a:r>
          </a:p>
          <a:p>
            <a:r>
              <a:rPr lang="es-MX" dirty="0" err="1" smtClean="0"/>
              <a:t>Solaris</a:t>
            </a:r>
            <a:r>
              <a:rPr lang="es-MX" dirty="0" smtClean="0"/>
              <a:t>         *</a:t>
            </a:r>
          </a:p>
          <a:p>
            <a:r>
              <a:rPr lang="es-MX" dirty="0" err="1" smtClean="0"/>
              <a:t>UnixWare</a:t>
            </a:r>
            <a:r>
              <a:rPr lang="es-MX" dirty="0" smtClean="0"/>
              <a:t>   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Lenguajes y Traductores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11</a:t>
            </a:fld>
            <a:endParaRPr lang="es-MX"/>
          </a:p>
        </p:txBody>
      </p:sp>
      <p:pic>
        <p:nvPicPr>
          <p:cNvPr id="1028" name="Picture 4" descr="http://www.cedepapedu.org/upload/images/00002272_lengua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3154274" cy="23622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27000"/>
          </a:effectLst>
        </p:spPr>
      </p:pic>
      <p:sp>
        <p:nvSpPr>
          <p:cNvPr id="9" name="8 CuadroTexto"/>
          <p:cNvSpPr txBox="1"/>
          <p:nvPr/>
        </p:nvSpPr>
        <p:spPr>
          <a:xfrm>
            <a:off x="609600" y="1447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 Natural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867400" y="1447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 de maquina.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desarrollo.indisys.es/resources/1/orejsoni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752600"/>
            <a:ext cx="2286000" cy="3148149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</p:pic>
      <p:grpSp>
        <p:nvGrpSpPr>
          <p:cNvPr id="14" name="13 Grupo"/>
          <p:cNvGrpSpPr/>
          <p:nvPr/>
        </p:nvGrpSpPr>
        <p:grpSpPr>
          <a:xfrm>
            <a:off x="3581400" y="2286000"/>
            <a:ext cx="2057400" cy="1143000"/>
            <a:chOff x="3886200" y="3733800"/>
            <a:chExt cx="1600200" cy="990600"/>
          </a:xfrm>
        </p:grpSpPr>
        <p:sp>
          <p:nvSpPr>
            <p:cNvPr id="11" name="10 Flecha derecha"/>
            <p:cNvSpPr/>
            <p:nvPr/>
          </p:nvSpPr>
          <p:spPr>
            <a:xfrm>
              <a:off x="3962400" y="3733800"/>
              <a:ext cx="1524000" cy="990600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886200" y="3997960"/>
              <a:ext cx="1524000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No pensamos en </a:t>
              </a:r>
              <a:endParaRPr lang="es-MX" dirty="0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038600"/>
            <a:ext cx="3933825" cy="252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Lenguajes de Maquina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12</a:t>
            </a:fld>
            <a:endParaRPr lang="es-MX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448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9" name="8 CuadroTexto"/>
          <p:cNvSpPr txBox="1"/>
          <p:nvPr/>
        </p:nvSpPr>
        <p:spPr>
          <a:xfrm>
            <a:off x="2743200" y="4648200"/>
            <a:ext cx="36576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Lenguajes de alto nivel</a:t>
            </a:r>
          </a:p>
          <a:p>
            <a:r>
              <a:rPr lang="es-MX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MX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  <a:r>
              <a:rPr lang="es-MX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java, </a:t>
            </a:r>
            <a:r>
              <a:rPr lang="es-MX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c#</a:t>
            </a:r>
            <a:r>
              <a:rPr lang="es-MX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etc.)</a:t>
            </a:r>
            <a:endParaRPr lang="es-MX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3810000" y="3505200"/>
            <a:ext cx="1371600" cy="9906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13</a:t>
            </a:fld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228600" y="228600"/>
            <a:ext cx="4648200" cy="16927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Traductor  de lenguajes</a:t>
            </a:r>
          </a:p>
          <a:p>
            <a:pPr algn="just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 sistema que convierte el código fuente de un programador en código objeto.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29200" y="457200"/>
            <a:ext cx="3200400" cy="92333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 Fuente.</a:t>
            </a:r>
          </a:p>
          <a:p>
            <a:pPr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 de programación escrito por el programador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29200" y="1752600"/>
            <a:ext cx="3657600" cy="646331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Código Objeto.</a:t>
            </a:r>
          </a:p>
          <a:p>
            <a:r>
              <a:rPr lang="es-MX" dirty="0" smtClean="0"/>
              <a:t>Equivalente al código de maquina</a:t>
            </a:r>
            <a:endParaRPr lang="es-MX" dirty="0"/>
          </a:p>
        </p:txBody>
      </p:sp>
      <p:cxnSp>
        <p:nvCxnSpPr>
          <p:cNvPr id="14" name="13 Conector recto"/>
          <p:cNvCxnSpPr/>
          <p:nvPr/>
        </p:nvCxnSpPr>
        <p:spPr>
          <a:xfrm rot="5400000">
            <a:off x="-419100" y="3313906"/>
            <a:ext cx="266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914400" y="266541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9144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905000" y="2514600"/>
            <a:ext cx="2971800" cy="1231106"/>
          </a:xfrm>
          <a:prstGeom prst="rect">
            <a:avLst/>
          </a:prstGeom>
          <a:solidFill>
            <a:schemeClr val="tx2">
              <a:lumMod val="2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Interprete:  </a:t>
            </a:r>
            <a:r>
              <a:rPr lang="es-MX" dirty="0" smtClean="0"/>
              <a:t>Traduce una sentencia de programa a la vez según se ejecuta el programa. 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981200" y="4495800"/>
            <a:ext cx="3352800" cy="92333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Compilador: </a:t>
            </a:r>
            <a:r>
              <a:rPr lang="es-MX" dirty="0" smtClean="0"/>
              <a:t>Traduce el programa completo para crear programas de computadora.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219200" y="2209800"/>
            <a:ext cx="7086600" cy="1828800"/>
          </a:xfrm>
        </p:spPr>
        <p:txBody>
          <a:bodyPr/>
          <a:lstStyle/>
          <a:p>
            <a:r>
              <a:rPr lang="es-MX" dirty="0" smtClean="0"/>
              <a:t>Arquitectura cliente servidor.</a:t>
            </a:r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15</a:t>
            </a:fld>
            <a:endParaRPr lang="es-MX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762000"/>
          </a:xfrm>
          <a:prstGeom prst="rect">
            <a:avLst/>
          </a:prstGeom>
        </p:spPr>
        <p:txBody>
          <a:bodyPr vert="horz"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Justificación Cliente/Servidor</a:t>
            </a:r>
            <a:endParaRPr kumimoji="0" lang="es-ES_tradnl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0" y="2286000"/>
          <a:ext cx="7543800" cy="5943600"/>
        </p:xfrm>
        <a:graphic>
          <a:graphicData uri="http://schemas.openxmlformats.org/presentationml/2006/ole">
            <p:oleObj spid="_x0000_s1026" name="Document" r:id="rId3" imgW="7874998" imgH="611172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Cliente/Servicio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16</a:t>
            </a:fld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533400" y="14478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s-ES_tradnl" sz="2800" u="sng" dirty="0" smtClean="0"/>
              <a:t>Definición</a:t>
            </a:r>
            <a:r>
              <a:rPr lang="es-ES_tradnl" sz="2800" dirty="0" smtClean="0"/>
              <a:t>: Sistema distribuido entre múltiples procesadores donde hay clientes que solicitan servicios y servidores que los proporcionan.</a:t>
            </a:r>
          </a:p>
          <a:p>
            <a:pPr algn="just">
              <a:buFontTx/>
              <a:buNone/>
            </a:pPr>
            <a:endParaRPr lang="es-ES_tradnl" sz="2800" dirty="0" smtClean="0"/>
          </a:p>
          <a:p>
            <a:pPr algn="just">
              <a:buFontTx/>
              <a:buNone/>
            </a:pPr>
            <a:r>
              <a:rPr lang="es-ES_tradnl" sz="2800" dirty="0" smtClean="0"/>
              <a:t>Separa los servicios situando cada uno en su plataforma más adecuada.</a:t>
            </a:r>
            <a:endParaRPr lang="es-ES_tradnl" sz="2800" dirty="0"/>
          </a:p>
        </p:txBody>
      </p:sp>
      <p:pic>
        <p:nvPicPr>
          <p:cNvPr id="4098" name="Picture 2" descr="http://www.nominairis.com.mx/imagenes/ar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977640"/>
            <a:ext cx="3600450" cy="2880360"/>
          </a:xfrm>
          <a:prstGeom prst="rect">
            <a:avLst/>
          </a:prstGeom>
          <a:noFill/>
          <a:effectLst>
            <a:softEdge rad="317500"/>
          </a:effectLst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 del cliente servidor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17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33400" y="1295400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El modelo cliente/servidor se recomienda, en particular, para redes que requieran un alto grado de fiabilidad. Las principales ventajas son:</a:t>
            </a:r>
          </a:p>
          <a:p>
            <a:pPr algn="just"/>
            <a:r>
              <a:rPr lang="es-MX" sz="2000" dirty="0" smtClean="0"/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centralizados</a:t>
            </a:r>
            <a:r>
              <a:rPr lang="es-MX" sz="2000" dirty="0" smtClean="0"/>
              <a:t>: debido a que el servidor es el centro de la red, puede administrar los recursos que son comunes a todos los usuarios.</a:t>
            </a:r>
          </a:p>
          <a:p>
            <a:pPr lvl="1" algn="just">
              <a:buFont typeface="Arial" pitchFamily="34" charset="0"/>
              <a:buChar char="•"/>
            </a:pPr>
            <a:endParaRPr lang="es-MX" sz="2000" dirty="0" smtClean="0"/>
          </a:p>
          <a:p>
            <a:pPr lvl="1" algn="just">
              <a:buFont typeface="Arial" pitchFamily="34" charset="0"/>
              <a:buChar char="•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seguridad mejorada</a:t>
            </a:r>
            <a:r>
              <a:rPr lang="es-MX" sz="2000" dirty="0" smtClean="0"/>
              <a:t>: ya que la cantidad de puntos de entrada que permite el acceso a los datos no es importante. </a:t>
            </a:r>
          </a:p>
          <a:p>
            <a:pPr lvl="1" algn="just">
              <a:buFont typeface="Arial" pitchFamily="34" charset="0"/>
              <a:buChar char="•"/>
            </a:pPr>
            <a:endParaRPr lang="es-MX" sz="2000" dirty="0" smtClean="0"/>
          </a:p>
          <a:p>
            <a:pPr lvl="1" algn="just">
              <a:buFont typeface="Arial" pitchFamily="34" charset="0"/>
              <a:buChar char="•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al nivel del servidor</a:t>
            </a:r>
            <a:r>
              <a:rPr lang="es-MX" sz="2000" dirty="0" smtClean="0"/>
              <a:t>: ya que los clientes no juegan un papel importante en este modelo, requieren menos administración. </a:t>
            </a:r>
          </a:p>
          <a:p>
            <a:pPr lvl="1" algn="just">
              <a:buFont typeface="Arial" pitchFamily="34" charset="0"/>
              <a:buChar char="•"/>
            </a:pPr>
            <a:endParaRPr lang="es-MX" sz="2000" dirty="0" smtClean="0"/>
          </a:p>
          <a:p>
            <a:pPr lvl="1" algn="just">
              <a:buFont typeface="Arial" pitchFamily="34" charset="0"/>
              <a:buChar char="•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escalable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MX" sz="2000" dirty="0" smtClean="0"/>
              <a:t>gracias a esta arquitectura, es posible quitar o agregar clientes sin afectar el funcionamiento de la red y sin la necesidad de realizar mayores modificaciones. 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Desventajas del cliente servidor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18</a:t>
            </a:fld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85800" y="160020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La arquitectura cliente/servidor también tiene las siguientes desventajas: </a:t>
            </a:r>
          </a:p>
          <a:p>
            <a:pPr algn="just"/>
            <a:endParaRPr lang="es-MX" sz="2400" dirty="0" smtClean="0"/>
          </a:p>
          <a:p>
            <a:pPr lvl="1" algn="just">
              <a:buFont typeface="Arial" pitchFamily="34" charset="0"/>
              <a:buChar char="•"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elevado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MX" sz="2400" dirty="0" smtClean="0"/>
              <a:t>debido a la complejidad técnica del servidor. </a:t>
            </a:r>
          </a:p>
          <a:p>
            <a:pPr lvl="1" algn="just">
              <a:buFont typeface="Arial" pitchFamily="34" charset="0"/>
              <a:buChar char="•"/>
            </a:pPr>
            <a:endParaRPr lang="es-MX" sz="2400" dirty="0" smtClean="0"/>
          </a:p>
          <a:p>
            <a:pPr lvl="1" algn="just">
              <a:buFont typeface="Arial" pitchFamily="34" charset="0"/>
              <a:buChar char="•"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eslabón débil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MX" sz="2400" dirty="0" smtClean="0"/>
              <a:t>el servidor es el único eslabón débil en la red de cliente/servidor, debido a que toda la red está construida en torno a él. </a:t>
            </a:r>
            <a:endParaRPr lang="es-MX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netwareinformatica.com.ar/ImagesGran/Client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838200"/>
            <a:ext cx="5867400" cy="567853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4000" dirty="0" smtClean="0"/>
              <a:t>Ejemplo </a:t>
            </a:r>
            <a:endParaRPr lang="es-MX" sz="40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Software de computadora (Definiciones)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Es un conjunto de instrucciones que cuando se ejecutan proporcionan la función y el rendimiento deseados.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 </a:t>
            </a:r>
            <a:r>
              <a:rPr lang="es-MX" dirty="0"/>
              <a:t>E</a:t>
            </a:r>
            <a:r>
              <a:rPr lang="es-MX" dirty="0" smtClean="0"/>
              <a:t>structuras de datos que permiten a los programas manipular adecuadamente la información.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Es un conjunto de programas elaborados por el hombre, que </a:t>
            </a:r>
            <a:r>
              <a:rPr lang="es-MX" b="1" dirty="0" smtClean="0"/>
              <a:t>controlan la actuación de la computadora</a:t>
            </a:r>
            <a:r>
              <a:rPr lang="es-MX" dirty="0" smtClean="0"/>
              <a:t>, haciendo que éste siga en sus acciones una serie de esquemas lógicos predeterminados.</a:t>
            </a:r>
          </a:p>
          <a:p>
            <a:pPr marL="514350" indent="-514350" algn="just">
              <a:buFont typeface="+mj-lt"/>
              <a:buAutoNum type="arabicPeriod"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Autofit/>
          </a:bodyPr>
          <a:lstStyle/>
          <a:p>
            <a:r>
              <a:rPr lang="es-MX" sz="6600" dirty="0" smtClean="0"/>
              <a:t>Futuro del Software</a:t>
            </a:r>
            <a:endParaRPr lang="es-MX" sz="66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del software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Corrección</a:t>
            </a:r>
          </a:p>
          <a:p>
            <a:r>
              <a:rPr lang="es-MX" dirty="0" smtClean="0"/>
              <a:t>Fiabilidad</a:t>
            </a:r>
          </a:p>
          <a:p>
            <a:r>
              <a:rPr lang="es-MX" dirty="0" smtClean="0"/>
              <a:t>Eficiencia</a:t>
            </a:r>
          </a:p>
          <a:p>
            <a:r>
              <a:rPr lang="es-MX" dirty="0" smtClean="0"/>
              <a:t>Integridad</a:t>
            </a:r>
          </a:p>
          <a:p>
            <a:r>
              <a:rPr lang="es-MX" dirty="0" smtClean="0"/>
              <a:t>Facilidad de uso</a:t>
            </a:r>
          </a:p>
          <a:p>
            <a:r>
              <a:rPr lang="es-MX" dirty="0" smtClean="0"/>
              <a:t>Facilidad de mantenimiento</a:t>
            </a:r>
          </a:p>
          <a:p>
            <a:r>
              <a:rPr lang="es-MX" dirty="0" smtClean="0"/>
              <a:t>Flexibilidad</a:t>
            </a:r>
          </a:p>
          <a:p>
            <a:r>
              <a:rPr lang="es-MX" dirty="0" smtClean="0"/>
              <a:t>Facilidad de prueba.</a:t>
            </a:r>
          </a:p>
          <a:p>
            <a:r>
              <a:rPr lang="es-MX" dirty="0" smtClean="0"/>
              <a:t>Portabilidad</a:t>
            </a:r>
          </a:p>
          <a:p>
            <a:r>
              <a:rPr lang="es-MX" dirty="0" smtClean="0"/>
              <a:t>Facilidad de rehúso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Clasificación del Software de acuerdo al tipo de trabajo realizado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514600"/>
            <a:ext cx="8229600" cy="4709160"/>
          </a:xfrm>
        </p:spPr>
        <p:txBody>
          <a:bodyPr/>
          <a:lstStyle/>
          <a:p>
            <a:r>
              <a:rPr lang="es-MX" dirty="0" smtClean="0"/>
              <a:t>Software de sistemas (Sistema Operativo)</a:t>
            </a:r>
          </a:p>
          <a:p>
            <a:r>
              <a:rPr lang="es-MX" dirty="0" smtClean="0"/>
              <a:t>Software de aplicación.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5" name="4 Imagen" descr="software-de-aplicac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57600"/>
            <a:ext cx="3810000" cy="28575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Software de aplicación.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</a:t>
            </a:r>
            <a:r>
              <a:rPr lang="es-MX" b="1" dirty="0" smtClean="0"/>
              <a:t>software de aplicación</a:t>
            </a:r>
            <a:r>
              <a:rPr lang="es-MX" dirty="0" smtClean="0"/>
              <a:t> son los programas que controlan y optimizan la operación de la máquina, establecen una relación básica y fundamental entre el usuario y la computadora, </a:t>
            </a:r>
            <a:r>
              <a:rPr lang="es-MX" b="1" dirty="0" smtClean="0"/>
              <a:t>hacen que el usuario pueda usar en forma cómoda y amigable complejos sistemas hardware</a:t>
            </a:r>
            <a:r>
              <a:rPr lang="es-MX" dirty="0" smtClean="0"/>
              <a:t>, realizan funciones que para el usuario serían engorrosas o incluso imposibles, y actúan como intermediario entre el usuario y el hardware.</a:t>
            </a:r>
          </a:p>
          <a:p>
            <a:pPr algn="just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 de software de aplicación.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 dirty="0" smtClean="0"/>
              <a:t>Procesadores de Palabras o Texto (Word </a:t>
            </a:r>
            <a:r>
              <a:rPr lang="es-MX" dirty="0" err="1" smtClean="0"/>
              <a:t>Processors</a:t>
            </a:r>
            <a:r>
              <a:rPr lang="es-MX" dirty="0" smtClean="0"/>
              <a:t>). </a:t>
            </a:r>
          </a:p>
          <a:p>
            <a:pPr algn="just"/>
            <a:r>
              <a:rPr lang="es-MX" dirty="0" smtClean="0"/>
              <a:t>Sistemas Manejadores o Administradores de Bases de Datos (DBMS, Data Base Management </a:t>
            </a:r>
            <a:r>
              <a:rPr lang="es-MX" dirty="0" err="1" smtClean="0"/>
              <a:t>Systems</a:t>
            </a:r>
            <a:r>
              <a:rPr lang="es-MX" dirty="0" smtClean="0"/>
              <a:t>). </a:t>
            </a:r>
          </a:p>
          <a:p>
            <a:pPr algn="just"/>
            <a:r>
              <a:rPr lang="es-MX" dirty="0" smtClean="0"/>
              <a:t>Hojas Electrónicas de Cálculo. </a:t>
            </a:r>
          </a:p>
          <a:p>
            <a:pPr algn="just"/>
            <a:r>
              <a:rPr lang="es-MX" dirty="0" smtClean="0"/>
              <a:t>Programas de Presentación Gráfica. </a:t>
            </a:r>
          </a:p>
          <a:p>
            <a:pPr algn="just"/>
            <a:r>
              <a:rPr lang="es-MX" dirty="0" smtClean="0"/>
              <a:t>Programas Educativos, Software Educativo o Tutoriales. </a:t>
            </a:r>
          </a:p>
          <a:p>
            <a:pPr algn="just"/>
            <a:r>
              <a:rPr lang="es-MX" dirty="0" smtClean="0"/>
              <a:t>Programas de Edición de Texto o de Escritorio. </a:t>
            </a:r>
          </a:p>
          <a:p>
            <a:pPr algn="just"/>
            <a:r>
              <a:rPr lang="es-MX" dirty="0" smtClean="0"/>
              <a:t>Programas de Edición Gráfica. </a:t>
            </a:r>
          </a:p>
          <a:p>
            <a:pPr algn="just"/>
            <a:r>
              <a:rPr lang="es-MX" dirty="0" smtClean="0"/>
              <a:t>Programas de Diseño Asistidos por Computadora (CAD o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Aided</a:t>
            </a:r>
            <a:r>
              <a:rPr lang="es-MX" dirty="0" smtClean="0"/>
              <a:t> </a:t>
            </a:r>
            <a:r>
              <a:rPr lang="es-MX" dirty="0" err="1" smtClean="0"/>
              <a:t>Design</a:t>
            </a:r>
            <a:r>
              <a:rPr lang="es-MX" dirty="0" smtClean="0"/>
              <a:t>). </a:t>
            </a:r>
          </a:p>
          <a:p>
            <a:pPr algn="just"/>
            <a:r>
              <a:rPr lang="es-MX" dirty="0" smtClean="0"/>
              <a:t>Programas para Manufactura por Computadora (CAM o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Aided</a:t>
            </a:r>
            <a:r>
              <a:rPr lang="es-MX" dirty="0" smtClean="0"/>
              <a:t> </a:t>
            </a:r>
            <a:r>
              <a:rPr lang="es-MX" dirty="0" err="1" smtClean="0"/>
              <a:t>Manufacturing</a:t>
            </a:r>
            <a:r>
              <a:rPr lang="es-MX" dirty="0" smtClean="0"/>
              <a:t>). </a:t>
            </a:r>
          </a:p>
          <a:p>
            <a:pPr algn="just"/>
            <a:r>
              <a:rPr lang="es-MX" dirty="0" smtClean="0"/>
              <a:t>Programas Matemáticos y Estadísticos. </a:t>
            </a:r>
          </a:p>
          <a:p>
            <a:pPr algn="just"/>
            <a:r>
              <a:rPr lang="es-MX" dirty="0" smtClean="0"/>
              <a:t>Programas de Esparcimiento y Videojuegos. </a:t>
            </a:r>
          </a:p>
          <a:p>
            <a:pPr algn="just"/>
            <a:r>
              <a:rPr lang="es-MX" dirty="0" smtClean="0"/>
              <a:t>Programas Integrados. </a:t>
            </a:r>
          </a:p>
          <a:p>
            <a:pPr algn="just"/>
            <a:r>
              <a:rPr lang="es-MX" dirty="0" smtClean="0"/>
              <a:t>Programas para gráficos e imágenes, etc. </a:t>
            </a:r>
          </a:p>
          <a:p>
            <a:pPr algn="just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 Operativo</a:t>
            </a:r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 es un OS?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</a:t>
            </a:r>
            <a:r>
              <a:rPr lang="es-MX" b="1" dirty="0" smtClean="0"/>
              <a:t>sistema operativo</a:t>
            </a:r>
            <a:r>
              <a:rPr lang="es-MX" dirty="0" smtClean="0"/>
              <a:t> (a veces también citado mediante su forma abreviada </a:t>
            </a:r>
            <a:r>
              <a:rPr lang="es-MX" i="1" dirty="0" smtClean="0"/>
              <a:t>OS</a:t>
            </a:r>
            <a:r>
              <a:rPr lang="es-MX" dirty="0" smtClean="0"/>
              <a:t> en inglés) (Software de sistema), se encarga de crear el vínculo entre los recursos materiales, el usuario y el software de aplicación.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>
                <a:hlinkClick r:id="rId2"/>
              </a:rPr>
              <a:t>material</a:t>
            </a:r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Clasificación de los OS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rubi.cabrera@udlap.mx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5225-A357-48F2-A14F-C4EB8457DE35}" type="slidenum">
              <a:rPr lang="es-MX" smtClean="0"/>
              <a:pPr/>
              <a:t>9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609600" y="1447800"/>
            <a:ext cx="4572000" cy="101566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es-MX" sz="2000" b="1" dirty="0" smtClean="0"/>
              <a:t>Multiusuario</a:t>
            </a:r>
            <a:r>
              <a:rPr lang="es-MX" sz="2000" dirty="0" smtClean="0"/>
              <a:t>: Permite que dos o más usuarios utilicen sus programas al mismo tiempo.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572000" y="2819400"/>
            <a:ext cx="4572000" cy="70788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es-MX" sz="2000" b="1" dirty="0" smtClean="0"/>
              <a:t>Multiprocesador</a:t>
            </a:r>
            <a:r>
              <a:rPr lang="es-MX" sz="2000" dirty="0" smtClean="0"/>
              <a:t>: soporta el abrir un mismo programa en más de una CPU.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52400" y="5867400"/>
            <a:ext cx="4572000" cy="1015663"/>
          </a:xfrm>
          <a:prstGeom prst="rect">
            <a:avLst/>
          </a:prstGeom>
          <a:solidFill>
            <a:srgbClr val="7030A0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es-MX" sz="2000" b="1" dirty="0" smtClean="0"/>
              <a:t>Multitarea</a:t>
            </a:r>
            <a:r>
              <a:rPr lang="es-MX" sz="2000" dirty="0" smtClean="0"/>
              <a:t>: Permite que varios programas se ejecuten al mismo tiempo.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72000" y="4867870"/>
            <a:ext cx="4572000" cy="1015663"/>
          </a:xfrm>
          <a:prstGeom prst="rect">
            <a:avLst/>
          </a:prstGeom>
          <a:solidFill>
            <a:srgbClr val="002060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es-MX" sz="2000" b="1" dirty="0" err="1" smtClean="0"/>
              <a:t>Multitramo</a:t>
            </a:r>
            <a:r>
              <a:rPr lang="es-MX" sz="2000" dirty="0" smtClean="0"/>
              <a:t>: Permite que diversas partes de un solo programa funcionen al mismo tiempo.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0" y="3581400"/>
            <a:ext cx="4572000" cy="1323439"/>
          </a:xfrm>
          <a:prstGeom prst="rect">
            <a:avLst/>
          </a:prstGeom>
          <a:solidFill>
            <a:srgbClr val="00B0F0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es-MX" sz="2000" b="1" dirty="0" smtClean="0"/>
              <a:t>Tiempo Real</a:t>
            </a:r>
            <a:r>
              <a:rPr lang="es-MX" sz="2000" dirty="0" smtClean="0"/>
              <a:t>: Responde a las entradas inmediatamente. Los sistemas operativos como DOS y UNIX, no funcionan en tiempo real.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366</TotalTime>
  <Words>859</Words>
  <Application>Microsoft Office PowerPoint</Application>
  <PresentationFormat>Presentación en pantalla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Vértice</vt:lpstr>
      <vt:lpstr>Document</vt:lpstr>
      <vt:lpstr>software</vt:lpstr>
      <vt:lpstr>Software de computadora (Definiciones)</vt:lpstr>
      <vt:lpstr>Características del software</vt:lpstr>
      <vt:lpstr>Clasificación del Software de acuerdo al tipo de trabajo realizado</vt:lpstr>
      <vt:lpstr>Software de aplicación.</vt:lpstr>
      <vt:lpstr>Ejemplos de software de aplicación.</vt:lpstr>
      <vt:lpstr>Sistema Operativo</vt:lpstr>
      <vt:lpstr>Que es un OS?</vt:lpstr>
      <vt:lpstr>Clasificación de los OS</vt:lpstr>
      <vt:lpstr>Ejemplos de OS</vt:lpstr>
      <vt:lpstr>Lenguajes y Traductores</vt:lpstr>
      <vt:lpstr>Lenguajes de Maquina</vt:lpstr>
      <vt:lpstr>Diapositiva 13</vt:lpstr>
      <vt:lpstr>Arquitectura cliente servidor.</vt:lpstr>
      <vt:lpstr>Diapositiva 15</vt:lpstr>
      <vt:lpstr>Cliente/Servicio</vt:lpstr>
      <vt:lpstr>Ventajas del cliente servidor</vt:lpstr>
      <vt:lpstr>Desventajas del cliente servidor</vt:lpstr>
      <vt:lpstr>Ejemplo </vt:lpstr>
      <vt:lpstr>Futuro del Software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 </dc:creator>
  <cp:lastModifiedBy> </cp:lastModifiedBy>
  <cp:revision>10</cp:revision>
  <dcterms:created xsi:type="dcterms:W3CDTF">2009-03-09T03:12:43Z</dcterms:created>
  <dcterms:modified xsi:type="dcterms:W3CDTF">2009-03-24T20:39:49Z</dcterms:modified>
</cp:coreProperties>
</file>