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1C8A-8692-463A-9C91-09F1AC962777}" type="datetimeFigureOut">
              <a:rPr lang="es-ES" smtClean="0"/>
              <a:t>05/09/2010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2515-108B-4F18-A9CF-E9283F8A9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1C8A-8692-463A-9C91-09F1AC962777}" type="datetimeFigureOut">
              <a:rPr lang="es-ES" smtClean="0"/>
              <a:t>05/09/2010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2515-108B-4F18-A9CF-E9283F8A9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1C8A-8692-463A-9C91-09F1AC962777}" type="datetimeFigureOut">
              <a:rPr lang="es-ES" smtClean="0"/>
              <a:t>05/09/2010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2515-108B-4F18-A9CF-E9283F8A9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1C8A-8692-463A-9C91-09F1AC962777}" type="datetimeFigureOut">
              <a:rPr lang="es-ES" smtClean="0"/>
              <a:t>05/09/2010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2515-108B-4F18-A9CF-E9283F8A9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1C8A-8692-463A-9C91-09F1AC962777}" type="datetimeFigureOut">
              <a:rPr lang="es-ES" smtClean="0"/>
              <a:t>05/09/2010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2515-108B-4F18-A9CF-E9283F8A9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1C8A-8692-463A-9C91-09F1AC962777}" type="datetimeFigureOut">
              <a:rPr lang="es-ES" smtClean="0"/>
              <a:t>05/09/2010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2515-108B-4F18-A9CF-E9283F8A9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1C8A-8692-463A-9C91-09F1AC962777}" type="datetimeFigureOut">
              <a:rPr lang="es-ES" smtClean="0"/>
              <a:t>05/09/2010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2515-108B-4F18-A9CF-E9283F8A9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1C8A-8692-463A-9C91-09F1AC962777}" type="datetimeFigureOut">
              <a:rPr lang="es-ES" smtClean="0"/>
              <a:t>05/09/2010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2515-108B-4F18-A9CF-E9283F8A9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1C8A-8692-463A-9C91-09F1AC962777}" type="datetimeFigureOut">
              <a:rPr lang="es-ES" smtClean="0"/>
              <a:t>05/09/2010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2515-108B-4F18-A9CF-E9283F8A9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1C8A-8692-463A-9C91-09F1AC962777}" type="datetimeFigureOut">
              <a:rPr lang="es-ES" smtClean="0"/>
              <a:t>05/09/2010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2515-108B-4F18-A9CF-E9283F8A9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1C8A-8692-463A-9C91-09F1AC962777}" type="datetimeFigureOut">
              <a:rPr lang="es-ES" smtClean="0"/>
              <a:t>05/09/2010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E2515-108B-4F18-A9CF-E9283F8A9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C1C8A-8692-463A-9C91-09F1AC962777}" type="datetimeFigureOut">
              <a:rPr lang="es-ES" smtClean="0"/>
              <a:t>05/09/2010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E2515-108B-4F18-A9CF-E9283F8A90C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3962400" y="457200"/>
            <a:ext cx="1295400" cy="4572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1000">
                <a:latin typeface="Tahoma" pitchFamily="34" charset="0"/>
              </a:rPr>
              <a:t>LATINOAMÉRICA</a:t>
            </a:r>
          </a:p>
          <a:p>
            <a:pPr algn="ctr"/>
            <a:r>
              <a:rPr lang="es-ES" sz="1000">
                <a:latin typeface="Tahoma" pitchFamily="34" charset="0"/>
              </a:rPr>
              <a:t>EN EL </a:t>
            </a:r>
          </a:p>
          <a:p>
            <a:pPr algn="ctr"/>
            <a:r>
              <a:rPr lang="es-ES" sz="1000">
                <a:latin typeface="Tahoma" pitchFamily="34" charset="0"/>
              </a:rPr>
              <a:t>SIGLO XX</a:t>
            </a: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4343400" y="1600200"/>
            <a:ext cx="10668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LIBERALISMO</a:t>
            </a:r>
          </a:p>
          <a:p>
            <a:pPr algn="ctr"/>
            <a:r>
              <a:rPr lang="es-ES" sz="800">
                <a:latin typeface="Tahoma" pitchFamily="34" charset="0"/>
              </a:rPr>
              <a:t>1990-99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3048000" y="1600200"/>
            <a:ext cx="11430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 dirty="0">
                <a:latin typeface="Tahoma" pitchFamily="34" charset="0"/>
              </a:rPr>
              <a:t>SUSTITUCIÓN</a:t>
            </a:r>
          </a:p>
          <a:p>
            <a:pPr algn="ctr"/>
            <a:r>
              <a:rPr lang="es-ES" sz="800" dirty="0">
                <a:latin typeface="Tahoma" pitchFamily="34" charset="0"/>
              </a:rPr>
              <a:t>IMPORTACIONES</a:t>
            </a:r>
          </a:p>
          <a:p>
            <a:pPr algn="ctr"/>
            <a:r>
              <a:rPr lang="es-ES" sz="800" dirty="0">
                <a:latin typeface="Tahoma" pitchFamily="34" charset="0"/>
              </a:rPr>
              <a:t>1930-90</a:t>
            </a: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762000" y="16002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ECONOMÍA DE</a:t>
            </a:r>
          </a:p>
          <a:p>
            <a:pPr algn="ctr"/>
            <a:r>
              <a:rPr lang="es-ES" sz="800">
                <a:latin typeface="Tahoma" pitchFamily="34" charset="0"/>
              </a:rPr>
              <a:t>EXPORTACIÓN</a:t>
            </a:r>
          </a:p>
          <a:p>
            <a:pPr algn="ctr"/>
            <a:r>
              <a:rPr lang="es-ES" sz="800">
                <a:latin typeface="Tahoma" pitchFamily="34" charset="0"/>
              </a:rPr>
              <a:t>1900-30</a:t>
            </a:r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2209800" y="838200"/>
            <a:ext cx="990600" cy="4572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000">
                <a:latin typeface="Tahoma" pitchFamily="34" charset="0"/>
              </a:rPr>
              <a:t>EVOLUCIÓN</a:t>
            </a:r>
          </a:p>
          <a:p>
            <a:pPr algn="ctr"/>
            <a:r>
              <a:rPr lang="es-ES" sz="1000">
                <a:latin typeface="Tahoma" pitchFamily="34" charset="0"/>
              </a:rPr>
              <a:t>ECON</a:t>
            </a:r>
            <a:r>
              <a:rPr lang="es-ES_tradnl" sz="1000">
                <a:latin typeface="Tahoma" pitchFamily="34" charset="0"/>
              </a:rPr>
              <a:t>Ó</a:t>
            </a:r>
            <a:r>
              <a:rPr lang="es-ES" sz="1000">
                <a:latin typeface="Tahoma" pitchFamily="34" charset="0"/>
              </a:rPr>
              <a:t>M</a:t>
            </a:r>
            <a:r>
              <a:rPr lang="es-ES_tradnl" sz="1000">
                <a:latin typeface="Tahoma" pitchFamily="34" charset="0"/>
              </a:rPr>
              <a:t>ICA</a:t>
            </a:r>
            <a:endParaRPr lang="es-ES" sz="1000">
              <a:latin typeface="Tahoma" pitchFamily="34" charset="0"/>
            </a:endParaRPr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1828800" y="23622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NECESIDAD</a:t>
            </a:r>
          </a:p>
          <a:p>
            <a:pPr algn="ctr"/>
            <a:r>
              <a:rPr lang="es-ES" sz="800">
                <a:latin typeface="Tahoma" pitchFamily="34" charset="0"/>
              </a:rPr>
              <a:t>MANO DE </a:t>
            </a:r>
          </a:p>
          <a:p>
            <a:pPr algn="ctr"/>
            <a:r>
              <a:rPr lang="es-ES" sz="800">
                <a:latin typeface="Tahoma" pitchFamily="34" charset="0"/>
              </a:rPr>
              <a:t>OBRA</a:t>
            </a: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762000" y="23622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PRODUCTOS</a:t>
            </a:r>
          </a:p>
          <a:p>
            <a:pPr algn="ctr"/>
            <a:r>
              <a:rPr lang="es-ES" sz="800">
                <a:latin typeface="Tahoma" pitchFamily="34" charset="0"/>
              </a:rPr>
              <a:t>ALIMENTACIÓN</a:t>
            </a:r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0" y="2362200"/>
            <a:ext cx="6858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MATERIAS</a:t>
            </a:r>
          </a:p>
          <a:p>
            <a:pPr algn="ctr"/>
            <a:r>
              <a:rPr lang="es-ES" sz="800">
                <a:latin typeface="Tahoma" pitchFamily="34" charset="0"/>
              </a:rPr>
              <a:t>PRIMAS</a:t>
            </a:r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1828800" y="30480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INMIGRACIÓN</a:t>
            </a:r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152400" y="42672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MERCADO</a:t>
            </a:r>
          </a:p>
          <a:p>
            <a:pPr algn="ctr"/>
            <a:r>
              <a:rPr lang="es-ES" sz="800">
                <a:latin typeface="Tahoma" pitchFamily="34" charset="0"/>
              </a:rPr>
              <a:t>INTERIOR</a:t>
            </a:r>
          </a:p>
        </p:txBody>
      </p:sp>
      <p:sp>
        <p:nvSpPr>
          <p:cNvPr id="14348" name="AutoShape 12"/>
          <p:cNvSpPr>
            <a:spLocks noChangeArrowheads="1"/>
          </p:cNvSpPr>
          <p:nvPr/>
        </p:nvSpPr>
        <p:spPr bwMode="auto">
          <a:xfrm>
            <a:off x="685800" y="3581400"/>
            <a:ext cx="10668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PROBLEMAS</a:t>
            </a:r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1447800" y="52578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DEMANDA</a:t>
            </a:r>
          </a:p>
        </p:txBody>
      </p:sp>
      <p:sp>
        <p:nvSpPr>
          <p:cNvPr id="14350" name="AutoShape 14"/>
          <p:cNvSpPr>
            <a:spLocks noChangeArrowheads="1"/>
          </p:cNvSpPr>
          <p:nvPr/>
        </p:nvSpPr>
        <p:spPr bwMode="auto">
          <a:xfrm>
            <a:off x="1447800" y="42672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DEPENDENCIA</a:t>
            </a:r>
          </a:p>
          <a:p>
            <a:pPr algn="ctr"/>
            <a:r>
              <a:rPr lang="es-ES" sz="800">
                <a:latin typeface="Tahoma" pitchFamily="34" charset="0"/>
              </a:rPr>
              <a:t>EXTERIOR</a:t>
            </a:r>
          </a:p>
        </p:txBody>
      </p:sp>
      <p:sp>
        <p:nvSpPr>
          <p:cNvPr id="14351" name="AutoShape 15"/>
          <p:cNvSpPr>
            <a:spLocks noChangeArrowheads="1"/>
          </p:cNvSpPr>
          <p:nvPr/>
        </p:nvSpPr>
        <p:spPr bwMode="auto">
          <a:xfrm>
            <a:off x="3048000" y="3657600"/>
            <a:ext cx="11430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INDUSTRIALIZACIÓN</a:t>
            </a:r>
          </a:p>
        </p:txBody>
      </p:sp>
      <p:sp>
        <p:nvSpPr>
          <p:cNvPr id="14352" name="AutoShape 16"/>
          <p:cNvSpPr>
            <a:spLocks noChangeArrowheads="1"/>
          </p:cNvSpPr>
          <p:nvPr/>
        </p:nvSpPr>
        <p:spPr bwMode="auto">
          <a:xfrm>
            <a:off x="3200400" y="3048000"/>
            <a:ext cx="838200" cy="304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EXPORTACIONES</a:t>
            </a:r>
          </a:p>
        </p:txBody>
      </p:sp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3124200" y="2286000"/>
            <a:ext cx="9906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 dirty="0">
                <a:latin typeface="Tahoma" pitchFamily="34" charset="0"/>
              </a:rPr>
              <a:t>CRISIS DEL 29</a:t>
            </a:r>
          </a:p>
          <a:p>
            <a:pPr algn="ctr"/>
            <a:r>
              <a:rPr lang="es-ES" sz="800" dirty="0">
                <a:latin typeface="Tahoma" pitchFamily="34" charset="0"/>
              </a:rPr>
              <a:t>EUROPA</a:t>
            </a:r>
          </a:p>
        </p:txBody>
      </p:sp>
      <p:sp>
        <p:nvSpPr>
          <p:cNvPr id="14354" name="AutoShape 18"/>
          <p:cNvSpPr>
            <a:spLocks noChangeArrowheads="1"/>
          </p:cNvSpPr>
          <p:nvPr/>
        </p:nvSpPr>
        <p:spPr bwMode="auto">
          <a:xfrm>
            <a:off x="3124200" y="4343400"/>
            <a:ext cx="9906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INVERSIONES</a:t>
            </a:r>
          </a:p>
        </p:txBody>
      </p:sp>
      <p:sp>
        <p:nvSpPr>
          <p:cNvPr id="14355" name="AutoShape 19"/>
          <p:cNvSpPr>
            <a:spLocks noChangeArrowheads="1"/>
          </p:cNvSpPr>
          <p:nvPr/>
        </p:nvSpPr>
        <p:spPr bwMode="auto">
          <a:xfrm>
            <a:off x="2667000" y="5638800"/>
            <a:ext cx="9906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DEPENDENCIA</a:t>
            </a:r>
          </a:p>
        </p:txBody>
      </p:sp>
      <p:sp>
        <p:nvSpPr>
          <p:cNvPr id="14356" name="AutoShape 20"/>
          <p:cNvSpPr>
            <a:spLocks noChangeArrowheads="1"/>
          </p:cNvSpPr>
          <p:nvPr/>
        </p:nvSpPr>
        <p:spPr bwMode="auto">
          <a:xfrm>
            <a:off x="2667000" y="4953000"/>
            <a:ext cx="9906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ENDEUDAMIENTO</a:t>
            </a:r>
          </a:p>
        </p:txBody>
      </p:sp>
      <p:sp>
        <p:nvSpPr>
          <p:cNvPr id="14357" name="AutoShape 21"/>
          <p:cNvSpPr>
            <a:spLocks noChangeArrowheads="1"/>
          </p:cNvSpPr>
          <p:nvPr/>
        </p:nvSpPr>
        <p:spPr bwMode="auto">
          <a:xfrm>
            <a:off x="3810000" y="6400800"/>
            <a:ext cx="11430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DESEQUILIBRIOS</a:t>
            </a:r>
          </a:p>
          <a:p>
            <a:pPr algn="ctr"/>
            <a:r>
              <a:rPr lang="es-ES" sz="800">
                <a:latin typeface="Tahoma" pitchFamily="34" charset="0"/>
              </a:rPr>
              <a:t>SOCIALES</a:t>
            </a:r>
          </a:p>
        </p:txBody>
      </p:sp>
      <p:sp>
        <p:nvSpPr>
          <p:cNvPr id="14358" name="AutoShape 22"/>
          <p:cNvSpPr>
            <a:spLocks noChangeArrowheads="1"/>
          </p:cNvSpPr>
          <p:nvPr/>
        </p:nvSpPr>
        <p:spPr bwMode="auto">
          <a:xfrm>
            <a:off x="2676525" y="6400800"/>
            <a:ext cx="10668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POBREZA</a:t>
            </a:r>
          </a:p>
        </p:txBody>
      </p:sp>
      <p:sp>
        <p:nvSpPr>
          <p:cNvPr id="14359" name="AutoShape 23"/>
          <p:cNvSpPr>
            <a:spLocks noChangeArrowheads="1"/>
          </p:cNvSpPr>
          <p:nvPr/>
        </p:nvSpPr>
        <p:spPr bwMode="auto">
          <a:xfrm>
            <a:off x="4038600" y="56388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INFLACIÓN</a:t>
            </a:r>
          </a:p>
        </p:txBody>
      </p:sp>
      <p:sp>
        <p:nvSpPr>
          <p:cNvPr id="14360" name="AutoShape 24"/>
          <p:cNvSpPr>
            <a:spLocks noChangeArrowheads="1"/>
          </p:cNvSpPr>
          <p:nvPr/>
        </p:nvSpPr>
        <p:spPr bwMode="auto">
          <a:xfrm>
            <a:off x="4038600" y="49530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DÉFICIT</a:t>
            </a:r>
          </a:p>
        </p:txBody>
      </p:sp>
      <p:sp>
        <p:nvSpPr>
          <p:cNvPr id="14361" name="AutoShape 25"/>
          <p:cNvSpPr>
            <a:spLocks noChangeArrowheads="1"/>
          </p:cNvSpPr>
          <p:nvPr/>
        </p:nvSpPr>
        <p:spPr bwMode="auto">
          <a:xfrm>
            <a:off x="6400800" y="1524000"/>
            <a:ext cx="10668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SIGLO DE </a:t>
            </a:r>
          </a:p>
          <a:p>
            <a:pPr algn="ctr"/>
            <a:r>
              <a:rPr lang="es-ES" sz="800">
                <a:latin typeface="Tahoma" pitchFamily="34" charset="0"/>
              </a:rPr>
              <a:t>TENSIONES</a:t>
            </a:r>
          </a:p>
        </p:txBody>
      </p:sp>
      <p:sp>
        <p:nvSpPr>
          <p:cNvPr id="14362" name="AutoShape 26"/>
          <p:cNvSpPr>
            <a:spLocks noChangeArrowheads="1"/>
          </p:cNvSpPr>
          <p:nvPr/>
        </p:nvSpPr>
        <p:spPr bwMode="auto">
          <a:xfrm>
            <a:off x="6400800" y="838200"/>
            <a:ext cx="1066800" cy="3810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000">
                <a:latin typeface="Tahoma" pitchFamily="34" charset="0"/>
              </a:rPr>
              <a:t>EVOLUCIÓN</a:t>
            </a:r>
          </a:p>
          <a:p>
            <a:pPr algn="ctr"/>
            <a:r>
              <a:rPr lang="es-ES" sz="1000">
                <a:latin typeface="Tahoma" pitchFamily="34" charset="0"/>
              </a:rPr>
              <a:t>POLÍTICA</a:t>
            </a:r>
          </a:p>
        </p:txBody>
      </p:sp>
      <p:sp>
        <p:nvSpPr>
          <p:cNvPr id="14363" name="AutoShape 27"/>
          <p:cNvSpPr>
            <a:spLocks noChangeArrowheads="1"/>
          </p:cNvSpPr>
          <p:nvPr/>
        </p:nvSpPr>
        <p:spPr bwMode="auto">
          <a:xfrm>
            <a:off x="4343400" y="2286000"/>
            <a:ext cx="10668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TENDENCIAS</a:t>
            </a:r>
          </a:p>
          <a:p>
            <a:pPr algn="ctr"/>
            <a:r>
              <a:rPr lang="es-ES" sz="800">
                <a:latin typeface="Tahoma" pitchFamily="34" charset="0"/>
              </a:rPr>
              <a:t>NEOLIBERALES</a:t>
            </a:r>
          </a:p>
        </p:txBody>
      </p:sp>
      <p:sp>
        <p:nvSpPr>
          <p:cNvPr id="14364" name="AutoShape 28"/>
          <p:cNvSpPr>
            <a:spLocks noChangeArrowheads="1"/>
          </p:cNvSpPr>
          <p:nvPr/>
        </p:nvSpPr>
        <p:spPr bwMode="auto">
          <a:xfrm>
            <a:off x="5562600" y="3048000"/>
            <a:ext cx="8382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MOVIMIENTO</a:t>
            </a:r>
          </a:p>
          <a:p>
            <a:pPr algn="ctr"/>
            <a:r>
              <a:rPr lang="es-ES" sz="800">
                <a:latin typeface="Tahoma" pitchFamily="34" charset="0"/>
              </a:rPr>
              <a:t>OBRERO</a:t>
            </a:r>
          </a:p>
        </p:txBody>
      </p:sp>
      <p:sp>
        <p:nvSpPr>
          <p:cNvPr id="14365" name="AutoShape 29"/>
          <p:cNvSpPr>
            <a:spLocks noChangeArrowheads="1"/>
          </p:cNvSpPr>
          <p:nvPr/>
        </p:nvSpPr>
        <p:spPr bwMode="auto">
          <a:xfrm>
            <a:off x="6324600" y="2286000"/>
            <a:ext cx="12192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DEMOCRATIZACIÓN</a:t>
            </a:r>
          </a:p>
        </p:txBody>
      </p:sp>
      <p:sp>
        <p:nvSpPr>
          <p:cNvPr id="14366" name="AutoShape 30"/>
          <p:cNvSpPr>
            <a:spLocks noChangeArrowheads="1"/>
          </p:cNvSpPr>
          <p:nvPr/>
        </p:nvSpPr>
        <p:spPr bwMode="auto">
          <a:xfrm>
            <a:off x="6096000" y="3733800"/>
            <a:ext cx="8382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DESCONTENTO</a:t>
            </a:r>
          </a:p>
          <a:p>
            <a:pPr algn="ctr"/>
            <a:r>
              <a:rPr lang="es-ES" sz="800">
                <a:latin typeface="Tahoma" pitchFamily="34" charset="0"/>
              </a:rPr>
              <a:t>CAMPESINO</a:t>
            </a:r>
          </a:p>
        </p:txBody>
      </p:sp>
      <p:sp>
        <p:nvSpPr>
          <p:cNvPr id="14367" name="AutoShape 31"/>
          <p:cNvSpPr>
            <a:spLocks noChangeArrowheads="1"/>
          </p:cNvSpPr>
          <p:nvPr/>
        </p:nvSpPr>
        <p:spPr bwMode="auto">
          <a:xfrm>
            <a:off x="5105400" y="3733800"/>
            <a:ext cx="8382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INMIGRANTES</a:t>
            </a:r>
          </a:p>
        </p:txBody>
      </p:sp>
      <p:sp>
        <p:nvSpPr>
          <p:cNvPr id="14368" name="AutoShape 32"/>
          <p:cNvSpPr>
            <a:spLocks noChangeArrowheads="1"/>
          </p:cNvSpPr>
          <p:nvPr/>
        </p:nvSpPr>
        <p:spPr bwMode="auto">
          <a:xfrm>
            <a:off x="7848600" y="29718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MARGINACIÓN</a:t>
            </a:r>
          </a:p>
          <a:p>
            <a:pPr algn="ctr"/>
            <a:r>
              <a:rPr lang="es-ES" sz="800">
                <a:latin typeface="Tahoma" pitchFamily="34" charset="0"/>
              </a:rPr>
              <a:t>INDÍGENA</a:t>
            </a:r>
          </a:p>
        </p:txBody>
      </p:sp>
      <p:sp>
        <p:nvSpPr>
          <p:cNvPr id="14369" name="AutoShape 33"/>
          <p:cNvSpPr>
            <a:spLocks noChangeArrowheads="1"/>
          </p:cNvSpPr>
          <p:nvPr/>
        </p:nvSpPr>
        <p:spPr bwMode="auto">
          <a:xfrm>
            <a:off x="6781800" y="3048000"/>
            <a:ext cx="9906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SUFRAGIO</a:t>
            </a:r>
          </a:p>
          <a:p>
            <a:pPr algn="ctr"/>
            <a:r>
              <a:rPr lang="es-ES" sz="800">
                <a:latin typeface="Tahoma" pitchFamily="34" charset="0"/>
              </a:rPr>
              <a:t>UNIVERSAL</a:t>
            </a:r>
          </a:p>
        </p:txBody>
      </p:sp>
      <p:sp>
        <p:nvSpPr>
          <p:cNvPr id="14370" name="AutoShape 34"/>
          <p:cNvSpPr>
            <a:spLocks noChangeArrowheads="1"/>
          </p:cNvSpPr>
          <p:nvPr/>
        </p:nvSpPr>
        <p:spPr bwMode="auto">
          <a:xfrm>
            <a:off x="6629400" y="5029200"/>
            <a:ext cx="9906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DICTADURAS</a:t>
            </a:r>
          </a:p>
        </p:txBody>
      </p:sp>
      <p:sp>
        <p:nvSpPr>
          <p:cNvPr id="14371" name="AutoShape 35"/>
          <p:cNvSpPr>
            <a:spLocks noChangeArrowheads="1"/>
          </p:cNvSpPr>
          <p:nvPr/>
        </p:nvSpPr>
        <p:spPr bwMode="auto">
          <a:xfrm>
            <a:off x="7162800" y="4038600"/>
            <a:ext cx="11430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RESISTENCIAS</a:t>
            </a:r>
          </a:p>
        </p:txBody>
      </p:sp>
      <p:sp>
        <p:nvSpPr>
          <p:cNvPr id="14372" name="AutoShape 36"/>
          <p:cNvSpPr>
            <a:spLocks noChangeArrowheads="1"/>
          </p:cNvSpPr>
          <p:nvPr/>
        </p:nvSpPr>
        <p:spPr bwMode="auto">
          <a:xfrm>
            <a:off x="7315200" y="5791200"/>
            <a:ext cx="6096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AÑOS 70</a:t>
            </a:r>
          </a:p>
          <a:p>
            <a:pPr algn="ctr"/>
            <a:r>
              <a:rPr lang="es-ES" sz="800">
                <a:latin typeface="Tahoma" pitchFamily="34" charset="0"/>
              </a:rPr>
              <a:t>CONO SUR</a:t>
            </a:r>
          </a:p>
        </p:txBody>
      </p:sp>
      <p:sp>
        <p:nvSpPr>
          <p:cNvPr id="14373" name="AutoShape 37"/>
          <p:cNvSpPr>
            <a:spLocks noChangeArrowheads="1"/>
          </p:cNvSpPr>
          <p:nvPr/>
        </p:nvSpPr>
        <p:spPr bwMode="auto">
          <a:xfrm>
            <a:off x="8077200" y="6324600"/>
            <a:ext cx="7620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PERONISMO</a:t>
            </a:r>
          </a:p>
          <a:p>
            <a:pPr algn="ctr"/>
            <a:r>
              <a:rPr lang="es-ES" sz="800">
                <a:latin typeface="Tahoma" pitchFamily="34" charset="0"/>
              </a:rPr>
              <a:t>AÑOS 40</a:t>
            </a:r>
          </a:p>
        </p:txBody>
      </p:sp>
      <p:sp>
        <p:nvSpPr>
          <p:cNvPr id="14374" name="AutoShape 38"/>
          <p:cNvSpPr>
            <a:spLocks noChangeArrowheads="1"/>
          </p:cNvSpPr>
          <p:nvPr/>
        </p:nvSpPr>
        <p:spPr bwMode="auto">
          <a:xfrm>
            <a:off x="8001000" y="48768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POPULISMO</a:t>
            </a:r>
          </a:p>
        </p:txBody>
      </p:sp>
      <p:sp>
        <p:nvSpPr>
          <p:cNvPr id="14375" name="AutoShape 39"/>
          <p:cNvSpPr>
            <a:spLocks noChangeArrowheads="1"/>
          </p:cNvSpPr>
          <p:nvPr/>
        </p:nvSpPr>
        <p:spPr bwMode="auto">
          <a:xfrm>
            <a:off x="8077200" y="5562600"/>
            <a:ext cx="7620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LÍDER</a:t>
            </a:r>
          </a:p>
          <a:p>
            <a:pPr algn="ctr"/>
            <a:r>
              <a:rPr lang="es-ES" sz="800">
                <a:latin typeface="Tahoma" pitchFamily="34" charset="0"/>
              </a:rPr>
              <a:t>REFORMISTA</a:t>
            </a:r>
          </a:p>
        </p:txBody>
      </p:sp>
      <p:sp>
        <p:nvSpPr>
          <p:cNvPr id="14376" name="AutoShape 40"/>
          <p:cNvSpPr>
            <a:spLocks noChangeArrowheads="1"/>
          </p:cNvSpPr>
          <p:nvPr/>
        </p:nvSpPr>
        <p:spPr bwMode="auto">
          <a:xfrm>
            <a:off x="6324600" y="57912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AÑOS 30-40</a:t>
            </a:r>
          </a:p>
          <a:p>
            <a:pPr algn="ctr"/>
            <a:r>
              <a:rPr lang="es-ES" sz="800">
                <a:latin typeface="Tahoma" pitchFamily="34" charset="0"/>
              </a:rPr>
              <a:t>BRASIL</a:t>
            </a:r>
          </a:p>
        </p:txBody>
      </p:sp>
      <p:sp>
        <p:nvSpPr>
          <p:cNvPr id="14377" name="AutoShape 41"/>
          <p:cNvSpPr>
            <a:spLocks noChangeArrowheads="1"/>
          </p:cNvSpPr>
          <p:nvPr/>
        </p:nvSpPr>
        <p:spPr bwMode="auto">
          <a:xfrm>
            <a:off x="5181600" y="50292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REVOLUCIÓN</a:t>
            </a:r>
          </a:p>
          <a:p>
            <a:pPr algn="ctr"/>
            <a:r>
              <a:rPr lang="es-ES" sz="800">
                <a:latin typeface="Tahoma" pitchFamily="34" charset="0"/>
              </a:rPr>
              <a:t>CUBANA</a:t>
            </a:r>
          </a:p>
          <a:p>
            <a:pPr algn="ctr"/>
            <a:r>
              <a:rPr lang="es-ES" sz="800">
                <a:latin typeface="Tahoma" pitchFamily="34" charset="0"/>
              </a:rPr>
              <a:t>1959</a:t>
            </a:r>
          </a:p>
        </p:txBody>
      </p:sp>
      <p:sp>
        <p:nvSpPr>
          <p:cNvPr id="14378" name="AutoShape 42"/>
          <p:cNvSpPr>
            <a:spLocks noChangeArrowheads="1"/>
          </p:cNvSpPr>
          <p:nvPr/>
        </p:nvSpPr>
        <p:spPr bwMode="auto">
          <a:xfrm>
            <a:off x="5181600" y="58674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AMÉRICA</a:t>
            </a:r>
          </a:p>
        </p:txBody>
      </p:sp>
      <p:cxnSp>
        <p:nvCxnSpPr>
          <p:cNvPr id="14379" name="AutoShape 43"/>
          <p:cNvCxnSpPr>
            <a:cxnSpLocks noChangeShapeType="1"/>
            <a:stCxn id="14338" idx="1"/>
            <a:endCxn id="14342" idx="0"/>
          </p:cNvCxnSpPr>
          <p:nvPr/>
        </p:nvCxnSpPr>
        <p:spPr bwMode="auto">
          <a:xfrm rot="10800000" flipV="1">
            <a:off x="2705100" y="685800"/>
            <a:ext cx="1257300" cy="152400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380" name="AutoShape 44"/>
          <p:cNvCxnSpPr>
            <a:cxnSpLocks noChangeShapeType="1"/>
            <a:stCxn id="14338" idx="3"/>
            <a:endCxn id="14362" idx="0"/>
          </p:cNvCxnSpPr>
          <p:nvPr/>
        </p:nvCxnSpPr>
        <p:spPr bwMode="auto">
          <a:xfrm>
            <a:off x="5257800" y="685800"/>
            <a:ext cx="1676400" cy="152400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381" name="AutoShape 45"/>
          <p:cNvCxnSpPr>
            <a:cxnSpLocks noChangeShapeType="1"/>
            <a:stCxn id="14342" idx="2"/>
            <a:endCxn id="14341" idx="0"/>
          </p:cNvCxnSpPr>
          <p:nvPr/>
        </p:nvCxnSpPr>
        <p:spPr bwMode="auto">
          <a:xfrm rot="5400000">
            <a:off x="1809750" y="704850"/>
            <a:ext cx="304800" cy="14859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382" name="AutoShape 46"/>
          <p:cNvCxnSpPr>
            <a:cxnSpLocks noChangeShapeType="1"/>
            <a:stCxn id="14342" idx="2"/>
            <a:endCxn id="14340" idx="0"/>
          </p:cNvCxnSpPr>
          <p:nvPr/>
        </p:nvCxnSpPr>
        <p:spPr bwMode="auto">
          <a:xfrm rot="16200000" flipH="1">
            <a:off x="3009900" y="990600"/>
            <a:ext cx="304800" cy="9144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383" name="AutoShape 47"/>
          <p:cNvCxnSpPr>
            <a:cxnSpLocks noChangeShapeType="1"/>
            <a:stCxn id="14342" idx="2"/>
            <a:endCxn id="14339" idx="0"/>
          </p:cNvCxnSpPr>
          <p:nvPr/>
        </p:nvCxnSpPr>
        <p:spPr bwMode="auto">
          <a:xfrm rot="16200000" flipH="1">
            <a:off x="3638550" y="361950"/>
            <a:ext cx="304800" cy="21717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384" name="AutoShape 48"/>
          <p:cNvCxnSpPr>
            <a:cxnSpLocks noChangeShapeType="1"/>
            <a:stCxn id="14339" idx="2"/>
            <a:endCxn id="14363" idx="0"/>
          </p:cNvCxnSpPr>
          <p:nvPr/>
        </p:nvCxnSpPr>
        <p:spPr bwMode="auto">
          <a:xfrm rot="5400000">
            <a:off x="4762500" y="2171700"/>
            <a:ext cx="2286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4385" name="AutoShape 49"/>
          <p:cNvCxnSpPr>
            <a:cxnSpLocks noChangeShapeType="1"/>
            <a:stCxn id="14341" idx="2"/>
            <a:endCxn id="14345" idx="0"/>
          </p:cNvCxnSpPr>
          <p:nvPr/>
        </p:nvCxnSpPr>
        <p:spPr bwMode="auto">
          <a:xfrm rot="5400000">
            <a:off x="628650" y="1771650"/>
            <a:ext cx="304800" cy="8763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386" name="AutoShape 50"/>
          <p:cNvCxnSpPr>
            <a:cxnSpLocks noChangeShapeType="1"/>
            <a:stCxn id="14341" idx="2"/>
            <a:endCxn id="14344" idx="0"/>
          </p:cNvCxnSpPr>
          <p:nvPr/>
        </p:nvCxnSpPr>
        <p:spPr bwMode="auto">
          <a:xfrm rot="5400000">
            <a:off x="1066800" y="2209800"/>
            <a:ext cx="3048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4387" name="AutoShape 51"/>
          <p:cNvCxnSpPr>
            <a:cxnSpLocks noChangeShapeType="1"/>
            <a:stCxn id="14341" idx="2"/>
            <a:endCxn id="14343" idx="0"/>
          </p:cNvCxnSpPr>
          <p:nvPr/>
        </p:nvCxnSpPr>
        <p:spPr bwMode="auto">
          <a:xfrm rot="16200000" flipH="1">
            <a:off x="1600200" y="1676400"/>
            <a:ext cx="304800" cy="10668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388" name="AutoShape 52"/>
          <p:cNvCxnSpPr>
            <a:cxnSpLocks noChangeShapeType="1"/>
            <a:stCxn id="14343" idx="2"/>
            <a:endCxn id="14346" idx="0"/>
          </p:cNvCxnSpPr>
          <p:nvPr/>
        </p:nvCxnSpPr>
        <p:spPr bwMode="auto">
          <a:xfrm rot="5400000">
            <a:off x="2171700" y="2933700"/>
            <a:ext cx="2286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4389" name="AutoShape 53"/>
          <p:cNvCxnSpPr>
            <a:cxnSpLocks noChangeShapeType="1"/>
            <a:stCxn id="14345" idx="2"/>
            <a:endCxn id="14348" idx="0"/>
          </p:cNvCxnSpPr>
          <p:nvPr/>
        </p:nvCxnSpPr>
        <p:spPr bwMode="auto">
          <a:xfrm rot="16200000" flipH="1">
            <a:off x="400050" y="2762250"/>
            <a:ext cx="762000" cy="876300"/>
          </a:xfrm>
          <a:prstGeom prst="bentConnector3">
            <a:avLst>
              <a:gd name="adj1" fmla="val 59787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390" name="AutoShape 54"/>
          <p:cNvCxnSpPr>
            <a:cxnSpLocks noChangeShapeType="1"/>
            <a:stCxn id="14344" idx="2"/>
            <a:endCxn id="14348" idx="0"/>
          </p:cNvCxnSpPr>
          <p:nvPr/>
        </p:nvCxnSpPr>
        <p:spPr bwMode="auto">
          <a:xfrm rot="5400000">
            <a:off x="838200" y="3200400"/>
            <a:ext cx="7620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4391" name="AutoShape 55"/>
          <p:cNvCxnSpPr>
            <a:cxnSpLocks noChangeShapeType="1"/>
            <a:stCxn id="14346" idx="1"/>
            <a:endCxn id="14348" idx="0"/>
          </p:cNvCxnSpPr>
          <p:nvPr/>
        </p:nvCxnSpPr>
        <p:spPr bwMode="auto">
          <a:xfrm rot="10800000" flipV="1">
            <a:off x="1219200" y="3276600"/>
            <a:ext cx="609600" cy="304800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392" name="AutoShape 56"/>
          <p:cNvCxnSpPr>
            <a:cxnSpLocks noChangeShapeType="1"/>
            <a:stCxn id="14348" idx="2"/>
            <a:endCxn id="14347" idx="0"/>
          </p:cNvCxnSpPr>
          <p:nvPr/>
        </p:nvCxnSpPr>
        <p:spPr bwMode="auto">
          <a:xfrm rot="5400000">
            <a:off x="800100" y="3848100"/>
            <a:ext cx="228600" cy="6096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393" name="AutoShape 57"/>
          <p:cNvCxnSpPr>
            <a:cxnSpLocks noChangeShapeType="1"/>
            <a:stCxn id="14348" idx="2"/>
            <a:endCxn id="14350" idx="0"/>
          </p:cNvCxnSpPr>
          <p:nvPr/>
        </p:nvCxnSpPr>
        <p:spPr bwMode="auto">
          <a:xfrm rot="16200000" flipH="1">
            <a:off x="1447800" y="3810000"/>
            <a:ext cx="228600" cy="6858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394" name="AutoShape 58"/>
          <p:cNvCxnSpPr>
            <a:cxnSpLocks noChangeShapeType="1"/>
            <a:stCxn id="14350" idx="2"/>
            <a:endCxn id="14349" idx="0"/>
          </p:cNvCxnSpPr>
          <p:nvPr/>
        </p:nvCxnSpPr>
        <p:spPr bwMode="auto">
          <a:xfrm rot="5400000">
            <a:off x="1638300" y="4991100"/>
            <a:ext cx="5334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4395" name="AutoShape 59"/>
          <p:cNvCxnSpPr>
            <a:cxnSpLocks noChangeShapeType="1"/>
            <a:stCxn id="14340" idx="2"/>
            <a:endCxn id="14353" idx="0"/>
          </p:cNvCxnSpPr>
          <p:nvPr/>
        </p:nvCxnSpPr>
        <p:spPr bwMode="auto">
          <a:xfrm rot="5400000">
            <a:off x="3505200" y="2171700"/>
            <a:ext cx="2286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4396" name="AutoShape 60"/>
          <p:cNvCxnSpPr>
            <a:cxnSpLocks noChangeShapeType="1"/>
            <a:stCxn id="14353" idx="2"/>
            <a:endCxn id="14352" idx="0"/>
          </p:cNvCxnSpPr>
          <p:nvPr/>
        </p:nvCxnSpPr>
        <p:spPr bwMode="auto">
          <a:xfrm rot="5400000">
            <a:off x="3467100" y="2895600"/>
            <a:ext cx="3048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4397" name="AutoShape 61"/>
          <p:cNvCxnSpPr>
            <a:cxnSpLocks noChangeShapeType="1"/>
            <a:stCxn id="14351" idx="2"/>
            <a:endCxn id="14354" idx="0"/>
          </p:cNvCxnSpPr>
          <p:nvPr/>
        </p:nvCxnSpPr>
        <p:spPr bwMode="auto">
          <a:xfrm rot="5400000">
            <a:off x="3505200" y="4229100"/>
            <a:ext cx="2286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4398" name="AutoShape 62"/>
          <p:cNvCxnSpPr>
            <a:cxnSpLocks noChangeShapeType="1"/>
            <a:stCxn id="14352" idx="2"/>
            <a:endCxn id="14351" idx="0"/>
          </p:cNvCxnSpPr>
          <p:nvPr/>
        </p:nvCxnSpPr>
        <p:spPr bwMode="auto">
          <a:xfrm rot="5400000">
            <a:off x="3467100" y="3505200"/>
            <a:ext cx="3048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4399" name="AutoShape 63"/>
          <p:cNvCxnSpPr>
            <a:cxnSpLocks noChangeShapeType="1"/>
            <a:stCxn id="14354" idx="2"/>
            <a:endCxn id="14356" idx="0"/>
          </p:cNvCxnSpPr>
          <p:nvPr/>
        </p:nvCxnSpPr>
        <p:spPr bwMode="auto">
          <a:xfrm rot="5400000">
            <a:off x="3314700" y="4648200"/>
            <a:ext cx="152400" cy="4572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00" name="AutoShape 64"/>
          <p:cNvCxnSpPr>
            <a:cxnSpLocks noChangeShapeType="1"/>
            <a:stCxn id="14354" idx="2"/>
            <a:endCxn id="14360" idx="0"/>
          </p:cNvCxnSpPr>
          <p:nvPr/>
        </p:nvCxnSpPr>
        <p:spPr bwMode="auto">
          <a:xfrm rot="16200000" flipH="1">
            <a:off x="3981450" y="4438650"/>
            <a:ext cx="152400" cy="8763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01" name="AutoShape 65"/>
          <p:cNvCxnSpPr>
            <a:cxnSpLocks noChangeShapeType="1"/>
            <a:stCxn id="14356" idx="3"/>
            <a:endCxn id="14360" idx="1"/>
          </p:cNvCxnSpPr>
          <p:nvPr/>
        </p:nvCxnSpPr>
        <p:spPr bwMode="auto">
          <a:xfrm>
            <a:off x="3657600" y="5181600"/>
            <a:ext cx="3810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4402" name="AutoShape 66"/>
          <p:cNvCxnSpPr>
            <a:cxnSpLocks noChangeShapeType="1"/>
            <a:stCxn id="14356" idx="2"/>
            <a:endCxn id="14355" idx="0"/>
          </p:cNvCxnSpPr>
          <p:nvPr/>
        </p:nvCxnSpPr>
        <p:spPr bwMode="auto">
          <a:xfrm rot="5400000">
            <a:off x="3048000" y="5524500"/>
            <a:ext cx="2286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4403" name="AutoShape 67"/>
          <p:cNvCxnSpPr>
            <a:cxnSpLocks noChangeShapeType="1"/>
            <a:stCxn id="14360" idx="2"/>
            <a:endCxn id="14359" idx="0"/>
          </p:cNvCxnSpPr>
          <p:nvPr/>
        </p:nvCxnSpPr>
        <p:spPr bwMode="auto">
          <a:xfrm rot="5400000">
            <a:off x="4381500" y="5524500"/>
            <a:ext cx="2286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4404" name="AutoShape 68"/>
          <p:cNvCxnSpPr>
            <a:cxnSpLocks noChangeShapeType="1"/>
            <a:stCxn id="14355" idx="2"/>
            <a:endCxn id="14357" idx="0"/>
          </p:cNvCxnSpPr>
          <p:nvPr/>
        </p:nvCxnSpPr>
        <p:spPr bwMode="auto">
          <a:xfrm rot="16200000" flipH="1">
            <a:off x="3619500" y="5638800"/>
            <a:ext cx="304800" cy="12192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05" name="AutoShape 69"/>
          <p:cNvCxnSpPr>
            <a:cxnSpLocks noChangeShapeType="1"/>
            <a:stCxn id="14359" idx="2"/>
            <a:endCxn id="14358" idx="0"/>
          </p:cNvCxnSpPr>
          <p:nvPr/>
        </p:nvCxnSpPr>
        <p:spPr bwMode="auto">
          <a:xfrm rot="5400000">
            <a:off x="3700463" y="5605462"/>
            <a:ext cx="304800" cy="1285875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06" name="AutoShape 70"/>
          <p:cNvCxnSpPr>
            <a:cxnSpLocks noChangeShapeType="1"/>
            <a:stCxn id="14355" idx="2"/>
            <a:endCxn id="14358" idx="0"/>
          </p:cNvCxnSpPr>
          <p:nvPr/>
        </p:nvCxnSpPr>
        <p:spPr bwMode="auto">
          <a:xfrm rot="16200000" flipH="1">
            <a:off x="3033713" y="6224587"/>
            <a:ext cx="304800" cy="47625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07" name="AutoShape 71"/>
          <p:cNvCxnSpPr>
            <a:cxnSpLocks noChangeShapeType="1"/>
            <a:stCxn id="14359" idx="2"/>
            <a:endCxn id="14357" idx="0"/>
          </p:cNvCxnSpPr>
          <p:nvPr/>
        </p:nvCxnSpPr>
        <p:spPr bwMode="auto">
          <a:xfrm rot="5400000">
            <a:off x="4286250" y="6191250"/>
            <a:ext cx="304800" cy="1143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08" name="AutoShape 72"/>
          <p:cNvCxnSpPr>
            <a:cxnSpLocks noChangeShapeType="1"/>
            <a:stCxn id="14348" idx="3"/>
            <a:endCxn id="14340" idx="1"/>
          </p:cNvCxnSpPr>
          <p:nvPr/>
        </p:nvCxnSpPr>
        <p:spPr bwMode="auto">
          <a:xfrm flipV="1">
            <a:off x="1752600" y="1828800"/>
            <a:ext cx="1295400" cy="1981200"/>
          </a:xfrm>
          <a:prstGeom prst="bentConnector3">
            <a:avLst>
              <a:gd name="adj1" fmla="val 84435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09" name="AutoShape 73"/>
          <p:cNvCxnSpPr>
            <a:cxnSpLocks noChangeShapeType="1"/>
            <a:stCxn id="14350" idx="3"/>
            <a:endCxn id="14353" idx="1"/>
          </p:cNvCxnSpPr>
          <p:nvPr/>
        </p:nvCxnSpPr>
        <p:spPr bwMode="auto">
          <a:xfrm flipV="1">
            <a:off x="2362200" y="2514600"/>
            <a:ext cx="762000" cy="1981200"/>
          </a:xfrm>
          <a:prstGeom prst="bentConnector3">
            <a:avLst>
              <a:gd name="adj1" fmla="val 78537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10" name="AutoShape 74"/>
          <p:cNvCxnSpPr>
            <a:cxnSpLocks noChangeShapeType="1"/>
          </p:cNvCxnSpPr>
          <p:nvPr/>
        </p:nvCxnSpPr>
        <p:spPr bwMode="auto">
          <a:xfrm>
            <a:off x="2362200" y="4572000"/>
            <a:ext cx="762000" cy="762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11" name="AutoShape 75"/>
          <p:cNvCxnSpPr>
            <a:cxnSpLocks noChangeShapeType="1"/>
            <a:stCxn id="14362" idx="2"/>
            <a:endCxn id="14361" idx="0"/>
          </p:cNvCxnSpPr>
          <p:nvPr/>
        </p:nvCxnSpPr>
        <p:spPr bwMode="auto">
          <a:xfrm rot="5400000">
            <a:off x="6781800" y="1371600"/>
            <a:ext cx="3048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4412" name="AutoShape 76"/>
          <p:cNvCxnSpPr>
            <a:cxnSpLocks noChangeShapeType="1"/>
            <a:stCxn id="14361" idx="2"/>
            <a:endCxn id="14365" idx="0"/>
          </p:cNvCxnSpPr>
          <p:nvPr/>
        </p:nvCxnSpPr>
        <p:spPr bwMode="auto">
          <a:xfrm rot="5400000">
            <a:off x="6743700" y="2095500"/>
            <a:ext cx="3810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4413" name="AutoShape 77"/>
          <p:cNvCxnSpPr>
            <a:cxnSpLocks noChangeShapeType="1"/>
            <a:stCxn id="14365" idx="1"/>
            <a:endCxn id="14364" idx="0"/>
          </p:cNvCxnSpPr>
          <p:nvPr/>
        </p:nvCxnSpPr>
        <p:spPr bwMode="auto">
          <a:xfrm rot="10800000" flipV="1">
            <a:off x="5981700" y="2476500"/>
            <a:ext cx="342900" cy="571500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14" name="AutoShape 78"/>
          <p:cNvCxnSpPr>
            <a:cxnSpLocks noChangeShapeType="1"/>
            <a:stCxn id="14365" idx="2"/>
            <a:endCxn id="14369" idx="0"/>
          </p:cNvCxnSpPr>
          <p:nvPr/>
        </p:nvCxnSpPr>
        <p:spPr bwMode="auto">
          <a:xfrm rot="16200000" flipH="1">
            <a:off x="6915150" y="2686050"/>
            <a:ext cx="381000" cy="3429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15" name="AutoShape 79"/>
          <p:cNvCxnSpPr>
            <a:cxnSpLocks noChangeShapeType="1"/>
            <a:stCxn id="14365" idx="3"/>
            <a:endCxn id="14368" idx="0"/>
          </p:cNvCxnSpPr>
          <p:nvPr/>
        </p:nvCxnSpPr>
        <p:spPr bwMode="auto">
          <a:xfrm>
            <a:off x="7543800" y="2476500"/>
            <a:ext cx="762000" cy="495300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16" name="AutoShape 80"/>
          <p:cNvCxnSpPr>
            <a:cxnSpLocks noChangeShapeType="1"/>
            <a:stCxn id="14351" idx="3"/>
            <a:endCxn id="14364" idx="1"/>
          </p:cNvCxnSpPr>
          <p:nvPr/>
        </p:nvCxnSpPr>
        <p:spPr bwMode="auto">
          <a:xfrm flipV="1">
            <a:off x="4191000" y="3238500"/>
            <a:ext cx="1371600" cy="6477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17" name="AutoShape 81"/>
          <p:cNvCxnSpPr>
            <a:cxnSpLocks noChangeShapeType="1"/>
            <a:stCxn id="14364" idx="2"/>
            <a:endCxn id="14367" idx="0"/>
          </p:cNvCxnSpPr>
          <p:nvPr/>
        </p:nvCxnSpPr>
        <p:spPr bwMode="auto">
          <a:xfrm rot="5400000">
            <a:off x="5600700" y="3352800"/>
            <a:ext cx="304800" cy="4572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18" name="AutoShape 82"/>
          <p:cNvCxnSpPr>
            <a:cxnSpLocks noChangeShapeType="1"/>
            <a:stCxn id="14369" idx="2"/>
            <a:endCxn id="14371" idx="0"/>
          </p:cNvCxnSpPr>
          <p:nvPr/>
        </p:nvCxnSpPr>
        <p:spPr bwMode="auto">
          <a:xfrm rot="16200000" flipH="1">
            <a:off x="7200900" y="3505200"/>
            <a:ext cx="609600" cy="4572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19" name="AutoShape 83"/>
          <p:cNvCxnSpPr>
            <a:cxnSpLocks noChangeShapeType="1"/>
            <a:stCxn id="14371" idx="2"/>
            <a:endCxn id="14370" idx="3"/>
          </p:cNvCxnSpPr>
          <p:nvPr/>
        </p:nvCxnSpPr>
        <p:spPr bwMode="auto">
          <a:xfrm rot="5400000">
            <a:off x="7258050" y="4781550"/>
            <a:ext cx="838200" cy="114300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20" name="AutoShape 84"/>
          <p:cNvCxnSpPr>
            <a:cxnSpLocks noChangeShapeType="1"/>
            <a:stCxn id="14371" idx="3"/>
            <a:endCxn id="14374" idx="0"/>
          </p:cNvCxnSpPr>
          <p:nvPr/>
        </p:nvCxnSpPr>
        <p:spPr bwMode="auto">
          <a:xfrm>
            <a:off x="8305800" y="4229100"/>
            <a:ext cx="152400" cy="647700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21" name="AutoShape 85"/>
          <p:cNvCxnSpPr>
            <a:cxnSpLocks noChangeShapeType="1"/>
            <a:stCxn id="14377" idx="3"/>
            <a:endCxn id="14370" idx="1"/>
          </p:cNvCxnSpPr>
          <p:nvPr/>
        </p:nvCxnSpPr>
        <p:spPr bwMode="auto">
          <a:xfrm>
            <a:off x="6096000" y="5257800"/>
            <a:ext cx="5334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4422" name="AutoShape 86"/>
          <p:cNvCxnSpPr>
            <a:cxnSpLocks noChangeShapeType="1"/>
            <a:stCxn id="14377" idx="2"/>
            <a:endCxn id="14378" idx="0"/>
          </p:cNvCxnSpPr>
          <p:nvPr/>
        </p:nvCxnSpPr>
        <p:spPr bwMode="auto">
          <a:xfrm rot="5400000">
            <a:off x="5448300" y="5676900"/>
            <a:ext cx="3810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4423" name="AutoShape 87"/>
          <p:cNvCxnSpPr>
            <a:cxnSpLocks noChangeShapeType="1"/>
            <a:stCxn id="14374" idx="2"/>
            <a:endCxn id="14375" idx="0"/>
          </p:cNvCxnSpPr>
          <p:nvPr/>
        </p:nvCxnSpPr>
        <p:spPr bwMode="auto">
          <a:xfrm rot="5400000">
            <a:off x="8343900" y="5448300"/>
            <a:ext cx="2286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4424" name="AutoShape 88"/>
          <p:cNvCxnSpPr>
            <a:cxnSpLocks noChangeShapeType="1"/>
            <a:stCxn id="14375" idx="2"/>
            <a:endCxn id="14373" idx="0"/>
          </p:cNvCxnSpPr>
          <p:nvPr/>
        </p:nvCxnSpPr>
        <p:spPr bwMode="auto">
          <a:xfrm rot="5400000">
            <a:off x="8305800" y="6172200"/>
            <a:ext cx="3048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4425" name="AutoShape 89"/>
          <p:cNvCxnSpPr>
            <a:cxnSpLocks noChangeShapeType="1"/>
            <a:stCxn id="14370" idx="2"/>
            <a:endCxn id="14376" idx="0"/>
          </p:cNvCxnSpPr>
          <p:nvPr/>
        </p:nvCxnSpPr>
        <p:spPr bwMode="auto">
          <a:xfrm rot="5400000">
            <a:off x="6800850" y="5467350"/>
            <a:ext cx="304800" cy="3429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26" name="AutoShape 90"/>
          <p:cNvCxnSpPr>
            <a:cxnSpLocks noChangeShapeType="1"/>
            <a:stCxn id="14370" idx="2"/>
            <a:endCxn id="14372" idx="0"/>
          </p:cNvCxnSpPr>
          <p:nvPr/>
        </p:nvCxnSpPr>
        <p:spPr bwMode="auto">
          <a:xfrm rot="16200000" flipH="1">
            <a:off x="7219950" y="5391150"/>
            <a:ext cx="304800" cy="4953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sp>
        <p:nvSpPr>
          <p:cNvPr id="14427" name="AutoShape 91"/>
          <p:cNvSpPr>
            <a:spLocks noChangeArrowheads="1"/>
          </p:cNvSpPr>
          <p:nvPr/>
        </p:nvSpPr>
        <p:spPr bwMode="auto">
          <a:xfrm>
            <a:off x="4419600" y="33528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trae consigo</a:t>
            </a:r>
          </a:p>
        </p:txBody>
      </p:sp>
      <p:sp>
        <p:nvSpPr>
          <p:cNvPr id="14428" name="AutoShape 92"/>
          <p:cNvSpPr>
            <a:spLocks noChangeArrowheads="1"/>
          </p:cNvSpPr>
          <p:nvPr/>
        </p:nvSpPr>
        <p:spPr bwMode="auto">
          <a:xfrm>
            <a:off x="914400" y="2057400"/>
            <a:ext cx="762000" cy="1524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basada en</a:t>
            </a:r>
          </a:p>
        </p:txBody>
      </p:sp>
      <p:sp>
        <p:nvSpPr>
          <p:cNvPr id="14429" name="AutoShape 93"/>
          <p:cNvSpPr>
            <a:spLocks noChangeArrowheads="1"/>
          </p:cNvSpPr>
          <p:nvPr/>
        </p:nvSpPr>
        <p:spPr bwMode="auto">
          <a:xfrm>
            <a:off x="2286000" y="14478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con tres fases</a:t>
            </a:r>
          </a:p>
        </p:txBody>
      </p:sp>
      <p:sp>
        <p:nvSpPr>
          <p:cNvPr id="14430" name="AutoShape 94"/>
          <p:cNvSpPr>
            <a:spLocks noChangeArrowheads="1"/>
          </p:cNvSpPr>
          <p:nvPr/>
        </p:nvSpPr>
        <p:spPr bwMode="auto">
          <a:xfrm>
            <a:off x="3048000" y="4572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tiene una </a:t>
            </a:r>
          </a:p>
        </p:txBody>
      </p:sp>
      <p:sp>
        <p:nvSpPr>
          <p:cNvPr id="14431" name="AutoShape 95"/>
          <p:cNvSpPr>
            <a:spLocks noChangeArrowheads="1"/>
          </p:cNvSpPr>
          <p:nvPr/>
        </p:nvSpPr>
        <p:spPr bwMode="auto">
          <a:xfrm>
            <a:off x="3276600" y="27432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disminuyen</a:t>
            </a:r>
          </a:p>
        </p:txBody>
      </p:sp>
      <p:sp>
        <p:nvSpPr>
          <p:cNvPr id="14432" name="AutoShape 96"/>
          <p:cNvSpPr>
            <a:spLocks noChangeArrowheads="1"/>
          </p:cNvSpPr>
          <p:nvPr/>
        </p:nvSpPr>
        <p:spPr bwMode="auto">
          <a:xfrm>
            <a:off x="4495800" y="20574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poniendo en práctica</a:t>
            </a:r>
          </a:p>
        </p:txBody>
      </p:sp>
      <p:sp>
        <p:nvSpPr>
          <p:cNvPr id="14433" name="AutoShape 97"/>
          <p:cNvSpPr>
            <a:spLocks noChangeArrowheads="1"/>
          </p:cNvSpPr>
          <p:nvPr/>
        </p:nvSpPr>
        <p:spPr bwMode="auto">
          <a:xfrm>
            <a:off x="3276600" y="20574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se produce</a:t>
            </a:r>
          </a:p>
        </p:txBody>
      </p:sp>
      <p:sp>
        <p:nvSpPr>
          <p:cNvPr id="14434" name="AutoShape 98"/>
          <p:cNvSpPr>
            <a:spLocks noChangeArrowheads="1"/>
          </p:cNvSpPr>
          <p:nvPr/>
        </p:nvSpPr>
        <p:spPr bwMode="auto">
          <a:xfrm>
            <a:off x="1524000" y="49530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necesita</a:t>
            </a:r>
          </a:p>
        </p:txBody>
      </p:sp>
      <p:sp>
        <p:nvSpPr>
          <p:cNvPr id="14435" name="AutoShape 99"/>
          <p:cNvSpPr>
            <a:spLocks noChangeArrowheads="1"/>
          </p:cNvSpPr>
          <p:nvPr/>
        </p:nvSpPr>
        <p:spPr bwMode="auto">
          <a:xfrm>
            <a:off x="2362200" y="41148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se rompe con</a:t>
            </a:r>
          </a:p>
        </p:txBody>
      </p:sp>
      <p:sp>
        <p:nvSpPr>
          <p:cNvPr id="14436" name="AutoShape 100"/>
          <p:cNvSpPr>
            <a:spLocks noChangeArrowheads="1"/>
          </p:cNvSpPr>
          <p:nvPr/>
        </p:nvSpPr>
        <p:spPr bwMode="auto">
          <a:xfrm>
            <a:off x="1905000" y="35814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producen</a:t>
            </a:r>
          </a:p>
        </p:txBody>
      </p:sp>
      <p:sp>
        <p:nvSpPr>
          <p:cNvPr id="14437" name="AutoShape 101"/>
          <p:cNvSpPr>
            <a:spLocks noChangeArrowheads="1"/>
          </p:cNvSpPr>
          <p:nvPr/>
        </p:nvSpPr>
        <p:spPr bwMode="auto">
          <a:xfrm>
            <a:off x="457200" y="39624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se margina</a:t>
            </a:r>
          </a:p>
        </p:txBody>
      </p:sp>
      <p:sp>
        <p:nvSpPr>
          <p:cNvPr id="14438" name="AutoShape 102"/>
          <p:cNvSpPr>
            <a:spLocks noChangeArrowheads="1"/>
          </p:cNvSpPr>
          <p:nvPr/>
        </p:nvSpPr>
        <p:spPr bwMode="auto">
          <a:xfrm>
            <a:off x="838200" y="32766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produce</a:t>
            </a:r>
          </a:p>
        </p:txBody>
      </p:sp>
      <p:sp>
        <p:nvSpPr>
          <p:cNvPr id="14439" name="AutoShape 103"/>
          <p:cNvSpPr>
            <a:spLocks noChangeArrowheads="1"/>
          </p:cNvSpPr>
          <p:nvPr/>
        </p:nvSpPr>
        <p:spPr bwMode="auto">
          <a:xfrm>
            <a:off x="1905000" y="28194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gracias a</a:t>
            </a:r>
          </a:p>
        </p:txBody>
      </p:sp>
      <p:sp>
        <p:nvSpPr>
          <p:cNvPr id="14440" name="AutoShape 104"/>
          <p:cNvSpPr>
            <a:spLocks noChangeArrowheads="1"/>
          </p:cNvSpPr>
          <p:nvPr/>
        </p:nvSpPr>
        <p:spPr bwMode="auto">
          <a:xfrm>
            <a:off x="3505200" y="48006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producen</a:t>
            </a:r>
          </a:p>
        </p:txBody>
      </p:sp>
      <p:sp>
        <p:nvSpPr>
          <p:cNvPr id="14441" name="AutoShape 105"/>
          <p:cNvSpPr>
            <a:spLocks noChangeArrowheads="1"/>
          </p:cNvSpPr>
          <p:nvPr/>
        </p:nvSpPr>
        <p:spPr bwMode="auto">
          <a:xfrm>
            <a:off x="3276600" y="41148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se necesitan grandes</a:t>
            </a:r>
          </a:p>
        </p:txBody>
      </p:sp>
      <p:sp>
        <p:nvSpPr>
          <p:cNvPr id="14442" name="AutoShape 106"/>
          <p:cNvSpPr>
            <a:spLocks noChangeArrowheads="1"/>
          </p:cNvSpPr>
          <p:nvPr/>
        </p:nvSpPr>
        <p:spPr bwMode="auto">
          <a:xfrm>
            <a:off x="2286000" y="45720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necesita</a:t>
            </a:r>
          </a:p>
        </p:txBody>
      </p:sp>
      <p:sp>
        <p:nvSpPr>
          <p:cNvPr id="14443" name="AutoShape 107"/>
          <p:cNvSpPr>
            <a:spLocks noChangeArrowheads="1"/>
          </p:cNvSpPr>
          <p:nvPr/>
        </p:nvSpPr>
        <p:spPr bwMode="auto">
          <a:xfrm>
            <a:off x="7924800" y="25908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se produce</a:t>
            </a:r>
          </a:p>
        </p:txBody>
      </p:sp>
      <p:sp>
        <p:nvSpPr>
          <p:cNvPr id="14444" name="AutoShape 108"/>
          <p:cNvSpPr>
            <a:spLocks noChangeArrowheads="1"/>
          </p:cNvSpPr>
          <p:nvPr/>
        </p:nvSpPr>
        <p:spPr bwMode="auto">
          <a:xfrm>
            <a:off x="6553200" y="19812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_tradnl" sz="800">
                <a:latin typeface="Tahoma" pitchFamily="34" charset="0"/>
              </a:rPr>
              <a:t>por el avance de</a:t>
            </a:r>
            <a:endParaRPr lang="es-ES" sz="800">
              <a:latin typeface="Tahoma" pitchFamily="34" charset="0"/>
            </a:endParaRPr>
          </a:p>
        </p:txBody>
      </p:sp>
      <p:sp>
        <p:nvSpPr>
          <p:cNvPr id="14445" name="AutoShape 109"/>
          <p:cNvSpPr>
            <a:spLocks noChangeArrowheads="1"/>
          </p:cNvSpPr>
          <p:nvPr/>
        </p:nvSpPr>
        <p:spPr bwMode="auto">
          <a:xfrm>
            <a:off x="6553200" y="12192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_tradnl" sz="800">
                <a:latin typeface="Tahoma" pitchFamily="34" charset="0"/>
              </a:rPr>
              <a:t>siendo un</a:t>
            </a:r>
            <a:endParaRPr lang="es-ES" sz="800">
              <a:latin typeface="Tahoma" pitchFamily="34" charset="0"/>
            </a:endParaRPr>
          </a:p>
        </p:txBody>
      </p:sp>
      <p:sp>
        <p:nvSpPr>
          <p:cNvPr id="14446" name="AutoShape 110"/>
          <p:cNvSpPr>
            <a:spLocks noChangeArrowheads="1"/>
          </p:cNvSpPr>
          <p:nvPr/>
        </p:nvSpPr>
        <p:spPr bwMode="auto">
          <a:xfrm>
            <a:off x="3505200" y="5181600"/>
            <a:ext cx="6858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genera</a:t>
            </a:r>
          </a:p>
        </p:txBody>
      </p:sp>
      <p:sp>
        <p:nvSpPr>
          <p:cNvPr id="14447" name="AutoShape 111"/>
          <p:cNvSpPr>
            <a:spLocks noChangeArrowheads="1"/>
          </p:cNvSpPr>
          <p:nvPr/>
        </p:nvSpPr>
        <p:spPr bwMode="auto">
          <a:xfrm>
            <a:off x="7162800" y="35052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tiene</a:t>
            </a:r>
          </a:p>
        </p:txBody>
      </p:sp>
      <p:sp>
        <p:nvSpPr>
          <p:cNvPr id="14448" name="AutoShape 112"/>
          <p:cNvSpPr>
            <a:spLocks noChangeArrowheads="1"/>
          </p:cNvSpPr>
          <p:nvPr/>
        </p:nvSpPr>
        <p:spPr bwMode="auto">
          <a:xfrm>
            <a:off x="5638800" y="4343400"/>
            <a:ext cx="7620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PARTIDOS DE</a:t>
            </a:r>
          </a:p>
          <a:p>
            <a:pPr algn="ctr"/>
            <a:r>
              <a:rPr lang="es-ES" sz="800">
                <a:latin typeface="Tahoma" pitchFamily="34" charset="0"/>
              </a:rPr>
              <a:t>IZQUIERDA</a:t>
            </a:r>
          </a:p>
        </p:txBody>
      </p:sp>
      <p:sp>
        <p:nvSpPr>
          <p:cNvPr id="14449" name="AutoShape 113"/>
          <p:cNvSpPr>
            <a:spLocks noChangeArrowheads="1"/>
          </p:cNvSpPr>
          <p:nvPr/>
        </p:nvSpPr>
        <p:spPr bwMode="auto">
          <a:xfrm>
            <a:off x="5562600" y="25908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nace</a:t>
            </a:r>
          </a:p>
        </p:txBody>
      </p:sp>
      <p:sp>
        <p:nvSpPr>
          <p:cNvPr id="14450" name="AutoShape 114"/>
          <p:cNvSpPr>
            <a:spLocks noChangeArrowheads="1"/>
          </p:cNvSpPr>
          <p:nvPr/>
        </p:nvSpPr>
        <p:spPr bwMode="auto">
          <a:xfrm>
            <a:off x="5943600" y="48768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en contra</a:t>
            </a:r>
          </a:p>
        </p:txBody>
      </p:sp>
      <p:sp>
        <p:nvSpPr>
          <p:cNvPr id="14451" name="AutoShape 115"/>
          <p:cNvSpPr>
            <a:spLocks noChangeArrowheads="1"/>
          </p:cNvSpPr>
          <p:nvPr/>
        </p:nvSpPr>
        <p:spPr bwMode="auto">
          <a:xfrm>
            <a:off x="6705600" y="45720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van contra</a:t>
            </a:r>
          </a:p>
        </p:txBody>
      </p:sp>
      <p:sp>
        <p:nvSpPr>
          <p:cNvPr id="14452" name="AutoShape 116"/>
          <p:cNvSpPr>
            <a:spLocks noChangeArrowheads="1"/>
          </p:cNvSpPr>
          <p:nvPr/>
        </p:nvSpPr>
        <p:spPr bwMode="auto">
          <a:xfrm>
            <a:off x="7315200" y="4724400"/>
            <a:ext cx="762000" cy="1524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fundamentalmente</a:t>
            </a:r>
          </a:p>
        </p:txBody>
      </p:sp>
      <p:sp>
        <p:nvSpPr>
          <p:cNvPr id="14453" name="AutoShape 117"/>
          <p:cNvSpPr>
            <a:spLocks noChangeArrowheads="1"/>
          </p:cNvSpPr>
          <p:nvPr/>
        </p:nvSpPr>
        <p:spPr bwMode="auto">
          <a:xfrm>
            <a:off x="8077200" y="53340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se basa en</a:t>
            </a:r>
          </a:p>
        </p:txBody>
      </p:sp>
      <p:sp>
        <p:nvSpPr>
          <p:cNvPr id="14454" name="AutoShape 118"/>
          <p:cNvSpPr>
            <a:spLocks noChangeArrowheads="1"/>
          </p:cNvSpPr>
          <p:nvPr/>
        </p:nvSpPr>
        <p:spPr bwMode="auto">
          <a:xfrm>
            <a:off x="6781800" y="5591175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en dos brotes</a:t>
            </a:r>
          </a:p>
        </p:txBody>
      </p:sp>
      <p:sp>
        <p:nvSpPr>
          <p:cNvPr id="14455" name="AutoShape 119"/>
          <p:cNvSpPr>
            <a:spLocks noChangeArrowheads="1"/>
          </p:cNvSpPr>
          <p:nvPr/>
        </p:nvSpPr>
        <p:spPr bwMode="auto">
          <a:xfrm>
            <a:off x="5257800" y="54864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influye en toda</a:t>
            </a:r>
          </a:p>
        </p:txBody>
      </p:sp>
      <p:sp>
        <p:nvSpPr>
          <p:cNvPr id="14456" name="AutoShape 120"/>
          <p:cNvSpPr>
            <a:spLocks noChangeArrowheads="1"/>
          </p:cNvSpPr>
          <p:nvPr/>
        </p:nvSpPr>
        <p:spPr bwMode="auto">
          <a:xfrm>
            <a:off x="8153400" y="60198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mayor ejemplo </a:t>
            </a:r>
          </a:p>
        </p:txBody>
      </p:sp>
      <p:sp>
        <p:nvSpPr>
          <p:cNvPr id="14457" name="AutoShape 121"/>
          <p:cNvSpPr>
            <a:spLocks noChangeArrowheads="1"/>
          </p:cNvSpPr>
          <p:nvPr/>
        </p:nvSpPr>
        <p:spPr bwMode="auto">
          <a:xfrm>
            <a:off x="3352800" y="61722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provoca</a:t>
            </a:r>
          </a:p>
        </p:txBody>
      </p:sp>
      <p:sp>
        <p:nvSpPr>
          <p:cNvPr id="14458" name="AutoShape 122"/>
          <p:cNvSpPr>
            <a:spLocks noChangeArrowheads="1"/>
          </p:cNvSpPr>
          <p:nvPr/>
        </p:nvSpPr>
        <p:spPr bwMode="auto">
          <a:xfrm>
            <a:off x="4191000" y="54102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genera</a:t>
            </a:r>
          </a:p>
        </p:txBody>
      </p:sp>
      <p:sp>
        <p:nvSpPr>
          <p:cNvPr id="14459" name="AutoShape 123"/>
          <p:cNvSpPr>
            <a:spLocks noChangeArrowheads="1"/>
          </p:cNvSpPr>
          <p:nvPr/>
        </p:nvSpPr>
        <p:spPr bwMode="auto">
          <a:xfrm>
            <a:off x="2895600" y="54102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produce</a:t>
            </a:r>
          </a:p>
        </p:txBody>
      </p:sp>
      <p:sp>
        <p:nvSpPr>
          <p:cNvPr id="14460" name="AutoShape 124"/>
          <p:cNvSpPr>
            <a:spLocks noChangeArrowheads="1"/>
          </p:cNvSpPr>
          <p:nvPr/>
        </p:nvSpPr>
        <p:spPr bwMode="auto">
          <a:xfrm>
            <a:off x="5486400" y="4572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tiene una </a:t>
            </a:r>
          </a:p>
        </p:txBody>
      </p:sp>
      <p:sp>
        <p:nvSpPr>
          <p:cNvPr id="14461" name="AutoShape 125"/>
          <p:cNvSpPr>
            <a:spLocks noChangeArrowheads="1"/>
          </p:cNvSpPr>
          <p:nvPr/>
        </p:nvSpPr>
        <p:spPr bwMode="auto">
          <a:xfrm>
            <a:off x="1219200" y="39624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provoca</a:t>
            </a:r>
          </a:p>
        </p:txBody>
      </p:sp>
      <p:sp>
        <p:nvSpPr>
          <p:cNvPr id="14462" name="AutoShape 126"/>
          <p:cNvSpPr>
            <a:spLocks noChangeArrowheads="1"/>
          </p:cNvSpPr>
          <p:nvPr/>
        </p:nvSpPr>
        <p:spPr bwMode="auto">
          <a:xfrm>
            <a:off x="3276600" y="33528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se tiende a la</a:t>
            </a:r>
          </a:p>
        </p:txBody>
      </p:sp>
      <p:sp>
        <p:nvSpPr>
          <p:cNvPr id="14463" name="AutoShape 127"/>
          <p:cNvSpPr>
            <a:spLocks noChangeArrowheads="1"/>
          </p:cNvSpPr>
          <p:nvPr/>
        </p:nvSpPr>
        <p:spPr bwMode="auto">
          <a:xfrm>
            <a:off x="6781800" y="26670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se busca</a:t>
            </a:r>
          </a:p>
        </p:txBody>
      </p:sp>
      <p:cxnSp>
        <p:nvCxnSpPr>
          <p:cNvPr id="14464" name="AutoShape 128"/>
          <p:cNvCxnSpPr>
            <a:cxnSpLocks noChangeShapeType="1"/>
            <a:stCxn id="14364" idx="2"/>
            <a:endCxn id="14366" idx="0"/>
          </p:cNvCxnSpPr>
          <p:nvPr/>
        </p:nvCxnSpPr>
        <p:spPr bwMode="auto">
          <a:xfrm rot="16200000" flipH="1">
            <a:off x="6096000" y="3314700"/>
            <a:ext cx="304800" cy="5334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sp>
        <p:nvSpPr>
          <p:cNvPr id="14465" name="AutoShape 129"/>
          <p:cNvSpPr>
            <a:spLocks noChangeArrowheads="1"/>
          </p:cNvSpPr>
          <p:nvPr/>
        </p:nvSpPr>
        <p:spPr bwMode="auto">
          <a:xfrm>
            <a:off x="5638800" y="34290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favorecido por</a:t>
            </a:r>
          </a:p>
        </p:txBody>
      </p:sp>
      <p:sp>
        <p:nvSpPr>
          <p:cNvPr id="14466" name="AutoShape 130"/>
          <p:cNvSpPr>
            <a:spLocks noChangeArrowheads="1"/>
          </p:cNvSpPr>
          <p:nvPr/>
        </p:nvSpPr>
        <p:spPr bwMode="auto">
          <a:xfrm>
            <a:off x="6248400" y="28956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lucha por</a:t>
            </a:r>
          </a:p>
        </p:txBody>
      </p:sp>
      <p:cxnSp>
        <p:nvCxnSpPr>
          <p:cNvPr id="14467" name="AutoShape 131"/>
          <p:cNvCxnSpPr>
            <a:cxnSpLocks noChangeShapeType="1"/>
            <a:stCxn id="14364" idx="3"/>
            <a:endCxn id="14369" idx="1"/>
          </p:cNvCxnSpPr>
          <p:nvPr/>
        </p:nvCxnSpPr>
        <p:spPr bwMode="auto">
          <a:xfrm>
            <a:off x="6400800" y="3238500"/>
            <a:ext cx="3810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4468" name="AutoShape 132"/>
          <p:cNvCxnSpPr>
            <a:cxnSpLocks noChangeShapeType="1"/>
            <a:stCxn id="14367" idx="2"/>
            <a:endCxn id="14448" idx="0"/>
          </p:cNvCxnSpPr>
          <p:nvPr/>
        </p:nvCxnSpPr>
        <p:spPr bwMode="auto">
          <a:xfrm rot="16200000" flipH="1">
            <a:off x="5657850" y="3981450"/>
            <a:ext cx="228600" cy="4953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69" name="AutoShape 133"/>
          <p:cNvCxnSpPr>
            <a:cxnSpLocks noChangeShapeType="1"/>
            <a:stCxn id="14366" idx="2"/>
            <a:endCxn id="14448" idx="0"/>
          </p:cNvCxnSpPr>
          <p:nvPr/>
        </p:nvCxnSpPr>
        <p:spPr bwMode="auto">
          <a:xfrm rot="5400000">
            <a:off x="6153150" y="3981450"/>
            <a:ext cx="228600" cy="4953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70" name="AutoShape 134"/>
          <p:cNvCxnSpPr>
            <a:cxnSpLocks noChangeShapeType="1"/>
            <a:stCxn id="14370" idx="0"/>
            <a:endCxn id="14448" idx="3"/>
          </p:cNvCxnSpPr>
          <p:nvPr/>
        </p:nvCxnSpPr>
        <p:spPr bwMode="auto">
          <a:xfrm rot="5400000" flipH="1">
            <a:off x="6515100" y="4419600"/>
            <a:ext cx="495300" cy="723900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4471" name="AutoShape 135"/>
          <p:cNvCxnSpPr>
            <a:cxnSpLocks noChangeShapeType="1"/>
            <a:stCxn id="14448" idx="1"/>
            <a:endCxn id="14377" idx="0"/>
          </p:cNvCxnSpPr>
          <p:nvPr/>
        </p:nvCxnSpPr>
        <p:spPr bwMode="auto">
          <a:xfrm rot="10800000" flipH="1" flipV="1">
            <a:off x="5638800" y="4533900"/>
            <a:ext cx="1588" cy="495300"/>
          </a:xfrm>
          <a:prstGeom prst="bentConnector4">
            <a:avLst>
              <a:gd name="adj1" fmla="val -14400000"/>
              <a:gd name="adj2" fmla="val 69231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sp>
        <p:nvSpPr>
          <p:cNvPr id="14472" name="AutoShape 136"/>
          <p:cNvSpPr>
            <a:spLocks noChangeArrowheads="1"/>
          </p:cNvSpPr>
          <p:nvPr/>
        </p:nvSpPr>
        <p:spPr bwMode="auto">
          <a:xfrm>
            <a:off x="5029200" y="4648200"/>
            <a:ext cx="7620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apoyan</a:t>
            </a:r>
          </a:p>
        </p:txBody>
      </p:sp>
      <p:sp>
        <p:nvSpPr>
          <p:cNvPr id="14473" name="AutoShape 137"/>
          <p:cNvSpPr>
            <a:spLocks noChangeArrowheads="1"/>
          </p:cNvSpPr>
          <p:nvPr/>
        </p:nvSpPr>
        <p:spPr bwMode="auto">
          <a:xfrm>
            <a:off x="2819400" y="0"/>
            <a:ext cx="4038600" cy="30480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1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LATINOAMÉRICA </a:t>
            </a:r>
            <a:r>
              <a:rPr lang="es-ES" sz="1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CONTEMPORÁNEA</a:t>
            </a:r>
          </a:p>
        </p:txBody>
      </p:sp>
      <p:sp>
        <p:nvSpPr>
          <p:cNvPr id="14474" name="AutoShape 138"/>
          <p:cNvSpPr>
            <a:spLocks noChangeArrowheads="1"/>
          </p:cNvSpPr>
          <p:nvPr/>
        </p:nvSpPr>
        <p:spPr bwMode="auto">
          <a:xfrm>
            <a:off x="5715000" y="4114800"/>
            <a:ext cx="685800" cy="1524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_tradnl" sz="800">
                <a:latin typeface="Tahoma" pitchFamily="34" charset="0"/>
              </a:rPr>
              <a:t>se desarrollan los</a:t>
            </a:r>
            <a:endParaRPr lang="es-ES" sz="800">
              <a:latin typeface="Tahoma" pitchFamily="34" charset="0"/>
            </a:endParaRPr>
          </a:p>
        </p:txBody>
      </p:sp>
      <p:sp>
        <p:nvSpPr>
          <p:cNvPr id="14475" name="AutoShape 139"/>
          <p:cNvSpPr>
            <a:spLocks noChangeArrowheads="1"/>
          </p:cNvSpPr>
          <p:nvPr/>
        </p:nvSpPr>
        <p:spPr bwMode="auto">
          <a:xfrm>
            <a:off x="8077200" y="4495800"/>
            <a:ext cx="762000" cy="1524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fundamentalmente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Presentación en pantalla (4:3)</PresentationFormat>
  <Paragraphs>114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Cornejo</dc:creator>
  <cp:lastModifiedBy>Cornejo</cp:lastModifiedBy>
  <cp:revision>1</cp:revision>
  <dcterms:created xsi:type="dcterms:W3CDTF">2010-09-05T17:33:31Z</dcterms:created>
  <dcterms:modified xsi:type="dcterms:W3CDTF">2010-09-05T17:34:08Z</dcterms:modified>
</cp:coreProperties>
</file>