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1" autoAdjust="0"/>
    <p:restoredTop sz="94667" autoAdjust="0"/>
  </p:normalViewPr>
  <p:slideViewPr>
    <p:cSldViewPr>
      <p:cViewPr varScale="1">
        <p:scale>
          <a:sx n="75" d="100"/>
          <a:sy n="75" d="100"/>
        </p:scale>
        <p:origin x="-10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122515-4C29-4ABF-B9AF-96476FC77135}" type="datetimeFigureOut">
              <a:rPr lang="es-CR" smtClean="0"/>
              <a:pPr/>
              <a:t>07/03/2009</a:t>
            </a:fld>
            <a:endParaRPr lang="es-C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C8B3-B678-44E3-94A2-4DDA6BB9D85E}" type="slidenum">
              <a:rPr lang="es-CR" smtClean="0"/>
              <a:pPr/>
              <a:t>‹Nº›</a:t>
            </a:fld>
            <a:endParaRPr lang="es-C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R" dirty="0"/>
          </a:p>
        </p:txBody>
      </p:sp>
      <p:sp>
        <p:nvSpPr>
          <p:cNvPr id="4" name="3 Marcador de número de diapositiva"/>
          <p:cNvSpPr>
            <a:spLocks noGrp="1"/>
          </p:cNvSpPr>
          <p:nvPr>
            <p:ph type="sldNum" sz="quarter" idx="10"/>
          </p:nvPr>
        </p:nvSpPr>
        <p:spPr/>
        <p:txBody>
          <a:bodyPr/>
          <a:lstStyle/>
          <a:p>
            <a:fld id="{0326C8B3-B678-44E3-94A2-4DDA6BB9D85E}" type="slidenum">
              <a:rPr lang="es-CR" smtClean="0"/>
              <a:pPr/>
              <a:t>2</a:t>
            </a:fld>
            <a:endParaRPr lang="es-C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R" dirty="0"/>
          </a:p>
        </p:txBody>
      </p:sp>
      <p:sp>
        <p:nvSpPr>
          <p:cNvPr id="4" name="3 Marcador de número de diapositiva"/>
          <p:cNvSpPr>
            <a:spLocks noGrp="1"/>
          </p:cNvSpPr>
          <p:nvPr>
            <p:ph type="sldNum" sz="quarter" idx="10"/>
          </p:nvPr>
        </p:nvSpPr>
        <p:spPr/>
        <p:txBody>
          <a:bodyPr/>
          <a:lstStyle/>
          <a:p>
            <a:fld id="{0326C8B3-B678-44E3-94A2-4DDA6BB9D85E}" type="slidenum">
              <a:rPr lang="es-CR" smtClean="0"/>
              <a:pPr/>
              <a:t>7</a:t>
            </a:fld>
            <a:endParaRPr lang="es-C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p>
            <a:fld id="{495DFDD9-DF6C-4D22-BC87-9ED1339BCEE7}" type="datetimeFigureOut">
              <a:rPr lang="es-CR" smtClean="0"/>
              <a:pPr/>
              <a:t>07/03/2009</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21B6D5AD-0B37-4A75-8313-4F6969C757C8}" type="slidenum">
              <a:rPr lang="es-CR" smtClean="0"/>
              <a:pPr/>
              <a:t>‹Nº›</a:t>
            </a:fld>
            <a:endParaRPr lang="es-C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495DFDD9-DF6C-4D22-BC87-9ED1339BCEE7}" type="datetimeFigureOut">
              <a:rPr lang="es-CR" smtClean="0"/>
              <a:pPr/>
              <a:t>07/03/2009</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21B6D5AD-0B37-4A75-8313-4F6969C757C8}" type="slidenum">
              <a:rPr lang="es-CR" smtClean="0"/>
              <a:pPr/>
              <a:t>‹Nº›</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495DFDD9-DF6C-4D22-BC87-9ED1339BCEE7}" type="datetimeFigureOut">
              <a:rPr lang="es-CR" smtClean="0"/>
              <a:pPr/>
              <a:t>07/03/2009</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21B6D5AD-0B37-4A75-8313-4F6969C757C8}" type="slidenum">
              <a:rPr lang="es-CR" smtClean="0"/>
              <a:pPr/>
              <a:t>‹Nº›</a:t>
            </a:fld>
            <a:endParaRPr lang="es-C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495DFDD9-DF6C-4D22-BC87-9ED1339BCEE7}" type="datetimeFigureOut">
              <a:rPr lang="es-CR" smtClean="0"/>
              <a:pPr/>
              <a:t>07/03/2009</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21B6D5AD-0B37-4A75-8313-4F6969C757C8}" type="slidenum">
              <a:rPr lang="es-CR" smtClean="0"/>
              <a:pPr/>
              <a:t>‹Nº›</a:t>
            </a:fld>
            <a:endParaRPr lang="es-C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95DFDD9-DF6C-4D22-BC87-9ED1339BCEE7}" type="datetimeFigureOut">
              <a:rPr lang="es-CR" smtClean="0"/>
              <a:pPr/>
              <a:t>07/03/2009</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21B6D5AD-0B37-4A75-8313-4F6969C757C8}" type="slidenum">
              <a:rPr lang="es-CR" smtClean="0"/>
              <a:pPr/>
              <a:t>‹Nº›</a:t>
            </a:fld>
            <a:endParaRPr lang="es-C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p:txBody>
          <a:bodyPr/>
          <a:lstStyle/>
          <a:p>
            <a:fld id="{495DFDD9-DF6C-4D22-BC87-9ED1339BCEE7}" type="datetimeFigureOut">
              <a:rPr lang="es-CR" smtClean="0"/>
              <a:pPr/>
              <a:t>07/03/2009</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21B6D5AD-0B37-4A75-8313-4F6969C757C8}" type="slidenum">
              <a:rPr lang="es-CR" smtClean="0"/>
              <a:pPr/>
              <a:t>‹Nº›</a:t>
            </a:fld>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p:txBody>
          <a:bodyPr/>
          <a:lstStyle/>
          <a:p>
            <a:fld id="{495DFDD9-DF6C-4D22-BC87-9ED1339BCEE7}" type="datetimeFigureOut">
              <a:rPr lang="es-CR" smtClean="0"/>
              <a:pPr/>
              <a:t>07/03/2009</a:t>
            </a:fld>
            <a:endParaRPr lang="es-CR"/>
          </a:p>
        </p:txBody>
      </p:sp>
      <p:sp>
        <p:nvSpPr>
          <p:cNvPr id="8" name="7 Marcador de pie de página"/>
          <p:cNvSpPr>
            <a:spLocks noGrp="1"/>
          </p:cNvSpPr>
          <p:nvPr>
            <p:ph type="ftr" sz="quarter" idx="11"/>
          </p:nvPr>
        </p:nvSpPr>
        <p:spPr/>
        <p:txBody>
          <a:bodyPr/>
          <a:lstStyle/>
          <a:p>
            <a:endParaRPr lang="es-CR"/>
          </a:p>
        </p:txBody>
      </p:sp>
      <p:sp>
        <p:nvSpPr>
          <p:cNvPr id="9" name="8 Marcador de número de diapositiva"/>
          <p:cNvSpPr>
            <a:spLocks noGrp="1"/>
          </p:cNvSpPr>
          <p:nvPr>
            <p:ph type="sldNum" sz="quarter" idx="12"/>
          </p:nvPr>
        </p:nvSpPr>
        <p:spPr/>
        <p:txBody>
          <a:bodyPr/>
          <a:lstStyle/>
          <a:p>
            <a:fld id="{21B6D5AD-0B37-4A75-8313-4F6969C757C8}" type="slidenum">
              <a:rPr lang="es-CR" smtClean="0"/>
              <a:pPr/>
              <a:t>‹Nº›</a:t>
            </a:fld>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fecha"/>
          <p:cNvSpPr>
            <a:spLocks noGrp="1"/>
          </p:cNvSpPr>
          <p:nvPr>
            <p:ph type="dt" sz="half" idx="10"/>
          </p:nvPr>
        </p:nvSpPr>
        <p:spPr/>
        <p:txBody>
          <a:bodyPr/>
          <a:lstStyle/>
          <a:p>
            <a:fld id="{495DFDD9-DF6C-4D22-BC87-9ED1339BCEE7}" type="datetimeFigureOut">
              <a:rPr lang="es-CR" smtClean="0"/>
              <a:pPr/>
              <a:t>07/03/2009</a:t>
            </a:fld>
            <a:endParaRPr lang="es-CR"/>
          </a:p>
        </p:txBody>
      </p:sp>
      <p:sp>
        <p:nvSpPr>
          <p:cNvPr id="4" name="3 Marcador de pie de página"/>
          <p:cNvSpPr>
            <a:spLocks noGrp="1"/>
          </p:cNvSpPr>
          <p:nvPr>
            <p:ph type="ftr" sz="quarter" idx="11"/>
          </p:nvPr>
        </p:nvSpPr>
        <p:spPr/>
        <p:txBody>
          <a:bodyPr/>
          <a:lstStyle/>
          <a:p>
            <a:endParaRPr lang="es-CR"/>
          </a:p>
        </p:txBody>
      </p:sp>
      <p:sp>
        <p:nvSpPr>
          <p:cNvPr id="5" name="4 Marcador de número de diapositiva"/>
          <p:cNvSpPr>
            <a:spLocks noGrp="1"/>
          </p:cNvSpPr>
          <p:nvPr>
            <p:ph type="sldNum" sz="quarter" idx="12"/>
          </p:nvPr>
        </p:nvSpPr>
        <p:spPr/>
        <p:txBody>
          <a:bodyPr/>
          <a:lstStyle/>
          <a:p>
            <a:fld id="{21B6D5AD-0B37-4A75-8313-4F6969C757C8}" type="slidenum">
              <a:rPr lang="es-CR" smtClean="0"/>
              <a:pPr/>
              <a:t>‹Nº›</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95DFDD9-DF6C-4D22-BC87-9ED1339BCEE7}" type="datetimeFigureOut">
              <a:rPr lang="es-CR" smtClean="0"/>
              <a:pPr/>
              <a:t>07/03/2009</a:t>
            </a:fld>
            <a:endParaRPr lang="es-CR"/>
          </a:p>
        </p:txBody>
      </p:sp>
      <p:sp>
        <p:nvSpPr>
          <p:cNvPr id="3" name="2 Marcador de pie de página"/>
          <p:cNvSpPr>
            <a:spLocks noGrp="1"/>
          </p:cNvSpPr>
          <p:nvPr>
            <p:ph type="ftr" sz="quarter" idx="11"/>
          </p:nvPr>
        </p:nvSpPr>
        <p:spPr/>
        <p:txBody>
          <a:bodyPr/>
          <a:lstStyle/>
          <a:p>
            <a:endParaRPr lang="es-CR"/>
          </a:p>
        </p:txBody>
      </p:sp>
      <p:sp>
        <p:nvSpPr>
          <p:cNvPr id="4" name="3 Marcador de número de diapositiva"/>
          <p:cNvSpPr>
            <a:spLocks noGrp="1"/>
          </p:cNvSpPr>
          <p:nvPr>
            <p:ph type="sldNum" sz="quarter" idx="12"/>
          </p:nvPr>
        </p:nvSpPr>
        <p:spPr/>
        <p:txBody>
          <a:bodyPr/>
          <a:lstStyle/>
          <a:p>
            <a:fld id="{21B6D5AD-0B37-4A75-8313-4F6969C757C8}" type="slidenum">
              <a:rPr lang="es-CR" smtClean="0"/>
              <a:pPr/>
              <a:t>‹Nº›</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5DFDD9-DF6C-4D22-BC87-9ED1339BCEE7}" type="datetimeFigureOut">
              <a:rPr lang="es-CR" smtClean="0"/>
              <a:pPr/>
              <a:t>07/03/2009</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21B6D5AD-0B37-4A75-8313-4F6969C757C8}" type="slidenum">
              <a:rPr lang="es-CR" smtClean="0"/>
              <a:pPr/>
              <a:t>‹Nº›</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5DFDD9-DF6C-4D22-BC87-9ED1339BCEE7}" type="datetimeFigureOut">
              <a:rPr lang="es-CR" smtClean="0"/>
              <a:pPr/>
              <a:t>07/03/2009</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21B6D5AD-0B37-4A75-8313-4F6969C757C8}" type="slidenum">
              <a:rPr lang="es-CR" smtClean="0"/>
              <a:pPr/>
              <a:t>‹Nº›</a:t>
            </a:fld>
            <a:endParaRPr lang="es-C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7001">
              <a:schemeClr val="tx2">
                <a:lumMod val="75000"/>
              </a:schemeClr>
            </a:gs>
            <a:gs pos="32001">
              <a:schemeClr val="tx2">
                <a:lumMod val="60000"/>
                <a:lumOff val="40000"/>
              </a:schemeClr>
            </a:gs>
            <a:gs pos="47000">
              <a:schemeClr val="tx2">
                <a:lumMod val="40000"/>
                <a:lumOff val="60000"/>
              </a:schemeClr>
            </a:gs>
            <a:gs pos="85001">
              <a:schemeClr val="tx2">
                <a:lumMod val="40000"/>
                <a:lumOff val="60000"/>
              </a:schemeClr>
            </a:gs>
            <a:gs pos="100000">
              <a:schemeClr val="tx2">
                <a:lumMod val="20000"/>
                <a:lumOff val="80000"/>
              </a:schemeClr>
            </a:gs>
          </a:gsLst>
          <a:lin ang="30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DFDD9-DF6C-4D22-BC87-9ED1339BCEE7}" type="datetimeFigureOut">
              <a:rPr lang="es-CR" smtClean="0"/>
              <a:pPr/>
              <a:t>07/03/2009</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6D5AD-0B37-4A75-8313-4F6969C757C8}" type="slidenum">
              <a:rPr lang="es-CR" smtClean="0"/>
              <a:pPr/>
              <a:t>‹Nº›</a:t>
            </a:fld>
            <a:endParaRPr lang="es-C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3214686"/>
          </a:xfrm>
        </p:spPr>
        <p:txBody>
          <a:bodyPr>
            <a:noAutofit/>
          </a:bodyPr>
          <a:lstStyle/>
          <a:p>
            <a:r>
              <a:rPr lang="en-US" sz="7200" b="1"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You Can Learn Another Language!</a:t>
            </a:r>
            <a:endParaRPr lang="es-CR" sz="7200" b="1"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p:txBody>
      </p:sp>
      <p:pic>
        <p:nvPicPr>
          <p:cNvPr id="6" name="Picture 2"/>
          <p:cNvPicPr>
            <a:picLocks noChangeAspect="1" noChangeArrowheads="1"/>
          </p:cNvPicPr>
          <p:nvPr/>
        </p:nvPicPr>
        <p:blipFill>
          <a:blip r:embed="rId2"/>
          <a:srcRect/>
          <a:stretch>
            <a:fillRect/>
          </a:stretch>
        </p:blipFill>
        <p:spPr bwMode="auto">
          <a:xfrm>
            <a:off x="0" y="3286125"/>
            <a:ext cx="9144000" cy="3571876"/>
          </a:xfrm>
          <a:prstGeom prst="rect">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338"/>
            <a:ext cx="8229600" cy="1143000"/>
          </a:xfrm>
        </p:spPr>
        <p:txBody>
          <a:bodyPr>
            <a:normAutofit fontScale="90000"/>
          </a:bodyPr>
          <a:lstStyle/>
          <a:p>
            <a:r>
              <a:rPr lang="es-CR" b="1"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When</a:t>
            </a:r>
            <a:r>
              <a:rPr lang="es-CR" b="1"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 </a:t>
            </a:r>
            <a:r>
              <a:rPr lang="es-CR" b="1"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you</a:t>
            </a:r>
            <a:r>
              <a:rPr lang="es-CR" b="1"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 </a:t>
            </a:r>
            <a:r>
              <a:rPr lang="es-CR" b="1"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feel</a:t>
            </a:r>
            <a:r>
              <a:rPr lang="es-CR" b="1"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 </a:t>
            </a:r>
            <a:r>
              <a:rPr lang="es-CR" b="1"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you</a:t>
            </a:r>
            <a:r>
              <a:rPr lang="es-CR" b="1"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 are </a:t>
            </a:r>
            <a:r>
              <a:rPr lang="es-CR" b="1"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not</a:t>
            </a:r>
            <a:r>
              <a:rPr lang="es-CR" b="1"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 </a:t>
            </a:r>
            <a:r>
              <a:rPr lang="es-CR" b="1"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growing</a:t>
            </a:r>
            <a:endParaRPr lang="es-CR" b="1"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p:txBody>
      </p:sp>
      <p:sp>
        <p:nvSpPr>
          <p:cNvPr id="3" name="2 Marcador de contenido"/>
          <p:cNvSpPr>
            <a:spLocks noGrp="1"/>
          </p:cNvSpPr>
          <p:nvPr>
            <p:ph idx="1"/>
          </p:nvPr>
        </p:nvSpPr>
        <p:spPr>
          <a:xfrm>
            <a:off x="0" y="642918"/>
            <a:ext cx="9144000" cy="6215082"/>
          </a:xfrm>
        </p:spPr>
        <p:txBody>
          <a:bodyPr>
            <a:noAutofit/>
          </a:bodyPr>
          <a:lstStyle/>
          <a:p>
            <a:pPr marL="514350" indent="-514350" algn="ctr">
              <a:lnSpc>
                <a:spcPct val="170000"/>
              </a:lnSpc>
              <a:buFont typeface="+mj-lt"/>
              <a:buAutoNum type="arabicPeriod"/>
            </a:pPr>
            <a:r>
              <a:rPr lang="en-US" sz="2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R</a:t>
            </a:r>
            <a:r>
              <a:rPr lang="en-US" sz="21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eflect on your original reasons for learning the language. Reflecting on your original goals or purpose can reinforce your resolve.</a:t>
            </a:r>
          </a:p>
          <a:p>
            <a:pPr marL="514350" indent="-514350" algn="ctr">
              <a:lnSpc>
                <a:spcPct val="170000"/>
              </a:lnSpc>
              <a:buFont typeface="+mj-lt"/>
              <a:buAutoNum type="arabicPeriod"/>
            </a:pPr>
            <a:r>
              <a:rPr lang="en-US" sz="21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Have reasonable expectations. “You may never be able to pass for a native speaker,” focus on communicating clearly using what you have already learned.</a:t>
            </a:r>
          </a:p>
          <a:p>
            <a:pPr marL="514350" indent="-514350" algn="ctr">
              <a:lnSpc>
                <a:spcPct val="170000"/>
              </a:lnSpc>
              <a:buFont typeface="+mj-lt"/>
              <a:buAutoNum type="arabicPeriod"/>
            </a:pPr>
            <a:r>
              <a:rPr lang="en-US" sz="2100"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Look for milestones to gauge your progress. Learning a language is like watching grass grow—you don’t notice the growth, but day by day the grass gets higher.</a:t>
            </a:r>
          </a:p>
          <a:p>
            <a:pPr marL="514350" indent="-514350" algn="ctr">
              <a:lnSpc>
                <a:spcPct val="170000"/>
              </a:lnSpc>
              <a:buFont typeface="+mj-lt"/>
              <a:buAutoNum type="arabicPeriod"/>
            </a:pPr>
            <a:r>
              <a:rPr lang="en-US" sz="21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V</a:t>
            </a:r>
            <a:r>
              <a:rPr lang="en-US" sz="2100" dirty="0"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rPr>
              <a:t>iew the process as a long-term investment. Mastering a language takes time.</a:t>
            </a:r>
          </a:p>
          <a:p>
            <a:pPr marL="514350" indent="-514350" algn="ctr">
              <a:lnSpc>
                <a:spcPct val="170000"/>
              </a:lnSpc>
              <a:buFont typeface="+mj-lt"/>
              <a:buAutoNum type="arabicPeriod"/>
            </a:pPr>
            <a:r>
              <a:rPr lang="en-US" sz="21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Use the new language as much as possible. So keep at it. Converse, converse, converse!</a:t>
            </a:r>
            <a:endParaRPr lang="es-CR" sz="21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endParaRPr>
          </a:p>
        </p:txBody>
      </p:sp>
    </p:spTree>
  </p:cSld>
  <p:clrMapOvr>
    <a:masterClrMapping/>
  </p:clrMapOvr>
  <p:transition spd="slow">
    <p:strips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R"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How</a:t>
            </a:r>
            <a:r>
              <a:rPr lang="es-CR"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 </a:t>
            </a:r>
            <a:r>
              <a:rPr lang="es-CR"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Others</a:t>
            </a:r>
            <a:r>
              <a:rPr lang="es-CR"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 Can </a:t>
            </a:r>
            <a:r>
              <a:rPr lang="es-CR"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Help</a:t>
            </a:r>
            <a:endParaRPr lang="es-CR"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p:txBody>
      </p:sp>
      <p:sp>
        <p:nvSpPr>
          <p:cNvPr id="3" name="2 Marcador de contenido"/>
          <p:cNvSpPr>
            <a:spLocks noGrp="1"/>
          </p:cNvSpPr>
          <p:nvPr>
            <p:ph idx="1"/>
          </p:nvPr>
        </p:nvSpPr>
        <p:spPr>
          <a:xfrm>
            <a:off x="0" y="1214422"/>
            <a:ext cx="9144000" cy="5643578"/>
          </a:xfrm>
        </p:spPr>
        <p:txBody>
          <a:bodyPr>
            <a:noAutofit/>
          </a:bodyPr>
          <a:lstStyle/>
          <a:p>
            <a:pPr algn="ctr">
              <a:lnSpc>
                <a:spcPct val="160000"/>
              </a:lnSpc>
              <a:buNone/>
            </a:pPr>
            <a:r>
              <a:rPr lang="en-US" sz="2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What can those who already speak the language do to help a learner? </a:t>
            </a:r>
          </a:p>
          <a:p>
            <a:pPr algn="ctr">
              <a:lnSpc>
                <a:spcPct val="160000"/>
              </a:lnSpc>
            </a:pPr>
            <a:r>
              <a:rPr lang="en-US" sz="24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Bill, quoted earlier, advises, “Speak slowly but correctly, not in baby talk.” </a:t>
            </a:r>
          </a:p>
          <a:p>
            <a:pPr algn="ctr">
              <a:lnSpc>
                <a:spcPct val="160000"/>
              </a:lnSpc>
            </a:pPr>
            <a:r>
              <a:rPr lang="en-US" sz="24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Julie says, “Be patient, and don’t finish sentences for the learner.”</a:t>
            </a:r>
          </a:p>
          <a:p>
            <a:pPr algn="ctr">
              <a:lnSpc>
                <a:spcPct val="160000"/>
              </a:lnSpc>
            </a:pPr>
            <a:r>
              <a:rPr lang="en-US" sz="24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Tony recalls: “Bilingual people tended to speak to me in my language. But that actually slowed my progress.” </a:t>
            </a:r>
          </a:p>
          <a:p>
            <a:pPr algn="ctr">
              <a:lnSpc>
                <a:spcPct val="160000"/>
              </a:lnSpc>
              <a:buNone/>
            </a:pPr>
            <a:r>
              <a:rPr lang="en-US" sz="2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Thus, some learners have asked their friends to speak to them only in the new language at certain times and to point out specific things to work on.</a:t>
            </a:r>
            <a:endParaRPr lang="es-CR" sz="24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ransition spd="slow">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785950"/>
            <a:ext cx="9144000" cy="3571876"/>
          </a:xfrm>
        </p:spPr>
        <p:txBody>
          <a:bodyPr>
            <a:normAutofit/>
          </a:bodyPr>
          <a:lstStyle/>
          <a:p>
            <a:pPr algn="ctr">
              <a:buNone/>
            </a:pPr>
            <a:r>
              <a:rPr lang="en-US" sz="6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So, is learning another language worth the effort? </a:t>
            </a:r>
            <a:endParaRPr lang="en-US" sz="6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endParaRPr>
          </a:p>
          <a:p>
            <a:pPr algn="ctr">
              <a:buNone/>
            </a:pPr>
            <a:r>
              <a:rPr lang="en-US" sz="6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“Definitely!”</a:t>
            </a:r>
            <a:endParaRPr lang="es-CR" sz="6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14"/>
            <a:ext cx="8229600" cy="2571760"/>
          </a:xfrm>
        </p:spPr>
        <p:txBody>
          <a:bodyPr>
            <a:noAutofit/>
          </a:bodyPr>
          <a:lstStyle/>
          <a:p>
            <a:pPr>
              <a:lnSpc>
                <a:spcPct val="150000"/>
              </a:lnSpc>
            </a:pPr>
            <a:r>
              <a:rPr lang="en-US"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“I wouldn’t trade the experience for anything,” says Mike. Phelps adds, “It was among the best decisions of my life.” Both are referring to having accepted the challenge of learning another language.</a:t>
            </a:r>
            <a:endParaRPr lang="es-CR"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endParaRPr>
          </a:p>
        </p:txBody>
      </p:sp>
      <p:sp>
        <p:nvSpPr>
          <p:cNvPr id="6" name="5 Marcador de contenido"/>
          <p:cNvSpPr>
            <a:spLocks noGrp="1"/>
          </p:cNvSpPr>
          <p:nvPr>
            <p:ph idx="1"/>
          </p:nvPr>
        </p:nvSpPr>
        <p:spPr>
          <a:xfrm>
            <a:off x="0" y="3332193"/>
            <a:ext cx="9144000" cy="3597269"/>
          </a:xfrm>
        </p:spPr>
        <p:txBody>
          <a:bodyPr>
            <a:noAutofit/>
          </a:bodyPr>
          <a:lstStyle/>
          <a:p>
            <a:pPr algn="ctr">
              <a:lnSpc>
                <a:spcPct val="150000"/>
              </a:lnSpc>
              <a:buNone/>
            </a:pPr>
            <a:r>
              <a:rPr lang="en-US" sz="36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	IN COUNTRIES around the world, a growing number of people are learning new tongues for a variety of reasons—some personal, some financial, and some religious</a:t>
            </a:r>
            <a:endParaRPr lang="es-CR" sz="36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p:txBody>
      </p:sp>
    </p:spTree>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b="1"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Patience</a:t>
            </a:r>
            <a:r>
              <a:rPr lang="es-CR" b="1"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 </a:t>
            </a:r>
            <a:r>
              <a:rPr lang="es-CR" b="1"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Humility</a:t>
            </a:r>
            <a:r>
              <a:rPr lang="es-CR" b="1"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 and </a:t>
            </a:r>
            <a:r>
              <a:rPr lang="es-CR" b="1"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Adaptability</a:t>
            </a:r>
            <a:endParaRPr lang="es-CR" b="1"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p:txBody>
      </p:sp>
      <p:sp>
        <p:nvSpPr>
          <p:cNvPr id="3" name="2 Marcador de contenido"/>
          <p:cNvSpPr>
            <a:spLocks noGrp="1"/>
          </p:cNvSpPr>
          <p:nvPr>
            <p:ph idx="1"/>
          </p:nvPr>
        </p:nvSpPr>
        <p:spPr>
          <a:xfrm>
            <a:off x="0" y="1600200"/>
            <a:ext cx="6215074" cy="5257800"/>
          </a:xfrm>
        </p:spPr>
        <p:txBody>
          <a:bodyPr>
            <a:normAutofit/>
          </a:bodyPr>
          <a:lstStyle/>
          <a:p>
            <a:pPr algn="ctr">
              <a:lnSpc>
                <a:spcPct val="160000"/>
              </a:lnSpc>
              <a:buNone/>
            </a:pPr>
            <a:r>
              <a:rPr lang="en-US"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	While young children can pick up two or more languages simultaneously—often just by being exposed to them—adults usually find learning a</a:t>
            </a:r>
          </a:p>
          <a:p>
            <a:pPr algn="ctr">
              <a:lnSpc>
                <a:spcPct val="160000"/>
              </a:lnSpc>
              <a:buNone/>
            </a:pPr>
            <a:r>
              <a:rPr lang="en-US"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 new tongue much more difficult. </a:t>
            </a:r>
            <a:endParaRPr lang="es-CR"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p:txBody>
      </p:sp>
      <p:pic>
        <p:nvPicPr>
          <p:cNvPr id="4098" name="Picture 2"/>
          <p:cNvPicPr>
            <a:picLocks noChangeAspect="1" noChangeArrowheads="1"/>
          </p:cNvPicPr>
          <p:nvPr/>
        </p:nvPicPr>
        <p:blipFill>
          <a:blip r:embed="rId2"/>
          <a:srcRect/>
          <a:stretch>
            <a:fillRect/>
          </a:stretch>
        </p:blipFill>
        <p:spPr bwMode="auto">
          <a:xfrm>
            <a:off x="6076950" y="2714620"/>
            <a:ext cx="3067050" cy="2857500"/>
          </a:xfrm>
          <a:prstGeom prst="ellipse">
            <a:avLst/>
          </a:prstGeom>
          <a:ln>
            <a:noFill/>
          </a:ln>
          <a:effectLst>
            <a:softEdge rad="112500"/>
          </a:effectLst>
        </p:spPr>
      </p:pic>
    </p:spTree>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R" sz="4800"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Patience</a:t>
            </a:r>
            <a:endParaRPr lang="es-CR" sz="480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p:txBody>
      </p:sp>
      <p:sp>
        <p:nvSpPr>
          <p:cNvPr id="3" name="2 Marcador de contenido"/>
          <p:cNvSpPr>
            <a:spLocks noGrp="1"/>
          </p:cNvSpPr>
          <p:nvPr>
            <p:ph idx="1"/>
          </p:nvPr>
        </p:nvSpPr>
        <p:spPr>
          <a:xfrm>
            <a:off x="0" y="1357298"/>
            <a:ext cx="6143636" cy="5500702"/>
          </a:xfrm>
        </p:spPr>
        <p:txBody>
          <a:bodyPr>
            <a:normAutofit lnSpcReduction="10000"/>
          </a:bodyPr>
          <a:lstStyle/>
          <a:p>
            <a:pPr algn="ctr">
              <a:lnSpc>
                <a:spcPct val="150000"/>
              </a:lnSpc>
              <a:buNone/>
            </a:pPr>
            <a:r>
              <a:rPr lang="en-US" sz="36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	For one thing, they must be patient because learning a new language can take a long time. And with their busy schedules, this often means putting other pursuits on hold.</a:t>
            </a:r>
            <a:endParaRPr lang="es-CR" sz="3600" dirty="0"/>
          </a:p>
        </p:txBody>
      </p:sp>
      <p:pic>
        <p:nvPicPr>
          <p:cNvPr id="5122" name="Picture 2"/>
          <p:cNvPicPr>
            <a:picLocks noChangeAspect="1" noChangeArrowheads="1"/>
          </p:cNvPicPr>
          <p:nvPr/>
        </p:nvPicPr>
        <p:blipFill>
          <a:blip r:embed="rId2"/>
          <a:srcRect/>
          <a:stretch>
            <a:fillRect/>
          </a:stretch>
        </p:blipFill>
        <p:spPr bwMode="auto">
          <a:xfrm>
            <a:off x="6327318" y="2571744"/>
            <a:ext cx="2745276" cy="2738430"/>
          </a:xfrm>
          <a:prstGeom prst="rect">
            <a:avLst/>
          </a:prstGeom>
          <a:ln>
            <a:noFill/>
          </a:ln>
          <a:effectLst>
            <a:softEdge rad="112500"/>
          </a:effectLst>
        </p:spPr>
      </p:pic>
    </p:spTree>
  </p:cSld>
  <p:clrMapOvr>
    <a:masterClrMapping/>
  </p:clrMapOvr>
  <p:transition spd="slow">
    <p:strips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R" sz="4800" b="1"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Humility</a:t>
            </a:r>
            <a:endParaRPr lang="es-CR" sz="4800" dirty="0"/>
          </a:p>
        </p:txBody>
      </p:sp>
      <p:sp>
        <p:nvSpPr>
          <p:cNvPr id="3" name="2 Marcador de contenido"/>
          <p:cNvSpPr>
            <a:spLocks noGrp="1"/>
          </p:cNvSpPr>
          <p:nvPr>
            <p:ph idx="1"/>
          </p:nvPr>
        </p:nvSpPr>
        <p:spPr>
          <a:xfrm>
            <a:off x="0" y="1428736"/>
            <a:ext cx="9144000" cy="5429264"/>
          </a:xfrm>
        </p:spPr>
        <p:txBody>
          <a:bodyPr>
            <a:noAutofit/>
          </a:bodyPr>
          <a:lstStyle/>
          <a:p>
            <a:pPr algn="ctr">
              <a:lnSpc>
                <a:spcPct val="160000"/>
              </a:lnSpc>
              <a:buNone/>
            </a:pPr>
            <a:r>
              <a:rPr lang="en-US" sz="26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“Humility is essential,” says George. “When you are new to the language, you must be willing to speak like—and in some respects, be treated like—a child.” </a:t>
            </a:r>
          </a:p>
          <a:p>
            <a:pPr algn="ctr">
              <a:lnSpc>
                <a:spcPct val="160000"/>
              </a:lnSpc>
              <a:buNone/>
            </a:pPr>
            <a:r>
              <a:rPr lang="en-US" sz="26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The book </a:t>
            </a:r>
            <a:r>
              <a:rPr lang="en-US" sz="26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How to Learn a Foreign Language</a:t>
            </a:r>
            <a:r>
              <a:rPr lang="en-US" sz="26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 points out: “You have to shed some of your own self-importance and your worries about dignity if you really want to make progress.” </a:t>
            </a:r>
          </a:p>
          <a:p>
            <a:pPr algn="ctr">
              <a:lnSpc>
                <a:spcPct val="160000"/>
              </a:lnSpc>
              <a:buNone/>
            </a:pPr>
            <a:r>
              <a:rPr lang="en-US" sz="26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So don’t take yourself too seriously. “If you never make mistakes, you are not using your new language enough,” notes Ben.</a:t>
            </a:r>
            <a:endParaRPr lang="es-CR" sz="26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p:txBody>
      </p:sp>
    </p:spTree>
  </p:cSld>
  <p:clrMapOvr>
    <a:masterClrMapping/>
  </p:clrMapOvr>
  <p:transition spd="slow">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fontScale="92500" lnSpcReduction="20000"/>
          </a:bodyPr>
          <a:lstStyle/>
          <a:p>
            <a:pPr algn="ctr">
              <a:lnSpc>
                <a:spcPct val="150000"/>
              </a:lnSpc>
              <a:buNone/>
            </a:pPr>
            <a:r>
              <a:rPr lang="en-US"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	</a:t>
            </a:r>
          </a:p>
          <a:p>
            <a:pPr algn="ctr">
              <a:lnSpc>
                <a:spcPct val="150000"/>
              </a:lnSpc>
              <a:buNone/>
            </a:pPr>
            <a:r>
              <a:rPr lang="en-US"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Do not worry if others laugh at your mistakes—instead, laugh along with them! In fact, the day will likely come when you will be telling entertaining stories about the things you have said. </a:t>
            </a:r>
          </a:p>
          <a:p>
            <a:pPr algn="ctr">
              <a:lnSpc>
                <a:spcPct val="150000"/>
              </a:lnSpc>
              <a:buNone/>
            </a:pPr>
            <a:endParaRPr lang="en-US"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a:p>
            <a:pPr>
              <a:lnSpc>
                <a:spcPct val="150000"/>
              </a:lnSpc>
              <a:buNone/>
            </a:pPr>
            <a:r>
              <a:rPr lang="en-US"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And don’t be afraid to </a:t>
            </a:r>
          </a:p>
          <a:p>
            <a:pPr>
              <a:lnSpc>
                <a:spcPct val="150000"/>
              </a:lnSpc>
              <a:buNone/>
            </a:pPr>
            <a:r>
              <a:rPr lang="en-US"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ask questions. Understanding </a:t>
            </a:r>
          </a:p>
          <a:p>
            <a:pPr>
              <a:lnSpc>
                <a:spcPct val="150000"/>
              </a:lnSpc>
              <a:buNone/>
            </a:pPr>
            <a:r>
              <a:rPr lang="en-US"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why something is said in a </a:t>
            </a:r>
          </a:p>
          <a:p>
            <a:pPr>
              <a:lnSpc>
                <a:spcPct val="150000"/>
              </a:lnSpc>
              <a:buNone/>
            </a:pPr>
            <a:r>
              <a:rPr lang="en-US"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certain way aids the memory.</a:t>
            </a:r>
            <a:endParaRPr lang="es-CR"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p:txBody>
      </p:sp>
      <p:pic>
        <p:nvPicPr>
          <p:cNvPr id="6146" name="Picture 2"/>
          <p:cNvPicPr>
            <a:picLocks noChangeAspect="1" noChangeArrowheads="1"/>
          </p:cNvPicPr>
          <p:nvPr/>
        </p:nvPicPr>
        <p:blipFill>
          <a:blip r:embed="rId2"/>
          <a:srcRect/>
          <a:stretch>
            <a:fillRect/>
          </a:stretch>
        </p:blipFill>
        <p:spPr bwMode="auto">
          <a:xfrm>
            <a:off x="4857784" y="3643314"/>
            <a:ext cx="4143372" cy="3027848"/>
          </a:xfrm>
          <a:prstGeom prst="rect">
            <a:avLst/>
          </a:prstGeom>
          <a:ln>
            <a:noFill/>
          </a:ln>
          <a:effectLst>
            <a:softEdge rad="112500"/>
          </a:effectLst>
        </p:spPr>
      </p:pic>
    </p:spTree>
  </p:cSld>
  <p:clrMapOvr>
    <a:masterClrMapping/>
  </p:clrMapOvr>
  <p:transition spd="slow">
    <p:split orient="ver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900"/>
            <a:ext cx="8229600" cy="1143000"/>
          </a:xfrm>
        </p:spPr>
        <p:txBody>
          <a:bodyPr>
            <a:normAutofit/>
          </a:bodyPr>
          <a:lstStyle/>
          <a:p>
            <a:r>
              <a:rPr lang="es-CR" sz="4800" b="1"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Adaptability</a:t>
            </a:r>
            <a:endParaRPr lang="es-CR" sz="4800" dirty="0"/>
          </a:p>
        </p:txBody>
      </p:sp>
      <p:sp>
        <p:nvSpPr>
          <p:cNvPr id="3" name="2 Marcador de contenido"/>
          <p:cNvSpPr>
            <a:spLocks noGrp="1"/>
          </p:cNvSpPr>
          <p:nvPr>
            <p:ph idx="1"/>
          </p:nvPr>
        </p:nvSpPr>
        <p:spPr>
          <a:xfrm>
            <a:off x="0" y="857232"/>
            <a:ext cx="9144000" cy="5929330"/>
          </a:xfrm>
        </p:spPr>
        <p:txBody>
          <a:bodyPr>
            <a:noAutofit/>
          </a:bodyPr>
          <a:lstStyle/>
          <a:p>
            <a:pPr>
              <a:lnSpc>
                <a:spcPct val="160000"/>
              </a:lnSpc>
              <a:buNone/>
            </a:pPr>
            <a:r>
              <a:rPr lang="en-US" sz="26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	Because learning a new language often means learning a new culture, it helps to be adaptable, to have an open mind. </a:t>
            </a:r>
          </a:p>
          <a:p>
            <a:pPr>
              <a:lnSpc>
                <a:spcPct val="160000"/>
              </a:lnSpc>
              <a:buNone/>
            </a:pPr>
            <a:r>
              <a:rPr lang="en-US" sz="26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	</a:t>
            </a:r>
            <a:r>
              <a:rPr lang="en-US" sz="26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Jay recommends, “Reach out to make friends with people who speak the language, and enjoy being with them.” </a:t>
            </a:r>
          </a:p>
          <a:p>
            <a:pPr>
              <a:lnSpc>
                <a:spcPct val="160000"/>
              </a:lnSpc>
              <a:buNone/>
            </a:pPr>
            <a:r>
              <a:rPr lang="en-US" sz="26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Jay adds, “When they see that you </a:t>
            </a:r>
          </a:p>
          <a:p>
            <a:pPr>
              <a:lnSpc>
                <a:spcPct val="160000"/>
              </a:lnSpc>
              <a:buNone/>
            </a:pPr>
            <a:r>
              <a:rPr lang="en-US" sz="26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are interested in them, their food, </a:t>
            </a:r>
          </a:p>
          <a:p>
            <a:pPr>
              <a:lnSpc>
                <a:spcPct val="160000"/>
              </a:lnSpc>
              <a:buNone/>
            </a:pPr>
            <a:r>
              <a:rPr lang="en-US" sz="26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their music, and so on, they will </a:t>
            </a:r>
          </a:p>
          <a:p>
            <a:pPr>
              <a:lnSpc>
                <a:spcPct val="160000"/>
              </a:lnSpc>
              <a:buNone/>
            </a:pPr>
            <a:r>
              <a:rPr lang="en-US" sz="26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naturally be drawn to you.”</a:t>
            </a:r>
            <a:endParaRPr lang="es-CR" sz="26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p:txBody>
      </p:sp>
      <p:pic>
        <p:nvPicPr>
          <p:cNvPr id="8194" name="Picture 2"/>
          <p:cNvPicPr>
            <a:picLocks noChangeAspect="1" noChangeArrowheads="1"/>
          </p:cNvPicPr>
          <p:nvPr/>
        </p:nvPicPr>
        <p:blipFill>
          <a:blip r:embed="rId3"/>
          <a:srcRect/>
          <a:stretch>
            <a:fillRect/>
          </a:stretch>
        </p:blipFill>
        <p:spPr bwMode="auto">
          <a:xfrm>
            <a:off x="4667279" y="3549063"/>
            <a:ext cx="4548191" cy="3023209"/>
          </a:xfrm>
          <a:prstGeom prst="rect">
            <a:avLst/>
          </a:prstGeom>
          <a:ln>
            <a:noFill/>
          </a:ln>
          <a:effectLst>
            <a:softEdge rad="112500"/>
          </a:effectLst>
        </p:spPr>
      </p:pic>
    </p:spTree>
  </p:cSld>
  <p:clrMapOvr>
    <a:masterClrMapping/>
  </p:clrMapOvr>
  <p:transition spd="slow">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fontScale="85000" lnSpcReduction="20000"/>
          </a:bodyPr>
          <a:lstStyle/>
          <a:p>
            <a:pPr algn="ctr">
              <a:lnSpc>
                <a:spcPct val="170000"/>
              </a:lnSpc>
              <a:buNone/>
            </a:pPr>
            <a:r>
              <a:rPr lang="en-US"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	The more time you spend studying and, even more so, using the language, the faster your progress will be. </a:t>
            </a:r>
          </a:p>
          <a:p>
            <a:pPr algn="ctr">
              <a:lnSpc>
                <a:spcPct val="170000"/>
              </a:lnSpc>
              <a:buNone/>
            </a:pPr>
            <a:r>
              <a:rPr lang="en-US"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“We acquire language skills the way a chicken eats—grain by grain,” observes George. “The little specks are not much in themselves, but they keep adding up.” </a:t>
            </a:r>
          </a:p>
          <a:p>
            <a:pPr>
              <a:lnSpc>
                <a:spcPct val="170000"/>
              </a:lnSpc>
              <a:buNone/>
            </a:pPr>
            <a:r>
              <a:rPr lang="en-US"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Many have found that </a:t>
            </a:r>
            <a:r>
              <a:rPr lang="en-US" i="1"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regularly</a:t>
            </a:r>
            <a:r>
              <a:rPr lang="en-US"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 </a:t>
            </a:r>
          </a:p>
          <a:p>
            <a:pPr>
              <a:lnSpc>
                <a:spcPct val="170000"/>
              </a:lnSpc>
              <a:buNone/>
            </a:pPr>
            <a:r>
              <a:rPr lang="en-US"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devoting short periods of time </a:t>
            </a:r>
          </a:p>
          <a:p>
            <a:pPr>
              <a:lnSpc>
                <a:spcPct val="170000"/>
              </a:lnSpc>
              <a:buNone/>
            </a:pPr>
            <a:r>
              <a:rPr lang="en-US"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to study </a:t>
            </a:r>
            <a:r>
              <a:rPr lang="en-US"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is more effective </a:t>
            </a:r>
            <a:r>
              <a:rPr lang="en-US"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than </a:t>
            </a:r>
          </a:p>
          <a:p>
            <a:pPr>
              <a:lnSpc>
                <a:spcPct val="170000"/>
              </a:lnSpc>
              <a:buNone/>
            </a:pPr>
            <a:r>
              <a:rPr lang="en-US" dirty="0" smtClean="0">
                <a:ln w="18415" cmpd="sng">
                  <a:solidFill>
                    <a:srgbClr val="FFFFFF"/>
                  </a:solidFill>
                  <a:prstDash val="solid"/>
                </a:ln>
                <a:solidFill>
                  <a:srgbClr val="FFFFFF"/>
                </a:solidFill>
                <a:effectLst>
                  <a:glow rad="139700">
                    <a:srgbClr val="00B050">
                      <a:alpha val="40000"/>
                    </a:srgbClr>
                  </a:glow>
                  <a:outerShdw blurRad="63500" dir="3600000" algn="tl" rotWithShape="0">
                    <a:srgbClr val="000000">
                      <a:alpha val="70000"/>
                    </a:srgbClr>
                  </a:outerShdw>
                </a:effectLst>
              </a:rPr>
              <a:t>infrequently setting aside </a:t>
            </a:r>
          </a:p>
          <a:p>
            <a:pPr>
              <a:lnSpc>
                <a:spcPct val="170000"/>
              </a:lnSpc>
              <a:buNone/>
            </a:pPr>
            <a:r>
              <a:rPr lang="en-US" dirty="0" smtClean="0">
                <a:ln w="18415" cmpd="sng">
                  <a:solidFill>
                    <a:srgbClr val="FFFFFF"/>
                  </a:solidFill>
                  <a:prstDash val="solid"/>
                </a:ln>
                <a:solidFill>
                  <a:srgbClr val="FFFFFF"/>
                </a:solidFill>
                <a:effectLst>
                  <a:glow rad="139700">
                    <a:srgbClr val="00B050">
                      <a:alpha val="40000"/>
                    </a:srgbClr>
                  </a:glow>
                  <a:outerShdw blurRad="63500" dir="3600000" algn="tl" rotWithShape="0">
                    <a:srgbClr val="000000">
                      <a:alpha val="70000"/>
                    </a:srgbClr>
                  </a:outerShdw>
                </a:effectLst>
              </a:rPr>
              <a:t>large chunks of time.</a:t>
            </a:r>
          </a:p>
          <a:p>
            <a:pPr algn="ctr">
              <a:lnSpc>
                <a:spcPct val="170000"/>
              </a:lnSpc>
              <a:buNone/>
            </a:pPr>
            <a:endParaRPr lang="es-CR"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p:txBody>
      </p:sp>
      <p:pic>
        <p:nvPicPr>
          <p:cNvPr id="7171" name="Picture 3"/>
          <p:cNvPicPr>
            <a:picLocks noChangeAspect="1" noChangeArrowheads="1"/>
          </p:cNvPicPr>
          <p:nvPr/>
        </p:nvPicPr>
        <p:blipFill>
          <a:blip r:embed="rId2"/>
          <a:srcRect/>
          <a:stretch>
            <a:fillRect/>
          </a:stretch>
        </p:blipFill>
        <p:spPr bwMode="auto">
          <a:xfrm>
            <a:off x="4714876" y="3571876"/>
            <a:ext cx="4188632" cy="31480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900"/>
            <a:ext cx="8229600" cy="1143000"/>
          </a:xfrm>
        </p:spPr>
        <p:txBody>
          <a:bodyPr>
            <a:normAutofit/>
          </a:bodyPr>
          <a:lstStyle/>
          <a:p>
            <a:r>
              <a:rPr lang="es-CR" sz="3600" b="1"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Visit</a:t>
            </a:r>
            <a:r>
              <a:rPr lang="es-CR" sz="3600" b="1"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 a </a:t>
            </a:r>
            <a:r>
              <a:rPr lang="es-CR" sz="3600" b="1"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foreign</a:t>
            </a:r>
            <a:r>
              <a:rPr lang="es-CR" sz="3600" b="1"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 country</a:t>
            </a:r>
            <a:endParaRPr lang="es-CR" sz="3600" b="1"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p:txBody>
      </p:sp>
      <p:sp>
        <p:nvSpPr>
          <p:cNvPr id="3" name="2 Marcador de contenido"/>
          <p:cNvSpPr>
            <a:spLocks noGrp="1"/>
          </p:cNvSpPr>
          <p:nvPr>
            <p:ph idx="1"/>
          </p:nvPr>
        </p:nvSpPr>
        <p:spPr>
          <a:xfrm>
            <a:off x="0" y="857232"/>
            <a:ext cx="9144000" cy="6000768"/>
          </a:xfrm>
        </p:spPr>
        <p:txBody>
          <a:bodyPr>
            <a:noAutofit/>
          </a:bodyPr>
          <a:lstStyle/>
          <a:p>
            <a:pPr algn="ctr">
              <a:buNone/>
            </a:pPr>
            <a:r>
              <a:rPr lang="en-US" sz="24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Barb agrees, “Visiting the country allows you to absorb the flavor of the language.” </a:t>
            </a:r>
          </a:p>
          <a:p>
            <a:pPr algn="ctr">
              <a:buNone/>
            </a:pPr>
            <a:r>
              <a:rPr lang="en-US" sz="24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Most important, being immersed in the environment helps you to </a:t>
            </a:r>
            <a:r>
              <a:rPr lang="en-US" sz="24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think</a:t>
            </a:r>
            <a:r>
              <a:rPr lang="en-US" sz="24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 in the new language. </a:t>
            </a:r>
          </a:p>
          <a:p>
            <a:pPr algn="ctr">
              <a:buNone/>
            </a:pPr>
            <a:endParaRPr lang="en-US" sz="20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a:p>
            <a:pPr>
              <a:buNone/>
            </a:pPr>
            <a:r>
              <a:rPr lang="en-US" sz="22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Of course, most people may not be in a </a:t>
            </a:r>
          </a:p>
          <a:p>
            <a:pPr>
              <a:buNone/>
            </a:pPr>
            <a:r>
              <a:rPr lang="en-US" sz="22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position  to go to another  country. </a:t>
            </a:r>
          </a:p>
          <a:p>
            <a:pPr>
              <a:buNone/>
            </a:pPr>
            <a:r>
              <a:rPr lang="en-US" sz="22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But for example, </a:t>
            </a:r>
            <a:r>
              <a:rPr lang="en-US" sz="220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there are may </a:t>
            </a:r>
            <a:r>
              <a:rPr lang="en-US" sz="22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be </a:t>
            </a:r>
          </a:p>
          <a:p>
            <a:pPr>
              <a:buNone/>
            </a:pPr>
            <a:r>
              <a:rPr lang="en-US" sz="22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morally acceptable  and wholesome </a:t>
            </a:r>
          </a:p>
          <a:p>
            <a:pPr>
              <a:buNone/>
            </a:pPr>
            <a:r>
              <a:rPr lang="en-US" sz="22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publications or radio or TV programs </a:t>
            </a:r>
          </a:p>
          <a:p>
            <a:pPr>
              <a:buNone/>
            </a:pPr>
            <a:r>
              <a:rPr lang="en-US" sz="22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in the language you are learning. </a:t>
            </a:r>
          </a:p>
          <a:p>
            <a:pPr algn="ctr">
              <a:buNone/>
            </a:pPr>
            <a:endParaRPr lang="en-US" sz="18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a:p>
            <a:pPr algn="ctr">
              <a:buNone/>
            </a:pPr>
            <a:r>
              <a:rPr lang="en-US" sz="24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Seek out people in your area who speak the language well and talk to them. “In the end,” notes </a:t>
            </a:r>
            <a:r>
              <a:rPr lang="en-US" sz="24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How to Learn a Foreign Language,</a:t>
            </a:r>
            <a:r>
              <a:rPr lang="en-US" sz="24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 “practice is the single most important rule for making progress.”</a:t>
            </a:r>
            <a:endParaRPr lang="es-CR" sz="24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p:txBody>
      </p:sp>
      <p:pic>
        <p:nvPicPr>
          <p:cNvPr id="9218" name="Picture 2"/>
          <p:cNvPicPr>
            <a:picLocks noChangeAspect="1" noChangeArrowheads="1"/>
          </p:cNvPicPr>
          <p:nvPr/>
        </p:nvPicPr>
        <p:blipFill>
          <a:blip r:embed="rId2"/>
          <a:srcRect/>
          <a:stretch>
            <a:fillRect/>
          </a:stretch>
        </p:blipFill>
        <p:spPr bwMode="auto">
          <a:xfrm>
            <a:off x="5357818" y="2571744"/>
            <a:ext cx="3048004" cy="2786082"/>
          </a:xfrm>
          <a:prstGeom prst="rect">
            <a:avLst/>
          </a:prstGeom>
          <a:ln>
            <a:noFill/>
          </a:ln>
          <a:effectLst>
            <a:softEdge rad="112500"/>
          </a:effectLst>
        </p:spPr>
      </p:pic>
    </p:spTree>
  </p:cSld>
  <p:clrMapOvr>
    <a:masterClrMapping/>
  </p:clrMapOvr>
  <p:transition spd="slow">
    <p:pull dir="ru"/>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507</Words>
  <Application>Microsoft Office PowerPoint</Application>
  <PresentationFormat>Presentación en pantalla (4:3)</PresentationFormat>
  <Paragraphs>61</Paragraphs>
  <Slides>12</Slides>
  <Notes>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You Can Learn Another Language!</vt:lpstr>
      <vt:lpstr>“I wouldn’t trade the experience for anything,” says Mike. Phelps adds, “It was among the best decisions of my life.” Both are referring to having accepted the challenge of learning another language.</vt:lpstr>
      <vt:lpstr>Patience, Humility, and Adaptability</vt:lpstr>
      <vt:lpstr>Patience</vt:lpstr>
      <vt:lpstr>Humility</vt:lpstr>
      <vt:lpstr>Diapositiva 6</vt:lpstr>
      <vt:lpstr>Adaptability</vt:lpstr>
      <vt:lpstr>Diapositiva 8</vt:lpstr>
      <vt:lpstr>Visit a foreign country</vt:lpstr>
      <vt:lpstr>When you feel you are not growing</vt:lpstr>
      <vt:lpstr>How Others Can Help</vt:lpstr>
      <vt:lpstr>Diapositiva 12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Can Learn Another Language!</dc:title>
  <dc:creator>Johnny</dc:creator>
  <cp:lastModifiedBy>Johnny</cp:lastModifiedBy>
  <cp:revision>4</cp:revision>
  <dcterms:created xsi:type="dcterms:W3CDTF">2009-03-06T03:33:10Z</dcterms:created>
  <dcterms:modified xsi:type="dcterms:W3CDTF">2009-03-07T13:15:31Z</dcterms:modified>
</cp:coreProperties>
</file>