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7A86E-FF51-4548-AD4B-AB6D656DD048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B943C-688A-486E-B8A4-ADD97F76EBB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it/imgres?imgurl=http://ildiscologoro.interfree.it/puntine/fotoNUOVE4/pathe-N8.jpg&amp;imgrefurl=http://ildiscologoro.interfree.it/itrasduttori.htm&amp;usg=__Ctk0NhVkYzoMEjce95CSZMlA7mw=&amp;h=600&amp;w=481&amp;sz=15&amp;hl=it&amp;start=31&amp;um=1&amp;tbnid=z4_bE5f_OiS4RM:&amp;tbnh=135&amp;tbnw=108&amp;prev=/images?q=trasduttori&amp;ndsp=21&amp;hl=it&amp;rlz=1C1_____enIT321IT322&amp;sa=N&amp;start=21&amp;um=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hlinkClick r:id="rId3"/>
              </a:rPr>
              <a:t>http://images.google.it/imgres?imgurl=http://ildiscologoro.interfree.it/puntine/fotoNUOVE4/pathe-N8.jpg&amp;imgrefurl=http://ildiscologoro.interfree.it/itrasduttori.htm&amp;usg=__Ctk0NhVkYzoMEjce95CSZMlA7mw=&amp;h=600&amp;w=481&amp;sz=15&amp;hl=it&amp;start=31&amp;um=1&amp;tbnid=z4_bE5f_OiS4RM:&amp;tbnh=135&amp;tbnw=108&amp;prev=/images%3Fq%3Dtrasduttori%26ndsp%3D21%26hl%3Dit%26rlz%3D1C1_____enIT321IT322%26sa%3DN%26start%3D21%26um%3D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B943C-688A-486E-B8A4-ADD97F76EBB9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 trasduttore è talvolta definito come un qualsiasi dispositivo che converte dell'energia da una forma ad un'altra, in modo che questa possa essere rielaborata o dall'uomo o da altre macchine.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B943C-688A-486E-B8A4-ADD97F76EBB9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Collegamento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ipertest</a:t>
            </a:r>
            <a:r>
              <a:rPr lang="it-IT" baseline="0" dirty="0" smtClean="0"/>
              <a:t> le parole </a:t>
            </a:r>
            <a:r>
              <a:rPr lang="it-IT" baseline="0" dirty="0" err="1" smtClean="0"/>
              <a:t>sott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B943C-688A-486E-B8A4-ADD97F76EBB9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2C4FAE-F283-4809-947A-3584C9AF5EFB}" type="datetimeFigureOut">
              <a:rPr lang="it-IT" smtClean="0"/>
              <a:pPr/>
              <a:t>02/02/2010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758E0C-D5BD-44FB-9B68-8AA765BC7F0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slide" Target="slide2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21.xml"/><Relationship Id="rId7" Type="http://schemas.openxmlformats.org/officeDocument/2006/relationships/slide" Target="slide26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10" Type="http://schemas.openxmlformats.org/officeDocument/2006/relationships/slide" Target="slide32.xml"/><Relationship Id="rId4" Type="http://schemas.openxmlformats.org/officeDocument/2006/relationships/slide" Target="slide22.xml"/><Relationship Id="rId9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it/imgres?imgurl=http://ildiscologoro.interfree.it/puntine/fotoNUOVE4/pathe-N8.jpg&amp;imgrefurl=http://ildiscologoro.interfree.it/itrasduttori.htm&amp;usg=__Ctk0NhVkYzoMEjce95CSZMlA7mw=&amp;h=600&amp;w=481&amp;sz=15&amp;hl=it&amp;start=31&amp;um=1&amp;tbnid=z4_bE5f_OiS4" TargetMode="External"/><Relationship Id="rId2" Type="http://schemas.openxmlformats.org/officeDocument/2006/relationships/hyperlink" Target="http://www.itis-molinari.eu/studenti/progetti/fastlear/finale/applicam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7994742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DISPOSITIVI SENSIBILI: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3786190"/>
            <a:ext cx="7772400" cy="245861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 action="ppaction://hlinksldjump"/>
              </a:rPr>
              <a:t>Introduzione</a:t>
            </a:r>
            <a:r>
              <a:rPr lang="it-I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 action="ppaction://hlinksldjump"/>
              </a:rPr>
              <a:t>(Sensori e Trasduttori)</a:t>
            </a:r>
            <a:endPara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 action="ppaction://hlinksldjump"/>
              </a:rPr>
              <a:t>Classificazione</a:t>
            </a:r>
            <a:endPara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6" action="ppaction://hlinksldjump"/>
              </a:rPr>
              <a:t>Parametri e Caratteristiche</a:t>
            </a:r>
            <a:endPara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42910" y="2357430"/>
            <a:ext cx="7994742" cy="857256"/>
          </a:xfrm>
          <a:prstGeom prst="rect">
            <a:avLst/>
          </a:prstGeom>
        </p:spPr>
        <p:txBody>
          <a:bodyPr vert="horz" lIns="45720" rIns="45720" bIns="4572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800" b="1" u="sng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I TRASDUTTORI</a:t>
            </a:r>
            <a:endParaRPr kumimoji="0" lang="it-IT" sz="4800" b="1" i="0" u="sng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Antonio\Desktop\pathe-N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4143380"/>
            <a:ext cx="1285884" cy="1604014"/>
          </a:xfrm>
          <a:prstGeom prst="rect">
            <a:avLst/>
          </a:prstGeom>
          <a:noFill/>
        </p:spPr>
      </p:pic>
      <p:sp>
        <p:nvSpPr>
          <p:cNvPr id="9" name="Freccia a destra 8"/>
          <p:cNvSpPr/>
          <p:nvPr/>
        </p:nvSpPr>
        <p:spPr>
          <a:xfrm>
            <a:off x="4714876" y="571480"/>
            <a:ext cx="107157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715008" y="571480"/>
            <a:ext cx="321471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APPROFONDIMENTI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it-IT" dirty="0" smtClean="0"/>
              <a:t>SENSORE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4291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È un dispositivo che racchiude al suo interno solo l’elemento sensibile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In genere un tale dispositivo non è utilizzabile in un sistema di controllo senza l’aggiunta di ulteriori circuiti che realizzano la compensazione della caratteristica di funzionamento del sensore e il condizionamento del segnale d’uscita</a:t>
            </a:r>
            <a:endParaRPr lang="it-IT" dirty="0"/>
          </a:p>
        </p:txBody>
      </p:sp>
      <p:sp>
        <p:nvSpPr>
          <p:cNvPr id="6" name="Ritorno 5">
            <a:hlinkClick r:id="" action="ppaction://hlinkshowjump?jump=lastslideviewed" highlightClick="1"/>
          </p:cNvPr>
          <p:cNvSpPr/>
          <p:nvPr/>
        </p:nvSpPr>
        <p:spPr>
          <a:xfrm>
            <a:off x="4071934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it-IT" dirty="0" smtClean="0"/>
              <a:t>A differenza di un sensore, un trasduttore è un dispositivo completo (end </a:t>
            </a:r>
            <a:r>
              <a:rPr lang="it-IT" dirty="0" err="1" smtClean="0"/>
              <a:t>user</a:t>
            </a:r>
            <a:r>
              <a:rPr lang="it-IT" dirty="0" smtClean="0"/>
              <a:t>)</a:t>
            </a:r>
          </a:p>
          <a:p>
            <a:pPr algn="ctr">
              <a:spcAft>
                <a:spcPts val="1200"/>
              </a:spcAft>
              <a:buNone/>
            </a:pPr>
            <a:r>
              <a:rPr lang="it-IT" dirty="0" smtClean="0"/>
              <a:t>In uscita possono fornire diversi tipi di segnali</a:t>
            </a:r>
          </a:p>
          <a:p>
            <a:pPr algn="ctr">
              <a:buNone/>
            </a:pPr>
            <a:r>
              <a:rPr lang="it-IT" dirty="0" smtClean="0"/>
              <a:t>In genere il segnale è di tipo elettrico e vengono utilizzati nei sistemi elettronici di controllo o di acquisizione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TRASMETTITORE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4071934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it-IT" dirty="0" smtClean="0"/>
              <a:t>TRASMETTITORE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214422"/>
            <a:ext cx="8183880" cy="4500594"/>
          </a:xfrm>
        </p:spPr>
        <p:txBody>
          <a:bodyPr>
            <a:normAutofit fontScale="92500" lnSpcReduction="1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it-IT" dirty="0" smtClean="0"/>
              <a:t>Particolare trasduttore che ha in uscita un segnale di corrente che può anche essere variabile tra 4mA e 20mA.</a:t>
            </a:r>
          </a:p>
          <a:p>
            <a:pPr algn="ctr">
              <a:spcAft>
                <a:spcPts val="1200"/>
              </a:spcAft>
              <a:buNone/>
            </a:pPr>
            <a:r>
              <a:rPr lang="it-IT" dirty="0" smtClean="0"/>
              <a:t>Un segnale di corrente è meno sensibile ai disturbi rispetto ad una tensione (quindi trasmissione più efficace)</a:t>
            </a:r>
          </a:p>
          <a:p>
            <a:pPr algn="ctr">
              <a:buNone/>
            </a:pPr>
            <a:r>
              <a:rPr lang="it-IT" dirty="0" smtClean="0"/>
              <a:t>Se il segnale d’uscita è di tensione, per trasmetterlo, si andranno ad accoppiare al trasduttore degli appositi circuiti di conversione, onde evitare la degradazione del segnale da trasmettere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  <p:sp>
        <p:nvSpPr>
          <p:cNvPr id="5" name="Ritorno 4">
            <a:hlinkClick r:id="" action="ppaction://hlinkshowjump?jump=lastslideviewed" highlightClick="1"/>
          </p:cNvPr>
          <p:cNvSpPr/>
          <p:nvPr/>
        </p:nvSpPr>
        <p:spPr>
          <a:xfrm>
            <a:off x="4071934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Inizio 5">
            <a:hlinkClick r:id="rId2" action="ppaction://hlinksldjump" highlightClick="1"/>
          </p:cNvPr>
          <p:cNvSpPr/>
          <p:nvPr/>
        </p:nvSpPr>
        <p:spPr>
          <a:xfrm>
            <a:off x="2857488" y="6072206"/>
            <a:ext cx="1000132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643966" cy="10515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CLASSIFICAZIONE DEI TRASDUTTORI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571612"/>
            <a:ext cx="4143404" cy="2428892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1800"/>
              </a:spcAft>
              <a:buNone/>
            </a:pPr>
            <a:r>
              <a:rPr lang="it-IT" dirty="0" smtClean="0"/>
              <a:t>classificazione in base al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tipo di segnale fornito in uscita</a:t>
            </a:r>
            <a:endParaRPr lang="it-I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1800"/>
              </a:spcAft>
              <a:buNone/>
            </a:pPr>
            <a:r>
              <a:rPr lang="it-IT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Aft>
                <a:spcPts val="1800"/>
              </a:spcAft>
              <a:buNone/>
            </a:pPr>
            <a:endParaRPr lang="it-I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628" y="1357298"/>
            <a:ext cx="34290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classificazione in base al </a:t>
            </a:r>
            <a:r>
              <a:rPr 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tipo di grandezza fisica presente in ingresso</a:t>
            </a:r>
            <a:endParaRPr lang="it-IT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3821901" y="2821777"/>
            <a:ext cx="1785950" cy="0"/>
          </a:xfrm>
          <a:prstGeom prst="line">
            <a:avLst/>
          </a:prstGeom>
          <a:ln w="571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contenuto 2"/>
          <p:cNvSpPr txBox="1">
            <a:spLocks/>
          </p:cNvSpPr>
          <p:nvPr/>
        </p:nvSpPr>
        <p:spPr>
          <a:xfrm>
            <a:off x="2428860" y="3857628"/>
            <a:ext cx="4143404" cy="221457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180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classificazione in base al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tipo di segnale fornito in uscita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3071802" y="3714752"/>
            <a:ext cx="3286148" cy="0"/>
          </a:xfrm>
          <a:prstGeom prst="line">
            <a:avLst/>
          </a:prstGeom>
          <a:ln w="571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gina iniziale 12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itorno 15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Trasduttori 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ANALOGICI</a:t>
            </a:r>
            <a:r>
              <a:rPr lang="it-IT" dirty="0" smtClean="0"/>
              <a:t> se forniscono in uscita un segnale che assume tutti i valori nel campo di funzionamento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DIGITALI</a:t>
            </a:r>
            <a:r>
              <a:rPr lang="it-IT" dirty="0" smtClean="0"/>
              <a:t> quando l’uscita può assumere solo due valori (1 o 0) ed il fondo scala</a:t>
            </a:r>
            <a:endParaRPr lang="it-IT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4071934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dirty="0" smtClean="0"/>
              <a:t>Trasduttori: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AUTOGENERATI</a:t>
            </a:r>
            <a:r>
              <a:rPr lang="it-IT" dirty="0" smtClean="0"/>
              <a:t> se non è necessario fornire dall’esterno alcuna alimentazione in quanto l’energia presente nel segnale di uscita è ricavata direttamente dal segnale presente in ingresso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MODULANTI</a:t>
            </a:r>
            <a:r>
              <a:rPr lang="it-IT" dirty="0" smtClean="0"/>
              <a:t> sono quelli che devono essere alimentati con una sorgente dello stesso tipo della grandezza d’uscita. La grandezza fisica d’ingresso modula il segnale d’uscita </a:t>
            </a:r>
            <a:endParaRPr lang="it-IT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4143372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Trasduttori: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spcAft>
                <a:spcPts val="1200"/>
              </a:spcAft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RADIANTI</a:t>
            </a:r>
            <a:r>
              <a:rPr lang="it-IT" dirty="0" smtClean="0"/>
              <a:t>: intensità della luce, lunghezza d’onda, polarizzazione, fase …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MECCANICI</a:t>
            </a:r>
            <a:r>
              <a:rPr lang="it-IT" dirty="0" smtClean="0"/>
              <a:t>: forza, pressione, momento torcente, vuoto, portata, volume, spessore, massa, livello, posizione, velocità, accelerazione …</a:t>
            </a:r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TERMICI</a:t>
            </a:r>
            <a:r>
              <a:rPr lang="it-IT" dirty="0" smtClean="0"/>
              <a:t>: temperatura, calore, entropia, flusso di calore</a:t>
            </a:r>
          </a:p>
        </p:txBody>
      </p:sp>
      <p:sp>
        <p:nvSpPr>
          <p:cNvPr id="5" name="Avanti o successivo 4">
            <a:hlinkClick r:id="" action="ppaction://hlinkshowjump?jump=nextslide" highlightClick="1"/>
          </p:cNvPr>
          <p:cNvSpPr/>
          <p:nvPr/>
        </p:nvSpPr>
        <p:spPr>
          <a:xfrm>
            <a:off x="4000496" y="6072206"/>
            <a:ext cx="100013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endParaRPr lang="it-IT" dirty="0" smtClean="0"/>
          </a:p>
          <a:p>
            <a:pPr algn="ctr">
              <a:spcAft>
                <a:spcPts val="600"/>
              </a:spcAft>
              <a:buNone/>
            </a:pPr>
            <a:r>
              <a:rPr lang="it-IT" dirty="0" smtClean="0">
                <a:solidFill>
                  <a:srgbClr val="FF0000"/>
                </a:solidFill>
              </a:rPr>
              <a:t>ELETTRICI</a:t>
            </a:r>
            <a:r>
              <a:rPr lang="it-IT" dirty="0" smtClean="0"/>
              <a:t>: tensione, corrente, carica, resistenza, induttanza, capacità, costante </a:t>
            </a:r>
            <a:r>
              <a:rPr lang="it-IT" dirty="0" err="1" smtClean="0"/>
              <a:t>dielettica</a:t>
            </a:r>
            <a:r>
              <a:rPr lang="it-IT" dirty="0" smtClean="0"/>
              <a:t>, polarizzazione elettrica, frequenza …</a:t>
            </a:r>
          </a:p>
          <a:p>
            <a:pPr algn="ctr">
              <a:spcAft>
                <a:spcPts val="600"/>
              </a:spcAft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MAGNETICI</a:t>
            </a:r>
            <a:r>
              <a:rPr lang="it-IT" dirty="0" smtClean="0"/>
              <a:t>: intensità di campo, densità di flusso, magnetizzazione, permeabilità …</a:t>
            </a:r>
          </a:p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CHIMICI</a:t>
            </a:r>
            <a:r>
              <a:rPr lang="it-IT" dirty="0" smtClean="0"/>
              <a:t>: composizione, concentrazione, velocità di reazione, tossicità, potenziale di ossidoriduzione, pH …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5" name="Inizio 4">
            <a:hlinkClick r:id="rId2" action="ppaction://hlinksldjump" highlightClick="1"/>
          </p:cNvPr>
          <p:cNvSpPr/>
          <p:nvPr/>
        </p:nvSpPr>
        <p:spPr>
          <a:xfrm>
            <a:off x="4071934" y="6072206"/>
            <a:ext cx="1071570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PARAMETRI E CARATTERISTICHE STATICHE DEI DISPOSITIVI </a:t>
            </a:r>
            <a:r>
              <a:rPr lang="it-IT" dirty="0" err="1" smtClean="0"/>
              <a:t>DI</a:t>
            </a:r>
            <a:r>
              <a:rPr lang="it-IT" dirty="0" smtClean="0"/>
              <a:t> MISURA</a:t>
            </a:r>
            <a:endParaRPr lang="it-IT" dirty="0"/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itorno 6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1928802"/>
            <a:ext cx="79296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it-IT" sz="2400" dirty="0" smtClean="0"/>
              <a:t>I trasduttori presentano limiti di impiego e caratteristiche di funzionamento determinati dalla tecnologia con cui sono realizzati. </a:t>
            </a:r>
          </a:p>
          <a:p>
            <a:pPr algn="ctr">
              <a:buNone/>
            </a:pPr>
            <a:r>
              <a:rPr lang="it-IT" sz="2400" dirty="0" smtClean="0"/>
              <a:t>Occorre dunque individuare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indicatori del funzionamento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smtClean="0"/>
              <a:t>o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parametri di un dispositivo di misura</a:t>
            </a:r>
            <a:r>
              <a:rPr lang="it-IT" sz="2400" dirty="0" smtClean="0"/>
              <a:t> che consentono di scegliere correttamente il dispositivo idoneo all’impiego che se ne vuole fare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1472" y="4929198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CARATERISTICHE STATICHE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714744" y="5429264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CARATTERISTICHE DINAMICHE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71472" y="4929198"/>
            <a:ext cx="450059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786182" y="5429264"/>
            <a:ext cx="485778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it-IT" dirty="0" smtClean="0"/>
              <a:t>CARATTERISTICHE STATICHE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71472" y="1071546"/>
            <a:ext cx="785818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dirty="0" smtClean="0">
                <a:latin typeface="+mj-lt"/>
              </a:rPr>
              <a:t>sono le caratteristiche del trasduttore rilevate in condizioni di regime (quando la grandezza di uscita ha raggiunto il valore finale previsto e non varia più)</a:t>
            </a:r>
            <a:endParaRPr lang="it-IT" sz="2000" dirty="0" smtClean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it-IT" sz="2000" dirty="0" smtClean="0">
              <a:latin typeface="+mj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71472" y="3000372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Campo di funzionamento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71472" y="3571876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Valore di soglia(risoluzione)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1472" y="4143380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Sensibilità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71472" y="4714884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Offset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072066" y="3000372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Errore di accuratezza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072066" y="3571876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Isteresi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072066" y="4143380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Errore di non linearità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72066" y="4714884"/>
            <a:ext cx="350046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Stabilità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00298" y="5286388"/>
            <a:ext cx="4429156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Campo di operatività di temperatura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Pagina iniziale 13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itorno 16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  È possibile determinare il valore di una grandezza fisica utilizzandone un’altra di più facile lettura attraverso un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trasduttore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dispositivo in grado di convertire una grandezza fisica in un segnale (di tipo elettrico) che può essere utilizzato per ottenerne la misura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  <p:sp>
        <p:nvSpPr>
          <p:cNvPr id="4" name="Freccia a destra rientrata 3"/>
          <p:cNvSpPr/>
          <p:nvPr/>
        </p:nvSpPr>
        <p:spPr>
          <a:xfrm rot="5400000">
            <a:off x="4357686" y="2857496"/>
            <a:ext cx="857256" cy="428628"/>
          </a:xfrm>
          <a:prstGeom prst="notch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Avanti o successivo 5">
            <a:hlinkClick r:id="" action="ppaction://hlinkshowjump?jump=nextslide" highlightClick="1"/>
          </p:cNvPr>
          <p:cNvSpPr/>
          <p:nvPr/>
        </p:nvSpPr>
        <p:spPr>
          <a:xfrm>
            <a:off x="5500694" y="6072206"/>
            <a:ext cx="78581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92500" lnSpcReduction="2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it-IT" sz="2400" dirty="0" smtClean="0">
                <a:latin typeface="+mj-lt"/>
              </a:rPr>
              <a:t>È detto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campo di funzionamento</a:t>
            </a:r>
            <a:r>
              <a:rPr lang="it-IT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2400" dirty="0" smtClean="0">
                <a:latin typeface="+mj-lt"/>
              </a:rPr>
              <a:t>o </a:t>
            </a:r>
            <a:r>
              <a:rPr lang="it-IT" sz="2400" b="1" dirty="0" err="1" smtClean="0">
                <a:solidFill>
                  <a:srgbClr val="FF0000"/>
                </a:solidFill>
                <a:latin typeface="+mj-lt"/>
              </a:rPr>
              <a:t>range</a:t>
            </a:r>
            <a:r>
              <a:rPr lang="it-IT" sz="2400" dirty="0" smtClean="0">
                <a:latin typeface="+mj-lt"/>
              </a:rPr>
              <a:t> il campo dei valori della grandezza d’ingresso per i quali il dispositivo funziona correttamente</a:t>
            </a:r>
          </a:p>
          <a:p>
            <a:pPr algn="ctr">
              <a:spcAft>
                <a:spcPts val="600"/>
              </a:spcAft>
            </a:pPr>
            <a:r>
              <a:rPr lang="it-IT" sz="2000" b="1" dirty="0" smtClean="0">
                <a:solidFill>
                  <a:srgbClr val="FF0000"/>
                </a:solidFill>
                <a:latin typeface="+mj-lt"/>
              </a:rPr>
              <a:t>valore massimo</a:t>
            </a:r>
            <a:r>
              <a:rPr lang="it-IT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o </a:t>
            </a:r>
            <a:r>
              <a:rPr lang="it-IT" sz="2000" b="1" dirty="0" smtClean="0">
                <a:solidFill>
                  <a:srgbClr val="FF0000"/>
                </a:solidFill>
                <a:latin typeface="+mj-lt"/>
              </a:rPr>
              <a:t>valore di fondo scala</a:t>
            </a:r>
          </a:p>
          <a:p>
            <a:pPr algn="ctr">
              <a:spcBef>
                <a:spcPts val="0"/>
              </a:spcBef>
            </a:pPr>
            <a:r>
              <a:rPr lang="it-IT" sz="2000" dirty="0" smtClean="0">
                <a:latin typeface="+mj-lt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+mj-lt"/>
              </a:rPr>
              <a:t>valore minimo</a:t>
            </a:r>
            <a:r>
              <a:rPr lang="it-IT" sz="2000" dirty="0" smtClean="0">
                <a:latin typeface="+mj-lt"/>
              </a:rPr>
              <a:t> della grandezza d’ingresso</a:t>
            </a:r>
          </a:p>
          <a:p>
            <a:pPr algn="ctr">
              <a:buNone/>
            </a:pPr>
            <a:endParaRPr lang="it-IT" sz="2000" dirty="0" smtClean="0">
              <a:latin typeface="+mj-lt"/>
            </a:endParaRPr>
          </a:p>
          <a:p>
            <a:pPr algn="ctr">
              <a:buNone/>
            </a:pPr>
            <a:r>
              <a:rPr lang="it-IT" sz="2400" dirty="0" smtClean="0">
                <a:latin typeface="+mj-lt"/>
              </a:rPr>
              <a:t>Se il segnale d’ingresso è maggiore del valore di fondo scala:</a:t>
            </a:r>
          </a:p>
          <a:p>
            <a:pPr algn="ctr"/>
            <a:endParaRPr lang="it-IT" sz="1100" dirty="0" smtClean="0">
              <a:latin typeface="+mj-lt"/>
            </a:endParaRPr>
          </a:p>
          <a:p>
            <a:pPr algn="ctr">
              <a:buFont typeface="Courier New" pitchFamily="49" charset="0"/>
              <a:buChar char="o"/>
            </a:pPr>
            <a:r>
              <a:rPr lang="it-IT" sz="2400" dirty="0" smtClean="0">
                <a:latin typeface="+mj-lt"/>
              </a:rPr>
              <a:t> se il valore del sovraccarico non danneggia il dispositivo questo torna a operare correttamente. Il tempo per tornare ad operare è detto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tempo di recupero </a:t>
            </a:r>
          </a:p>
          <a:p>
            <a:pPr algn="ctr"/>
            <a:endParaRPr lang="it-IT" sz="1100" b="1" dirty="0" smtClean="0">
              <a:solidFill>
                <a:srgbClr val="0000FF"/>
              </a:solidFill>
              <a:latin typeface="+mj-lt"/>
            </a:endParaRPr>
          </a:p>
          <a:p>
            <a:pPr algn="ctr">
              <a:buFont typeface="Courier New" pitchFamily="49" charset="0"/>
              <a:buChar char="o"/>
            </a:pPr>
            <a:r>
              <a:rPr lang="it-IT" sz="2400" dirty="0" smtClean="0">
                <a:latin typeface="+mj-lt"/>
              </a:rPr>
              <a:t>se il valore del sovraccarico danneggia il dispositivo questo non può più operare. Per non danneggiare il dispositivo irreversibilmente sarà fornito il parametro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limite di sovraccarico</a:t>
            </a:r>
            <a:r>
              <a:rPr lang="it-IT" sz="2400" dirty="0" smtClean="0">
                <a:solidFill>
                  <a:srgbClr val="FF0000"/>
                </a:solidFill>
                <a:latin typeface="+mj-lt"/>
              </a:rPr>
              <a:t>  </a:t>
            </a:r>
          </a:p>
          <a:p>
            <a:pPr algn="ctr">
              <a:spcBef>
                <a:spcPts val="0"/>
              </a:spcBef>
              <a:buNone/>
            </a:pPr>
            <a:endParaRPr lang="it-IT" sz="2000" dirty="0" smtClean="0">
              <a:latin typeface="+mj-lt"/>
            </a:endParaRPr>
          </a:p>
          <a:p>
            <a:pPr algn="ctr">
              <a:buNone/>
            </a:pPr>
            <a:endParaRPr lang="it-IT" sz="2400" dirty="0" smtClean="0">
              <a:latin typeface="+mj-lt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7" name="Ritorno 6">
            <a:hlinkClick r:id="" action="ppaction://hlinkshowjump?jump=lastslideviewed" highlightClick="1"/>
          </p:cNvPr>
          <p:cNvSpPr/>
          <p:nvPr/>
        </p:nvSpPr>
        <p:spPr>
          <a:xfrm>
            <a:off x="4143372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VALORE </a:t>
            </a:r>
            <a:r>
              <a:rPr lang="it-IT" dirty="0" err="1" smtClean="0"/>
              <a:t>DI</a:t>
            </a:r>
            <a:r>
              <a:rPr lang="it-IT" dirty="0" smtClean="0"/>
              <a:t> SOGLIA E RISOLUZIONE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Condizione ideale di un dispositivo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</a:t>
            </a:r>
            <a:r>
              <a:rPr lang="it-IT" sz="2400" dirty="0" smtClean="0">
                <a:latin typeface="+mj-lt"/>
                <a:sym typeface="Wingdings" pitchFamily="2" charset="2"/>
              </a:rPr>
              <a:t>caratteristica ingresso-uscita continua (a ciascuno degli infiniti valori che può assumere l’ingresso corrisponde un valore diverso in uscita)</a:t>
            </a:r>
            <a:endParaRPr lang="it-IT" sz="2400" dirty="0" smtClean="0">
              <a:latin typeface="+mj-lt"/>
            </a:endParaRPr>
          </a:p>
          <a:p>
            <a:pPr algn="ctr"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Condizione reale di un dispositivo </a:t>
            </a:r>
            <a:endParaRPr lang="it-IT" sz="2400" b="1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algn="ctr">
              <a:spcAft>
                <a:spcPts val="1200"/>
              </a:spcAft>
              <a:buNone/>
            </a:pPr>
            <a:r>
              <a:rPr lang="it-IT" sz="2400" dirty="0" smtClean="0">
                <a:latin typeface="+mj-lt"/>
                <a:sym typeface="Wingdings" pitchFamily="2" charset="2"/>
              </a:rPr>
              <a:t>il valore dell’uscita non varia con continuità ma assume un numero finito di valori</a:t>
            </a:r>
          </a:p>
          <a:p>
            <a:pPr algn="ctr">
              <a:spcAft>
                <a:spcPts val="1200"/>
              </a:spcAft>
              <a:buNone/>
            </a:pPr>
            <a:r>
              <a:rPr lang="it-IT" sz="2600" dirty="0" smtClean="0">
                <a:latin typeface="+mj-lt"/>
                <a:sym typeface="Wingdings" pitchFamily="2" charset="2"/>
              </a:rPr>
              <a:t>Dunque determiniamo due parametri dei trasduttori:</a:t>
            </a:r>
          </a:p>
          <a:p>
            <a:pPr algn="ctr">
              <a:spcAft>
                <a:spcPts val="1200"/>
              </a:spcAft>
              <a:buFont typeface="Courier New" pitchFamily="49" charset="0"/>
              <a:buChar char="o"/>
            </a:pPr>
            <a:r>
              <a:rPr lang="it-IT" sz="2300" b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valore di soglia in ingresso</a:t>
            </a:r>
            <a:r>
              <a:rPr lang="it-IT" sz="2300" b="1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 </a:t>
            </a:r>
            <a:r>
              <a:rPr lang="it-IT" sz="2300" dirty="0" smtClean="0">
                <a:latin typeface="+mj-lt"/>
                <a:sym typeface="Wingdings" pitchFamily="2" charset="2"/>
              </a:rPr>
              <a:t>o </a:t>
            </a:r>
            <a:r>
              <a:rPr lang="it-IT" sz="2300" b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banda morta</a:t>
            </a:r>
            <a:r>
              <a:rPr lang="it-IT" sz="2300" dirty="0" smtClean="0">
                <a:latin typeface="+mj-lt"/>
                <a:sym typeface="Wingdings" pitchFamily="2" charset="2"/>
              </a:rPr>
              <a:t>: valore minimo di cui deve variare la grandezza in ingresso perché l’uscita </a:t>
            </a:r>
            <a:r>
              <a:rPr lang="it-IT" sz="2300" dirty="0" err="1" smtClean="0">
                <a:latin typeface="+mj-lt"/>
                <a:sym typeface="Wingdings" pitchFamily="2" charset="2"/>
              </a:rPr>
              <a:t>assumavalori</a:t>
            </a:r>
            <a:r>
              <a:rPr lang="it-IT" sz="2300" dirty="0" smtClean="0">
                <a:latin typeface="+mj-lt"/>
                <a:sym typeface="Wingdings" pitchFamily="2" charset="2"/>
              </a:rPr>
              <a:t> diversi</a:t>
            </a:r>
            <a:endParaRPr lang="it-IT" sz="2300" dirty="0" smtClean="0">
              <a:latin typeface="+mj-lt"/>
            </a:endParaRPr>
          </a:p>
          <a:p>
            <a:pPr algn="ctr">
              <a:buFont typeface="Courier New" pitchFamily="49" charset="0"/>
              <a:buChar char="o"/>
            </a:pPr>
            <a:r>
              <a:rPr lang="it-IT" sz="2300" b="1" dirty="0" smtClean="0">
                <a:solidFill>
                  <a:srgbClr val="FF0000"/>
                </a:solidFill>
                <a:latin typeface="+mj-lt"/>
              </a:rPr>
              <a:t>potere risolutivo </a:t>
            </a:r>
            <a:r>
              <a:rPr lang="it-IT" sz="2300" dirty="0" smtClean="0">
                <a:latin typeface="+mj-lt"/>
              </a:rPr>
              <a:t>o </a:t>
            </a:r>
            <a:r>
              <a:rPr lang="it-IT" sz="2300" b="1" dirty="0" smtClean="0">
                <a:solidFill>
                  <a:srgbClr val="FF0000"/>
                </a:solidFill>
                <a:latin typeface="+mj-lt"/>
              </a:rPr>
              <a:t>risoluzione</a:t>
            </a:r>
            <a:r>
              <a:rPr lang="it-IT" sz="2300" dirty="0" smtClean="0">
                <a:latin typeface="+mj-lt"/>
                <a:sym typeface="Wingdings" pitchFamily="2" charset="2"/>
              </a:rPr>
              <a:t>: il più piccolo valore di cui può variare la grandezza d’uscita</a:t>
            </a:r>
          </a:p>
          <a:p>
            <a:pPr algn="ctr">
              <a:buFontTx/>
              <a:buChar char="-"/>
            </a:pPr>
            <a:endParaRPr lang="it-IT" sz="2300" i="1" dirty="0" smtClean="0">
              <a:latin typeface="+mj-lt"/>
              <a:sym typeface="Wingdings" pitchFamily="2" charset="2"/>
            </a:endParaRPr>
          </a:p>
          <a:p>
            <a:pPr algn="ctr">
              <a:buNone/>
            </a:pPr>
            <a:r>
              <a:rPr lang="it-IT" sz="2300" b="1" i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R = (</a:t>
            </a:r>
            <a:r>
              <a:rPr lang="el-GR" sz="2300" b="1" i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Δ</a:t>
            </a:r>
            <a:r>
              <a:rPr lang="it-IT" sz="2300" b="1" i="1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Ymin</a:t>
            </a:r>
            <a:r>
              <a:rPr lang="it-IT" sz="2300" b="1" i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/ FSO) · 100 </a:t>
            </a:r>
          </a:p>
          <a:p>
            <a:pPr algn="ctr">
              <a:spcAft>
                <a:spcPts val="1200"/>
              </a:spcAft>
              <a:buNone/>
            </a:pPr>
            <a:endParaRPr lang="it-IT" sz="2000" dirty="0" smtClean="0">
              <a:latin typeface="+mj-lt"/>
              <a:sym typeface="Wingdings" pitchFamily="2" charset="2"/>
            </a:endParaRPr>
          </a:p>
          <a:p>
            <a:pPr algn="ctr">
              <a:buNone/>
            </a:pPr>
            <a:endParaRPr lang="it-IT" sz="1900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it-IT" dirty="0" smtClean="0"/>
              <a:t>SENSIBILITA’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572032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  <a:buNone/>
            </a:pPr>
            <a:r>
              <a:rPr lang="it-IT" sz="2400" dirty="0" smtClean="0">
                <a:latin typeface="+mj-lt"/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  <a:latin typeface="+mj-lt"/>
              </a:rPr>
              <a:t>sensibilità</a:t>
            </a:r>
            <a:r>
              <a:rPr lang="it-IT" sz="2400" dirty="0" smtClean="0">
                <a:latin typeface="+mj-lt"/>
              </a:rPr>
              <a:t> di un trasduttore o di un sensore rappresenta la variazione della grandezza d’uscita corrispondente a una variazione unitaria dell’ingresso</a:t>
            </a:r>
          </a:p>
          <a:p>
            <a:pPr algn="ctr">
              <a:spcAft>
                <a:spcPts val="1200"/>
              </a:spcAft>
              <a:buNone/>
            </a:pPr>
            <a:r>
              <a:rPr lang="it-IT" sz="2400" dirty="0" smtClean="0">
                <a:latin typeface="+mj-lt"/>
              </a:rPr>
              <a:t>Maggiore è la sensibilità, tanto maggiore è livello del segnale d’uscita in corrispondenza di un valore della grandezza d’ingresso da trasdurre</a:t>
            </a:r>
          </a:p>
          <a:p>
            <a:pPr algn="ctr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Caratteristica ingresso-uscita lineare:</a:t>
            </a:r>
            <a:r>
              <a:rPr lang="it-IT" sz="2400" b="1" dirty="0" smtClean="0">
                <a:solidFill>
                  <a:srgbClr val="0000FF"/>
                </a:solidFill>
                <a:latin typeface="Calibri" pitchFamily="34" charset="0"/>
                <a:sym typeface="Wingdings" pitchFamily="2" charset="2"/>
              </a:rPr>
              <a:t> </a:t>
            </a:r>
          </a:p>
          <a:p>
            <a:pPr algn="ctr">
              <a:buNone/>
            </a:pPr>
            <a:r>
              <a:rPr lang="it-IT" sz="2400" b="1" dirty="0" smtClean="0">
                <a:latin typeface="Calibri" pitchFamily="34" charset="0"/>
                <a:sym typeface="Wingdings" pitchFamily="2" charset="2"/>
              </a:rPr>
              <a:t>S = </a:t>
            </a:r>
            <a:r>
              <a:rPr lang="el-GR" sz="2400" b="1" dirty="0" smtClean="0">
                <a:latin typeface="Calibri" pitchFamily="34" charset="0"/>
                <a:sym typeface="Wingdings" pitchFamily="2" charset="2"/>
              </a:rPr>
              <a:t>Δ</a:t>
            </a:r>
            <a:r>
              <a:rPr lang="it-IT" sz="2400" b="1" dirty="0" smtClean="0">
                <a:latin typeface="Calibri" pitchFamily="34" charset="0"/>
                <a:sym typeface="Wingdings" pitchFamily="2" charset="2"/>
              </a:rPr>
              <a:t>Y / </a:t>
            </a:r>
            <a:r>
              <a:rPr lang="el-GR" sz="2400" b="1" dirty="0" smtClean="0">
                <a:latin typeface="Calibri" pitchFamily="34" charset="0"/>
                <a:sym typeface="Wingdings" pitchFamily="2" charset="2"/>
              </a:rPr>
              <a:t>Δ</a:t>
            </a:r>
            <a:r>
              <a:rPr lang="it-IT" sz="2400" b="1" dirty="0" smtClean="0">
                <a:latin typeface="Calibri" pitchFamily="34" charset="0"/>
                <a:sym typeface="Wingdings" pitchFamily="2" charset="2"/>
              </a:rPr>
              <a:t>U … [S  sensibilità]</a:t>
            </a:r>
            <a:endParaRPr lang="it-IT" sz="2400" dirty="0" smtClean="0">
              <a:latin typeface="Calibri" pitchFamily="34" charset="0"/>
            </a:endParaRPr>
          </a:p>
          <a:p>
            <a:pPr algn="ctr"/>
            <a:endParaRPr lang="it-IT" sz="16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Caratteristica ingresso-uscita non lineare:</a:t>
            </a:r>
          </a:p>
          <a:p>
            <a:pPr algn="ctr">
              <a:buNone/>
            </a:pPr>
            <a:r>
              <a:rPr lang="it-IT" sz="2400" b="1" dirty="0" smtClean="0">
                <a:latin typeface="Calibri" pitchFamily="34" charset="0"/>
                <a:sym typeface="Wingdings" pitchFamily="2" charset="2"/>
              </a:rPr>
              <a:t>S = </a:t>
            </a:r>
            <a:r>
              <a:rPr lang="it-IT" sz="2400" b="1" dirty="0" err="1" smtClean="0">
                <a:latin typeface="Calibri" pitchFamily="34" charset="0"/>
                <a:sym typeface="Wingdings" pitchFamily="2" charset="2"/>
              </a:rPr>
              <a:t>dY</a:t>
            </a:r>
            <a:r>
              <a:rPr lang="it-IT" sz="2400" b="1" dirty="0" smtClean="0">
                <a:latin typeface="Calibri" pitchFamily="34" charset="0"/>
                <a:sym typeface="Wingdings" pitchFamily="2" charset="2"/>
              </a:rPr>
              <a:t> / </a:t>
            </a:r>
            <a:r>
              <a:rPr lang="it-IT" sz="2400" b="1" dirty="0" err="1" smtClean="0">
                <a:latin typeface="Calibri" pitchFamily="34" charset="0"/>
                <a:sym typeface="Wingdings" pitchFamily="2" charset="2"/>
              </a:rPr>
              <a:t>dU</a:t>
            </a:r>
            <a:endParaRPr lang="it-IT" sz="2400" dirty="0" smtClean="0">
              <a:latin typeface="+mj-lt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it-IT" dirty="0" smtClean="0"/>
              <a:t>OFFSET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572032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it-IT" i="1" dirty="0" smtClean="0">
                <a:latin typeface="Calibri" pitchFamily="34" charset="0"/>
                <a:sym typeface="Wingdings" pitchFamily="2" charset="2"/>
              </a:rPr>
              <a:t>In un normale funzionamento del sensore se il segnale in ingresso è 0, lo è anche quello di uscita</a:t>
            </a:r>
            <a:r>
              <a:rPr lang="it-IT" dirty="0" smtClean="0">
                <a:latin typeface="Calibri" pitchFamily="34" charset="0"/>
                <a:sym typeface="Wingdings" pitchFamily="2" charset="2"/>
              </a:rPr>
              <a:t> …</a:t>
            </a:r>
          </a:p>
          <a:p>
            <a:pPr algn="ctr">
              <a:spcAft>
                <a:spcPts val="600"/>
              </a:spcAft>
              <a:buNone/>
            </a:pPr>
            <a:endParaRPr lang="it-IT" dirty="0" smtClean="0">
              <a:latin typeface="Calibri" pitchFamily="34" charset="0"/>
              <a:sym typeface="Wingdings" pitchFamily="2" charset="2"/>
            </a:endParaRPr>
          </a:p>
          <a:p>
            <a:pPr algn="ctr">
              <a:buNone/>
            </a:pPr>
            <a:r>
              <a:rPr lang="it-IT" dirty="0" smtClean="0">
                <a:latin typeface="Calibri" pitchFamily="34" charset="0"/>
                <a:sym typeface="Wingdings" pitchFamily="2" charset="2"/>
              </a:rPr>
              <a:t>… </a:t>
            </a: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offset</a:t>
            </a:r>
            <a:r>
              <a:rPr lang="it-IT" dirty="0" smtClean="0">
                <a:latin typeface="Calibri" pitchFamily="34" charset="0"/>
                <a:sym typeface="Wingdings" pitchFamily="2" charset="2"/>
              </a:rPr>
              <a:t>:</a:t>
            </a: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it-IT" dirty="0" smtClean="0">
                <a:latin typeface="Calibri" pitchFamily="34" charset="0"/>
                <a:sym typeface="Wingdings" pitchFamily="2" charset="2"/>
              </a:rPr>
              <a:t>valore che</a:t>
            </a: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it-IT" dirty="0" smtClean="0">
                <a:latin typeface="Calibri" pitchFamily="34" charset="0"/>
                <a:sym typeface="Wingdings" pitchFamily="2" charset="2"/>
              </a:rPr>
              <a:t>assume la grandezza di uscita se </a:t>
            </a:r>
            <a:r>
              <a:rPr lang="it-IT" i="1" dirty="0" smtClean="0">
                <a:latin typeface="Calibri" pitchFamily="34" charset="0"/>
                <a:sym typeface="Wingdings" pitchFamily="2" charset="2"/>
              </a:rPr>
              <a:t>quanto detto </a:t>
            </a:r>
            <a:r>
              <a:rPr lang="it-IT" dirty="0" smtClean="0">
                <a:latin typeface="Calibri" pitchFamily="34" charset="0"/>
                <a:sym typeface="Wingdings" pitchFamily="2" charset="2"/>
              </a:rPr>
              <a:t>non si verifica</a:t>
            </a:r>
          </a:p>
          <a:p>
            <a:pPr algn="ctr">
              <a:buNone/>
            </a:pPr>
            <a:endParaRPr lang="it-IT" dirty="0" smtClean="0">
              <a:latin typeface="Calibri" pitchFamily="34" charset="0"/>
              <a:sym typeface="Wingdings" pitchFamily="2" charset="2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zero </a:t>
            </a:r>
            <a:r>
              <a:rPr lang="it-IT" b="1" dirty="0" err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drift</a:t>
            </a: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drift</a:t>
            </a: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 di offset)</a:t>
            </a:r>
            <a:r>
              <a:rPr lang="it-IT" dirty="0" smtClean="0">
                <a:latin typeface="Calibri" pitchFamily="34" charset="0"/>
                <a:sym typeface="Wingdings" pitchFamily="2" charset="2"/>
              </a:rPr>
              <a:t>: traslazione della caratteristica-ingresso </a:t>
            </a:r>
            <a:r>
              <a:rPr lang="it-IT" dirty="0" err="1" smtClean="0">
                <a:latin typeface="Calibri" pitchFamily="34" charset="0"/>
                <a:sym typeface="Wingdings" pitchFamily="2" charset="2"/>
              </a:rPr>
              <a:t>usicta</a:t>
            </a:r>
            <a:r>
              <a:rPr lang="it-IT" dirty="0" smtClean="0">
                <a:latin typeface="Calibri" pitchFamily="34" charset="0"/>
                <a:sym typeface="Wingdings" pitchFamily="2" charset="2"/>
              </a:rPr>
              <a:t> verso l’alto o il basso</a:t>
            </a:r>
            <a:endParaRPr lang="it-IT" dirty="0" smtClean="0">
              <a:latin typeface="Calibri" pitchFamily="34" charset="0"/>
            </a:endParaRP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None/>
            </a:pPr>
            <a:endParaRPr lang="it-IT" dirty="0" smtClean="0">
              <a:latin typeface="Calibri" pitchFamily="34" charset="0"/>
              <a:sym typeface="Wingdings" pitchFamily="2" charset="2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748652"/>
          </a:xfrm>
        </p:spPr>
        <p:txBody>
          <a:bodyPr/>
          <a:lstStyle/>
          <a:p>
            <a:r>
              <a:rPr lang="it-IT" dirty="0" smtClean="0"/>
              <a:t>ERRORE E ACCURATEZZA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4429156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it-IT" sz="2400" dirty="0" smtClean="0">
                <a:latin typeface="+mj-lt"/>
                <a:sym typeface="Wingdings" pitchFamily="2" charset="2"/>
              </a:rPr>
              <a:t>Il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campo di variazione dell’errore </a:t>
            </a:r>
            <a:r>
              <a:rPr lang="it-IT" sz="2400" dirty="0" smtClean="0">
                <a:latin typeface="+mj-lt"/>
                <a:sym typeface="Wingdings" pitchFamily="2" charset="2"/>
              </a:rPr>
              <a:t>è il campo di valori che può assumere l’errore in relazione a un valore di riferimento</a:t>
            </a:r>
          </a:p>
          <a:p>
            <a:pPr algn="ctr">
              <a:buNone/>
            </a:pP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EB = ± </a:t>
            </a:r>
            <a:r>
              <a:rPr lang="el-G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ε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MAX / FSO [EB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 </a:t>
            </a: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error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 band]</a:t>
            </a:r>
          </a:p>
          <a:p>
            <a:pPr algn="ctr">
              <a:buNone/>
            </a:pPr>
            <a:endParaRPr lang="it-IT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sym typeface="Wingdings" pitchFamily="2" charset="2"/>
            </a:endParaRPr>
          </a:p>
          <a:p>
            <a:pPr algn="ctr">
              <a:buNone/>
            </a:pPr>
            <a:r>
              <a:rPr lang="it-IT" sz="2400" dirty="0" smtClean="0">
                <a:latin typeface="+mj-lt"/>
              </a:rPr>
              <a:t>L’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accuratezza </a:t>
            </a:r>
            <a:r>
              <a:rPr lang="it-IT" sz="2400" dirty="0" smtClean="0">
                <a:latin typeface="+mj-lt"/>
              </a:rPr>
              <a:t>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classe di precisione </a:t>
            </a:r>
            <a:r>
              <a:rPr lang="it-IT" sz="2400" dirty="0" smtClean="0">
                <a:latin typeface="+mj-lt"/>
              </a:rPr>
              <a:t>è il rapporto tra l’errore massimo e il valore di fondo scala riportato in percentuale</a:t>
            </a:r>
            <a:endParaRPr lang="it-IT" sz="2400" dirty="0" smtClean="0">
              <a:latin typeface="+mj-lt"/>
              <a:sym typeface="Wingdings" pitchFamily="2" charset="2"/>
            </a:endParaRPr>
          </a:p>
          <a:p>
            <a:pPr algn="ctr">
              <a:buNone/>
            </a:pP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Accuratezza = (</a:t>
            </a:r>
            <a:r>
              <a:rPr lang="el-G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ε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MAX / FSO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) · 100</a:t>
            </a:r>
          </a:p>
          <a:p>
            <a:pPr algn="ctr">
              <a:buNone/>
            </a:pPr>
            <a:endParaRPr lang="it-IT" sz="2400" b="1" i="1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algn="ctr">
              <a:buNone/>
            </a:pPr>
            <a:endParaRPr lang="it-IT" sz="2400" b="1" i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3929058" y="6072206"/>
            <a:ext cx="107157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/>
          <a:lstStyle/>
          <a:p>
            <a:pPr algn="ctr">
              <a:buNone/>
            </a:pPr>
            <a:r>
              <a:rPr lang="it-IT" sz="2600" dirty="0" smtClean="0">
                <a:latin typeface="+mj-lt"/>
              </a:rPr>
              <a:t>L’errore può essere</a:t>
            </a:r>
          </a:p>
          <a:p>
            <a:pPr algn="ctr"/>
            <a:endParaRPr lang="it-IT" sz="2600" dirty="0" smtClean="0">
              <a:latin typeface="+mj-lt"/>
            </a:endParaRPr>
          </a:p>
          <a:p>
            <a:pPr algn="ctr"/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istematico </a:t>
            </a:r>
            <a:r>
              <a:rPr lang="it-IT" sz="2600" dirty="0" smtClean="0">
                <a:latin typeface="+mj-lt"/>
              </a:rPr>
              <a:t>quando introduce uno scarto costante tra valore vero e valore misurato (</a:t>
            </a:r>
            <a:r>
              <a:rPr 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bias</a:t>
            </a:r>
            <a:r>
              <a:rPr lang="it-IT" sz="2600" dirty="0" smtClean="0">
                <a:latin typeface="+mj-lt"/>
              </a:rPr>
              <a:t>), eliminabile</a:t>
            </a:r>
          </a:p>
          <a:p>
            <a:pPr algn="ctr"/>
            <a:endParaRPr lang="it-IT" sz="2600" b="1" dirty="0" smtClean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accidentale</a:t>
            </a:r>
            <a:r>
              <a:rPr lang="it-IT" sz="2600" dirty="0" smtClean="0">
                <a:latin typeface="+mj-lt"/>
              </a:rPr>
              <a:t> quando dipende da fattori statistici o probabilistici e non è possibile intervenire per eliminare l’errore. Può essere utile pere conoscere la </a:t>
            </a:r>
            <a:r>
              <a:rPr 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ripetività</a:t>
            </a:r>
            <a:r>
              <a:rPr lang="it-IT" sz="2600" dirty="0" smtClean="0">
                <a:latin typeface="+mj-lt"/>
              </a:rPr>
              <a:t> (dispersione dei valori misurati)</a:t>
            </a:r>
          </a:p>
          <a:p>
            <a:endParaRPr lang="it-IT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4214810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it-IT" dirty="0" smtClean="0"/>
              <a:t>ISTERESI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4643470"/>
          </a:xfrm>
        </p:spPr>
        <p:txBody>
          <a:bodyPr>
            <a:normAutofit/>
          </a:bodyPr>
          <a:lstStyle/>
          <a:p>
            <a:pPr algn="ctr">
              <a:spcAft>
                <a:spcPts val="3000"/>
              </a:spcAft>
              <a:buNone/>
            </a:pPr>
            <a:r>
              <a:rPr lang="it-IT" sz="2000" dirty="0" smtClean="0">
                <a:latin typeface="+mj-lt"/>
                <a:sym typeface="Wingdings" pitchFamily="2" charset="2"/>
              </a:rPr>
              <a:t>La 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curva di calibrazione </a:t>
            </a:r>
            <a:r>
              <a:rPr lang="it-IT" sz="2000" dirty="0" smtClean="0">
                <a:latin typeface="+mj-lt"/>
                <a:sym typeface="Wingdings" pitchFamily="2" charset="2"/>
              </a:rPr>
              <a:t>di un trasduttore è ottenuta realizzando un </a:t>
            </a: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ciclo di calibrazione </a:t>
            </a:r>
            <a:r>
              <a:rPr lang="it-IT" sz="2000" dirty="0" smtClean="0">
                <a:latin typeface="+mj-lt"/>
                <a:sym typeface="Wingdings" pitchFamily="2" charset="2"/>
              </a:rPr>
              <a:t>dove vengono forniti in ingresso valori noti della grandezza da misurare, variandoli da 0 al valore di fondo scala (FS) e ritornando poi a 0 …</a:t>
            </a:r>
          </a:p>
          <a:p>
            <a:pPr algn="ctr">
              <a:buNone/>
            </a:pP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… Isteresi</a:t>
            </a:r>
            <a:r>
              <a:rPr lang="it-IT" sz="2400" b="1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 </a:t>
            </a:r>
            <a:r>
              <a:rPr lang="it-IT" sz="2400" dirty="0" smtClean="0">
                <a:sym typeface="Wingdings" pitchFamily="2" charset="2"/>
              </a:rPr>
              <a:t>a uno stesso valore della grandezza d’ingresso, corrispondono due diversi valori della grandezza di uscita, in funzione del fatto che il valore d’ingresso venga raggiunto per valori crescenti o decrescenti</a:t>
            </a:r>
          </a:p>
          <a:p>
            <a:pPr algn="ctr">
              <a:buNone/>
            </a:pPr>
            <a:endParaRPr lang="it-IT" sz="2400" b="1" dirty="0" smtClean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algn="ctr">
              <a:buNone/>
            </a:pPr>
            <a:endParaRPr lang="it-IT" sz="2400" b="1" dirty="0" smtClean="0">
              <a:solidFill>
                <a:srgbClr val="0000FF"/>
              </a:solidFill>
              <a:latin typeface="+mj-lt"/>
            </a:endParaRPr>
          </a:p>
          <a:p>
            <a:pPr algn="ctr">
              <a:buNone/>
            </a:pPr>
            <a:endParaRPr lang="it-IT" sz="2000" dirty="0" smtClean="0">
              <a:latin typeface="+mj-lt"/>
              <a:sym typeface="Wingdings" pitchFamily="2" charset="2"/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857488" y="4857760"/>
            <a:ext cx="385765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Curva d’isteresi 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CURVA INGRESSO-USCITA </a:t>
            </a:r>
            <a:r>
              <a:rPr lang="it-IT" sz="2400" dirty="0" err="1" smtClean="0"/>
              <a:t>DI</a:t>
            </a:r>
            <a:r>
              <a:rPr lang="it-IT" sz="2400" dirty="0" smtClean="0"/>
              <a:t> UNO STRUMENTO </a:t>
            </a:r>
            <a:r>
              <a:rPr lang="it-IT" sz="2400" dirty="0" err="1" smtClean="0"/>
              <a:t>DI</a:t>
            </a:r>
            <a:r>
              <a:rPr lang="it-IT" sz="2400" dirty="0" smtClean="0"/>
              <a:t> MISURA CON ISTERESI</a:t>
            </a:r>
            <a:endParaRPr lang="it-IT" sz="2400" dirty="0"/>
          </a:p>
        </p:txBody>
      </p:sp>
      <p:pic>
        <p:nvPicPr>
          <p:cNvPr id="2051" name="Picture 3" descr="C:\Users\Antonio\Desktop\fig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571612"/>
            <a:ext cx="397259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it-IT" sz="2400" dirty="0" smtClean="0">
                <a:latin typeface="+mj-lt"/>
              </a:rPr>
              <a:t>In molti casi il valore dell’isteresi è talmente poco accentuato da poter essere trascurato</a:t>
            </a:r>
            <a:endParaRPr lang="it-IT" sz="2400" b="1" dirty="0" smtClean="0">
              <a:solidFill>
                <a:srgbClr val="0000FF"/>
              </a:solidFill>
              <a:latin typeface="+mj-lt"/>
            </a:endParaRPr>
          </a:p>
          <a:p>
            <a:pPr algn="ctr">
              <a:buNone/>
            </a:pPr>
            <a:r>
              <a:rPr lang="it-IT" sz="2400" dirty="0" smtClean="0">
                <a:latin typeface="+mj-lt"/>
              </a:rPr>
              <a:t>La differenza tra i due valori dell’uscita costituisce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errore d’isteresi</a:t>
            </a:r>
          </a:p>
          <a:p>
            <a:pPr algn="ctr">
              <a:buNone/>
            </a:pP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εh % = (</a:t>
            </a:r>
            <a:r>
              <a:rPr lang="el-G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ε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 / FSO) · 100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857496"/>
            <a:ext cx="5357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1051560"/>
          </a:xfrm>
        </p:spPr>
        <p:txBody>
          <a:bodyPr/>
          <a:lstStyle/>
          <a:p>
            <a:r>
              <a:rPr lang="it-IT" dirty="0" smtClean="0"/>
              <a:t>ERRORE </a:t>
            </a:r>
            <a:r>
              <a:rPr lang="it-IT" dirty="0" err="1" smtClean="0"/>
              <a:t>DI</a:t>
            </a:r>
            <a:r>
              <a:rPr lang="it-IT" dirty="0" smtClean="0"/>
              <a:t> NON LINEARITA’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187952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errore di non linearità  </a:t>
            </a:r>
            <a:r>
              <a:rPr lang="it-IT" sz="2400" dirty="0" smtClean="0">
                <a:latin typeface="+mj-lt"/>
              </a:rPr>
              <a:t>è definito come il valore massimo dello scostamento tra ciascuno dei punti della curva di calibrazione e i punti corrispondenti della retta che rappresenta il funzionamento ideale del dispositivo</a:t>
            </a:r>
          </a:p>
          <a:p>
            <a:pPr algn="ctr">
              <a:spcBef>
                <a:spcPts val="0"/>
              </a:spcBef>
              <a:buNone/>
            </a:pPr>
            <a:endParaRPr lang="it-IT" sz="2400" b="1" i="1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algn="ctr">
              <a:spcBef>
                <a:spcPts val="0"/>
              </a:spcBef>
              <a:buNone/>
            </a:pPr>
            <a:r>
              <a:rPr lang="it-IT" sz="2400" b="1" i="1" dirty="0" err="1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εNL</a:t>
            </a:r>
            <a:r>
              <a:rPr lang="it-IT" sz="2400" b="1" i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= (</a:t>
            </a:r>
            <a:r>
              <a:rPr lang="el-GR" sz="2400" b="1" i="1" dirty="0" smtClean="0">
                <a:solidFill>
                  <a:srgbClr val="FF0000"/>
                </a:solidFill>
                <a:latin typeface="+mj-lt"/>
              </a:rPr>
              <a:t>ε</a:t>
            </a:r>
            <a:r>
              <a:rPr lang="it-IT" sz="2400" b="1" i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NL</a:t>
            </a:r>
            <a:r>
              <a:rPr lang="it-IT" sz="2400" b="1" i="1" dirty="0" smtClean="0">
                <a:solidFill>
                  <a:srgbClr val="FF0000"/>
                </a:solidFill>
                <a:latin typeface="+mj-lt"/>
              </a:rPr>
              <a:t> / FSO</a:t>
            </a:r>
            <a:r>
              <a:rPr lang="it-IT" sz="2400" b="1" i="1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) · 100 </a:t>
            </a:r>
          </a:p>
          <a:p>
            <a:pPr algn="ctr">
              <a:spcBef>
                <a:spcPts val="0"/>
              </a:spcBef>
              <a:buNone/>
            </a:pPr>
            <a:endParaRPr lang="it-IT" sz="2400" b="1" i="1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algn="ctr">
              <a:spcBef>
                <a:spcPts val="0"/>
              </a:spcBef>
              <a:buNone/>
            </a:pP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Questo errore dipende quindi dalla retta rappresentante il funzionamento ideale del dispositivo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8" name="Avanti o successivo 7">
            <a:hlinkClick r:id="" action="ppaction://hlinkshowjump?jump=nextslide" highlightClick="1"/>
          </p:cNvPr>
          <p:cNvSpPr/>
          <p:nvPr/>
        </p:nvSpPr>
        <p:spPr>
          <a:xfrm>
            <a:off x="4143372" y="6072206"/>
            <a:ext cx="114300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  Per rendere possibile il lavoro di conversione di un trasduttore è necessario che la sua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CARATTERISTICA </a:t>
            </a:r>
            <a:r>
              <a:rPr lang="it-IT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FUNZIONAMENTO 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(relazione ingresso-uscita)</a:t>
            </a:r>
            <a:endParaRPr lang="it-IT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dirty="0" smtClean="0"/>
              <a:t>sia conosciuta con esattezza</a:t>
            </a:r>
            <a:endParaRPr lang="it-IT" dirty="0"/>
          </a:p>
        </p:txBody>
      </p:sp>
      <p:sp>
        <p:nvSpPr>
          <p:cNvPr id="4" name="Freccia curva 3"/>
          <p:cNvSpPr/>
          <p:nvPr/>
        </p:nvSpPr>
        <p:spPr>
          <a:xfrm rot="10800000">
            <a:off x="6858016" y="2285992"/>
            <a:ext cx="857256" cy="242889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Freccia curva 4"/>
          <p:cNvSpPr/>
          <p:nvPr/>
        </p:nvSpPr>
        <p:spPr>
          <a:xfrm rot="10800000" flipH="1">
            <a:off x="1500166" y="2285992"/>
            <a:ext cx="857256" cy="242889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500298" y="4214818"/>
            <a:ext cx="2000264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LINEARE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714876" y="4214818"/>
            <a:ext cx="2000264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NON LINEARE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agina iniziale 7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3071802" y="6072206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itorno 10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39137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4500562" y="571480"/>
            <a:ext cx="42148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latin typeface="+mj-lt"/>
                <a:sym typeface="Wingdings" pitchFamily="2" charset="2"/>
              </a:rPr>
              <a:t>la </a:t>
            </a:r>
            <a:r>
              <a:rPr lang="it-IT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retta TB (funzionamento ideale) </a:t>
            </a:r>
            <a:r>
              <a:rPr lang="it-IT" sz="2300" dirty="0" smtClean="0">
                <a:latin typeface="+mj-lt"/>
                <a:sym typeface="Wingdings" pitchFamily="2" charset="2"/>
              </a:rPr>
              <a:t>unisce i due punti estremi inferiore e superiore della curva di calibrazione e l’errore riferito è detto </a:t>
            </a:r>
            <a:r>
              <a:rPr lang="it-IT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errore TB</a:t>
            </a:r>
            <a:endParaRPr lang="it-IT" sz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3357562"/>
            <a:ext cx="39208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4500562" y="3500438"/>
            <a:ext cx="42148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latin typeface="+mj-lt"/>
                <a:sym typeface="Wingdings" pitchFamily="2" charset="2"/>
              </a:rPr>
              <a:t>la </a:t>
            </a:r>
            <a:r>
              <a:rPr lang="it-IT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 pitchFamily="2" charset="2"/>
              </a:rPr>
              <a:t>retta indipendente </a:t>
            </a:r>
            <a:r>
              <a:rPr lang="it-IT" sz="2300" dirty="0" smtClean="0">
                <a:latin typeface="+mj-lt"/>
                <a:sym typeface="Wingdings" pitchFamily="2" charset="2"/>
              </a:rPr>
              <a:t> meglio approssima la curva di calibrazione e rende minimo e simmetrico l’errore di non linearità</a:t>
            </a:r>
            <a:endParaRPr lang="it-IT" sz="2300" dirty="0">
              <a:latin typeface="+mj-lt"/>
            </a:endParaRPr>
          </a:p>
        </p:txBody>
      </p:sp>
      <p:sp>
        <p:nvSpPr>
          <p:cNvPr id="8" name="Ritorno 7">
            <a:hlinkClick r:id="" action="ppaction://hlinkshowjump?jump=lastslideviewed" highlightClick="1"/>
          </p:cNvPr>
          <p:cNvSpPr/>
          <p:nvPr/>
        </p:nvSpPr>
        <p:spPr>
          <a:xfrm>
            <a:off x="4000496" y="6000768"/>
            <a:ext cx="1000132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1051560"/>
          </a:xfrm>
        </p:spPr>
        <p:txBody>
          <a:bodyPr/>
          <a:lstStyle/>
          <a:p>
            <a:r>
              <a:rPr lang="it-IT" dirty="0" smtClean="0"/>
              <a:t>STABILITA’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8183880" cy="41434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La caratteristica che permette ad un sensore di mantenere invariati i parametri e le prestazioni nel tempo …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… possibilità di riprodurre nel tempo gli stessi valori realizzati in fase di calibrazione, operando nelle medesime condizioni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CAMPO </a:t>
            </a:r>
            <a:r>
              <a:rPr lang="it-IT" dirty="0" err="1" smtClean="0"/>
              <a:t>DI</a:t>
            </a:r>
            <a:r>
              <a:rPr lang="it-IT" dirty="0" smtClean="0"/>
              <a:t> OPERATIVITA’ </a:t>
            </a:r>
            <a:r>
              <a:rPr lang="it-IT" dirty="0" err="1" smtClean="0"/>
              <a:t>DI</a:t>
            </a:r>
            <a:r>
              <a:rPr lang="it-IT" dirty="0" smtClean="0"/>
              <a:t> TEMPERATURA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000528"/>
          </a:xfrm>
        </p:spPr>
        <p:txBody>
          <a:bodyPr/>
          <a:lstStyle/>
          <a:p>
            <a:pPr algn="ctr">
              <a:buNone/>
            </a:pPr>
            <a:r>
              <a:rPr lang="it-IT" sz="2600" i="1" dirty="0" smtClean="0">
                <a:latin typeface="+mj-lt"/>
              </a:rPr>
              <a:t>campo di temperatura in cui il sensore opera correttamente … è fornito per dispositivi particolarmente sensibili alla temperatura</a:t>
            </a:r>
          </a:p>
          <a:p>
            <a:pPr algn="ctr">
              <a:buNone/>
            </a:pPr>
            <a:endParaRPr lang="it-IT" sz="2600" i="1" dirty="0" smtClean="0">
              <a:latin typeface="+mj-lt"/>
            </a:endParaRPr>
          </a:p>
          <a:p>
            <a:pPr algn="ctr">
              <a:buNone/>
            </a:pP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errore dovuto alla temperatura</a:t>
            </a:r>
            <a:r>
              <a:rPr lang="it-IT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it-IT" sz="2600" dirty="0" smtClean="0">
                <a:latin typeface="+mj-lt"/>
              </a:rPr>
              <a:t>valore massimo dell’errore nel </a:t>
            </a:r>
            <a:r>
              <a:rPr lang="it-IT" sz="2600" dirty="0" err="1" smtClean="0">
                <a:latin typeface="+mj-lt"/>
              </a:rPr>
              <a:t>range</a:t>
            </a:r>
            <a:r>
              <a:rPr lang="it-IT" sz="2600" dirty="0" smtClean="0">
                <a:latin typeface="+mj-lt"/>
              </a:rPr>
              <a:t> d’ingresso, quando la temperatura varia tra i valori estremi del campo </a:t>
            </a:r>
            <a:endParaRPr lang="it-IT" sz="2600" b="1" dirty="0" smtClean="0">
              <a:solidFill>
                <a:srgbClr val="0000FF"/>
              </a:solidFill>
              <a:latin typeface="+mj-lt"/>
            </a:endParaRPr>
          </a:p>
          <a:p>
            <a:pPr algn="ctr">
              <a:buNone/>
            </a:pPr>
            <a:endParaRPr lang="it-IT" sz="2600" i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CARATTERISTICHE DINAMICHE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572032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it-IT" sz="2600" dirty="0" smtClean="0">
                <a:latin typeface="+mj-lt"/>
              </a:rPr>
              <a:t>Le caratteristiche dinamiche permettono di determinare il tempo necessario al dispositivo per realizzare la misura …</a:t>
            </a:r>
          </a:p>
          <a:p>
            <a:pPr algn="ctr">
              <a:buNone/>
            </a:pPr>
            <a:r>
              <a:rPr lang="it-IT" sz="2600" dirty="0" smtClean="0">
                <a:latin typeface="+mj-lt"/>
              </a:rPr>
              <a:t>… Tali caratteristiche introducono un ritardo tra l’evento da controllare e la misura di tale evento</a:t>
            </a:r>
          </a:p>
          <a:p>
            <a:pPr algn="ctr">
              <a:buNone/>
            </a:pPr>
            <a:endParaRPr lang="it-IT" sz="2600" dirty="0" smtClean="0">
              <a:latin typeface="+mj-lt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00100" y="4214818"/>
            <a:ext cx="292895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hlinkClick r:id="rId2" action="ppaction://hlinksldjump"/>
              </a:rPr>
              <a:t>SISTEMI </a:t>
            </a:r>
            <a:r>
              <a:rPr lang="it-IT" sz="2000" b="1" dirty="0" err="1" smtClean="0">
                <a:hlinkClick r:id="rId2" action="ppaction://hlinksldjump"/>
              </a:rPr>
              <a:t>DI</a:t>
            </a:r>
            <a:r>
              <a:rPr lang="it-IT" sz="2000" b="1" dirty="0" smtClean="0">
                <a:hlinkClick r:id="rId2" action="ppaction://hlinksldjump"/>
              </a:rPr>
              <a:t> PRIMO ORDINE</a:t>
            </a:r>
            <a:endParaRPr lang="it-IT" sz="2000" b="1" dirty="0"/>
          </a:p>
        </p:txBody>
      </p:sp>
      <p:sp>
        <p:nvSpPr>
          <p:cNvPr id="5" name="Rettangolo 4"/>
          <p:cNvSpPr/>
          <p:nvPr/>
        </p:nvSpPr>
        <p:spPr>
          <a:xfrm>
            <a:off x="5072066" y="4214818"/>
            <a:ext cx="292895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hlinkClick r:id="rId3" action="ppaction://hlinksldjump"/>
              </a:rPr>
              <a:t>SISTEMI </a:t>
            </a:r>
            <a:r>
              <a:rPr lang="it-IT" sz="2000" b="1" dirty="0" err="1" smtClean="0">
                <a:hlinkClick r:id="rId3" action="ppaction://hlinksldjump"/>
              </a:rPr>
              <a:t>DI</a:t>
            </a:r>
            <a:r>
              <a:rPr lang="it-IT" sz="2000" b="1" dirty="0" smtClean="0">
                <a:hlinkClick r:id="rId3" action="ppaction://hlinksldjump"/>
              </a:rPr>
              <a:t> SECONDO ORDINE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SISTEMI DESCRITTI DA UN MODELLO MATEMATICO </a:t>
            </a:r>
            <a:r>
              <a:rPr lang="it-IT" dirty="0" err="1" smtClean="0"/>
              <a:t>DI</a:t>
            </a:r>
            <a:r>
              <a:rPr lang="it-IT" dirty="0" smtClean="0"/>
              <a:t> PRIMO ORDINE</a:t>
            </a:r>
            <a:endParaRPr lang="it-IT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71810"/>
            <a:ext cx="5000660" cy="26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71472" y="1857364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+mj-lt"/>
              </a:rPr>
              <a:t>Un sistema è di secondo ordine quando presenta due variabili di stato o due elementi in grado di immagazzinare energia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 di salita </a:t>
            </a:r>
            <a:r>
              <a:rPr lang="it-IT" sz="2400" dirty="0" smtClean="0">
                <a:latin typeface="+mj-lt"/>
              </a:rPr>
              <a:t>(tempo necessario all’uscita per passare dal 10% al 90% del valore finito): </a:t>
            </a:r>
          </a:p>
          <a:p>
            <a:pPr algn="ctr">
              <a:spcBef>
                <a:spcPts val="0"/>
              </a:spcBef>
              <a:buNone/>
            </a:pP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ts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2,2 </a:t>
            </a:r>
            <a:r>
              <a:rPr lang="el-G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τ</a:t>
            </a:r>
            <a:endParaRPr lang="it-IT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spcBef>
                <a:spcPts val="0"/>
              </a:spcBef>
            </a:pPr>
            <a:endParaRPr lang="it-IT" sz="2400" b="1" dirty="0" smtClean="0">
              <a:solidFill>
                <a:srgbClr val="0000FF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 di risposta </a:t>
            </a:r>
            <a:r>
              <a:rPr lang="it-IT" sz="2400" dirty="0" smtClean="0">
                <a:latin typeface="+mj-lt"/>
              </a:rPr>
              <a:t>(tempo necessario </a:t>
            </a:r>
            <a:r>
              <a:rPr lang="it-IT" sz="2400" dirty="0" err="1" smtClean="0">
                <a:latin typeface="+mj-lt"/>
              </a:rPr>
              <a:t>perchè</a:t>
            </a:r>
            <a:r>
              <a:rPr lang="it-IT" sz="2400" dirty="0" smtClean="0">
                <a:latin typeface="+mj-lt"/>
              </a:rPr>
              <a:t> l’uscita raggiunga il 95% del valore finale): </a:t>
            </a:r>
          </a:p>
          <a:p>
            <a:pPr algn="ctr">
              <a:spcBef>
                <a:spcPts val="0"/>
              </a:spcBef>
              <a:buNone/>
            </a:pPr>
            <a:r>
              <a:rPr lang="it-IT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3 </a:t>
            </a:r>
            <a:r>
              <a:rPr lang="el-G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τ</a:t>
            </a:r>
            <a:endParaRPr lang="it-IT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spcBef>
                <a:spcPts val="0"/>
              </a:spcBef>
              <a:buNone/>
            </a:pPr>
            <a:endParaRPr lang="it-IT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it-IT" sz="2600" dirty="0" smtClean="0"/>
              <a:t>… è necessario conoscere il valore della costante di tempo per sapere la caratteristica dinamica del sistema</a:t>
            </a:r>
            <a:endParaRPr lang="it-I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SISTEMI DESCRITTI DA UN MODELLO MATEMATICO </a:t>
            </a:r>
            <a:r>
              <a:rPr lang="it-IT" dirty="0" err="1" smtClean="0"/>
              <a:t>DI</a:t>
            </a:r>
            <a:r>
              <a:rPr lang="it-IT" dirty="0" smtClean="0"/>
              <a:t> SECONDO ORDINE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643338"/>
          </a:xfrm>
        </p:spPr>
        <p:txBody>
          <a:bodyPr/>
          <a:lstStyle/>
          <a:p>
            <a:pPr algn="ctr">
              <a:buNone/>
            </a:pPr>
            <a:r>
              <a:rPr lang="it-IT" sz="2400" dirty="0" smtClean="0">
                <a:latin typeface="+mj-lt"/>
              </a:rPr>
              <a:t>Un sistema è di secondo ordine quando presenta due variabili di stato o due elementi in grado di immagazzinare energia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143248"/>
            <a:ext cx="5072098" cy="263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it-IT" dirty="0" smtClean="0"/>
              <a:t>APPROFONDIMENTI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1142984"/>
            <a:ext cx="8183880" cy="4187952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>
                <a:hlinkClick r:id="rId2"/>
              </a:rPr>
              <a:t>Applicazioni di trasduzione</a:t>
            </a:r>
            <a:r>
              <a:rPr lang="it-IT" dirty="0" smtClean="0"/>
              <a:t> (web)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smtClean="0">
                <a:hlinkClick r:id="rId3"/>
              </a:rPr>
              <a:t>Tipi di trasduttori</a:t>
            </a:r>
            <a:r>
              <a:rPr lang="it-IT" dirty="0" smtClean="0"/>
              <a:t> (web)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CARATTERISTICA </a:t>
            </a:r>
            <a:r>
              <a:rPr lang="it-IT" dirty="0" err="1" smtClean="0"/>
              <a:t>DI</a:t>
            </a:r>
            <a:r>
              <a:rPr lang="it-IT" dirty="0" smtClean="0"/>
              <a:t> TRASFERIMENTO LINEARE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4429124" y="1785926"/>
            <a:ext cx="4000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Ingresso e uscita sono legate dalla relazione di proporzionalità</a:t>
            </a:r>
          </a:p>
          <a:p>
            <a:endParaRPr lang="it-IT" dirty="0"/>
          </a:p>
          <a:p>
            <a:pPr algn="ctr"/>
            <a:r>
              <a:rPr lang="it-IT" dirty="0" err="1" smtClean="0"/>
              <a:t>Yout</a:t>
            </a:r>
            <a:r>
              <a:rPr lang="it-IT" dirty="0" smtClean="0"/>
              <a:t> = K * </a:t>
            </a:r>
            <a:r>
              <a:rPr lang="it-IT" dirty="0" err="1" smtClean="0"/>
              <a:t>Xin</a:t>
            </a:r>
            <a:endParaRPr lang="it-IT" dirty="0" smtClean="0"/>
          </a:p>
          <a:p>
            <a:pPr algn="ctr"/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K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fattore di proporzionalità del dispositivo</a:t>
            </a:r>
          </a:p>
          <a:p>
            <a:pPr algn="ctr"/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Conoscendo il valore dell’uscita, per misurare il valore della grandezza d’ingresso basta conoscere il valore di K</a:t>
            </a:r>
          </a:p>
          <a:p>
            <a:pPr algn="ctr"/>
            <a:endParaRPr lang="it-IT" dirty="0"/>
          </a:p>
          <a:p>
            <a:pPr algn="ctr"/>
            <a:r>
              <a:rPr lang="it-IT" dirty="0" err="1" smtClean="0"/>
              <a:t>Xin</a:t>
            </a:r>
            <a:r>
              <a:rPr lang="it-IT" dirty="0" smtClean="0"/>
              <a:t> = 1/K * </a:t>
            </a:r>
            <a:r>
              <a:rPr lang="it-IT" dirty="0" err="1" smtClean="0"/>
              <a:t>Yout</a:t>
            </a:r>
            <a:endParaRPr lang="it-IT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928662" y="428625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c</a:t>
            </a:r>
            <a:r>
              <a:rPr lang="it-IT" sz="1400" dirty="0" smtClean="0"/>
              <a:t>urva di risposta di un dispositivo di misura con offset.</a:t>
            </a:r>
            <a:endParaRPr lang="it-IT" sz="1400" dirty="0"/>
          </a:p>
        </p:txBody>
      </p:sp>
      <p:sp>
        <p:nvSpPr>
          <p:cNvPr id="6" name="Pagina iniziale 5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Indietro o precedente 7">
            <a:hlinkClick r:id="" action="ppaction://hlinkshowjump?jump=previousslide" highlightClick="1"/>
          </p:cNvPr>
          <p:cNvSpPr/>
          <p:nvPr/>
        </p:nvSpPr>
        <p:spPr>
          <a:xfrm>
            <a:off x="3071802" y="6072206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itorno 8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 descr="C:\Users\Antonio\Desktop\dispositivo linear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355811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CARATTERISTICA </a:t>
            </a:r>
            <a:r>
              <a:rPr lang="it-IT" dirty="0" err="1" smtClean="0"/>
              <a:t>DI</a:t>
            </a:r>
            <a:r>
              <a:rPr lang="it-IT" dirty="0" smtClean="0"/>
              <a:t> TRASFERIMENTO NON LINEARE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500562" y="1785926"/>
            <a:ext cx="407196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dirty="0" smtClean="0"/>
              <a:t> In questo caso la relazione      ingresso-uscita è una curva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dirty="0" smtClean="0"/>
              <a:t> Per risalire dalla grandezza di uscita a quella d’ingresso si ricorre ad una procedura grafica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segnato il valore dell’uscita (OUT1) sull’asse si determina il corrispondente punto </a:t>
            </a:r>
            <a:r>
              <a:rPr lang="it-IT" dirty="0" err="1" smtClean="0"/>
              <a:t>dulla</a:t>
            </a:r>
            <a:r>
              <a:rPr lang="it-IT" dirty="0" smtClean="0"/>
              <a:t> curva e quindi il valore della grandezza d’ingresso (IN1) corrispondente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28662" y="428625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c</a:t>
            </a:r>
            <a:r>
              <a:rPr lang="it-IT" sz="1400" dirty="0" smtClean="0"/>
              <a:t>urva di risposta di un dispositivo di misura non lineare.</a:t>
            </a:r>
            <a:endParaRPr lang="it-IT" sz="1400" dirty="0"/>
          </a:p>
        </p:txBody>
      </p:sp>
      <p:sp>
        <p:nvSpPr>
          <p:cNvPr id="8" name="Pagina iniziale 7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>
            <a:off x="5500694" y="6072206"/>
            <a:ext cx="78581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Indietro o precedente 9">
            <a:hlinkClick r:id="" action="ppaction://hlinkshowjump?jump=previousslide" highlightClick="1"/>
          </p:cNvPr>
          <p:cNvSpPr/>
          <p:nvPr/>
        </p:nvSpPr>
        <p:spPr>
          <a:xfrm>
            <a:off x="3071802" y="6072206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itorno 10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2" descr="C:\Users\Antonio\Desktop\dispositivo non linea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1643050"/>
            <a:ext cx="3643338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La caratteristica di funzionamento è anche detta curva di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calibrazione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t-IT" dirty="0" smtClean="0"/>
              <a:t>procedura nella quale si fa </a:t>
            </a:r>
            <a:r>
              <a:rPr lang="it-IT" b="1" dirty="0" smtClean="0"/>
              <a:t>corrispondere al valore misurato</a:t>
            </a:r>
            <a:r>
              <a:rPr lang="it-IT" dirty="0" smtClean="0"/>
              <a:t> dal trasduttore </a:t>
            </a:r>
            <a:r>
              <a:rPr lang="it-IT" b="1" dirty="0" smtClean="0"/>
              <a:t>il valore noto della grandezza d’ingresso 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>
                <a:sym typeface="Wingdings" pitchFamily="2" charset="2"/>
              </a:rPr>
              <a:t> </a:t>
            </a:r>
            <a:r>
              <a:rPr lang="it-IT" dirty="0" smtClean="0">
                <a:sym typeface="Wingdings" pitchFamily="2" charset="2"/>
              </a:rPr>
              <a:t>il 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ciclo di calibrazione </a:t>
            </a:r>
            <a:r>
              <a:rPr lang="it-IT" dirty="0" smtClean="0">
                <a:sym typeface="Wingdings" pitchFamily="2" charset="2"/>
              </a:rPr>
              <a:t>è la procedura di calibrazione di un trasduttore realizzata per tutti i valori di uno specificato campo della grandezza d’ingresso</a:t>
            </a:r>
            <a:endParaRPr lang="it-IT" b="1" dirty="0" smtClean="0"/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dirty="0" smtClean="0"/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Indietro o precedente 5">
            <a:hlinkClick r:id="" action="ppaction://hlinkshowjump?jump=previousslide" highlightClick="1"/>
          </p:cNvPr>
          <p:cNvSpPr/>
          <p:nvPr/>
        </p:nvSpPr>
        <p:spPr>
          <a:xfrm>
            <a:off x="3071802" y="6072206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itorno 6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>
          <a:xfrm>
            <a:off x="2928926" y="1285860"/>
            <a:ext cx="3286148" cy="235745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3643306" y="1857364"/>
            <a:ext cx="1857388" cy="121444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500430" y="150017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TRASDUTTORI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92905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SENSORI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14348" y="371475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Tecnologicamente, un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trasduttore</a:t>
            </a:r>
            <a:r>
              <a:rPr lang="it-IT" sz="2400" dirty="0" smtClean="0"/>
              <a:t> è un dispositivo che racchiude al suo interno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l’elemento sensibile (sensore)</a:t>
            </a:r>
            <a:r>
              <a:rPr lang="it-IT" sz="2400" dirty="0" smtClean="0"/>
              <a:t> e tutti i circuiti necessari per il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condizionamento</a:t>
            </a:r>
            <a:r>
              <a:rPr lang="it-IT" sz="2400" dirty="0" smtClean="0"/>
              <a:t> e la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compensazione del segnale</a:t>
            </a:r>
            <a:r>
              <a:rPr lang="it-IT" sz="2400" dirty="0" smtClean="0"/>
              <a:t>.</a:t>
            </a:r>
          </a:p>
          <a:p>
            <a:endParaRPr lang="it-IT" sz="2400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6500858" cy="642942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SENSORI E TRASDUTTORI</a:t>
            </a:r>
            <a:endParaRPr lang="it-IT" sz="3200" dirty="0"/>
          </a:p>
        </p:txBody>
      </p:sp>
      <p:sp>
        <p:nvSpPr>
          <p:cNvPr id="10" name="Pagina iniziale 9">
            <a:hlinkClick r:id="" action="ppaction://hlinkshowjump?jump=firstslide" highlightClick="1"/>
          </p:cNvPr>
          <p:cNvSpPr/>
          <p:nvPr/>
        </p:nvSpPr>
        <p:spPr>
          <a:xfrm>
            <a:off x="4071934" y="6072206"/>
            <a:ext cx="1285884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itorno 16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4854898" cy="1051560"/>
          </a:xfrm>
        </p:spPr>
        <p:txBody>
          <a:bodyPr/>
          <a:lstStyle/>
          <a:p>
            <a:r>
              <a:rPr lang="it-IT" dirty="0" smtClean="0"/>
              <a:t>COMPENSAZIONE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688018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Fondamentale nei sistemi di controllo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È la procedura che permette, utilizzando un dispositivo o un circuito supplementare, o speciali materiali, di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controbilanciare sorgenti di errore conosciute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sym typeface="Wingdings" pitchFamily="2" charset="2"/>
              </a:rPr>
              <a:t> es. Variazioni della temperatura ambiente</a:t>
            </a:r>
            <a:endParaRPr lang="it-IT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4071934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CONDIZIONAMENTO DEL SEGNALE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1142984"/>
            <a:ext cx="8183880" cy="464347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Operazione che interviene a modificare le caratteristiche del segnale stesso;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r>
              <a:rPr lang="it-IT" dirty="0" smtClean="0"/>
              <a:t>sono operazioni di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condizionamento</a:t>
            </a:r>
            <a:r>
              <a:rPr lang="it-IT" dirty="0" smtClean="0"/>
              <a:t>, ad esempio:</a:t>
            </a:r>
          </a:p>
          <a:p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L’AMPLIFICAZIONE</a:t>
            </a:r>
            <a:r>
              <a:rPr lang="it-IT" sz="2600" dirty="0" smtClean="0"/>
              <a:t> (che consente di modificare il livello del segnale)</a:t>
            </a:r>
          </a:p>
          <a:p>
            <a:pPr>
              <a:buNone/>
            </a:pPr>
            <a:endParaRPr lang="it-IT" sz="2600" dirty="0" smtClean="0"/>
          </a:p>
          <a:p>
            <a:pPr>
              <a:buFont typeface="Wingdings" pitchFamily="2" charset="2"/>
              <a:buChar char="Ø"/>
            </a:pPr>
            <a:r>
              <a:rPr lang="it-IT" sz="2600" dirty="0" smtClean="0"/>
              <a:t> </a:t>
            </a: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FILTRAGGIO </a:t>
            </a:r>
            <a:r>
              <a:rPr lang="it-IT" sz="2600" dirty="0" smtClean="0"/>
              <a:t>(che consente di eliminare selettivamente alcune componenti armoniche)</a:t>
            </a:r>
          </a:p>
          <a:p>
            <a:pPr>
              <a:buFont typeface="Wingdings" pitchFamily="2" charset="2"/>
              <a:buChar char="Ø"/>
            </a:pPr>
            <a:endParaRPr lang="it-IT" sz="2200" dirty="0" smtClean="0"/>
          </a:p>
          <a:p>
            <a:pPr>
              <a:buFont typeface="Wingdings" pitchFamily="2" charset="2"/>
              <a:buChar char="Ø"/>
            </a:pPr>
            <a:r>
              <a:rPr lang="it-IT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LINEARIZZAZIONE </a:t>
            </a:r>
            <a:r>
              <a:rPr lang="it-IT" sz="2600" dirty="0" smtClean="0"/>
              <a:t>(che consente di rendere la caratteristica ingresso uscita di tipo lineare)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sp>
        <p:nvSpPr>
          <p:cNvPr id="4" name="Ritorno 3">
            <a:hlinkClick r:id="" action="ppaction://hlinkshowjump?jump=lastslideviewed" highlightClick="1"/>
          </p:cNvPr>
          <p:cNvSpPr/>
          <p:nvPr/>
        </p:nvSpPr>
        <p:spPr>
          <a:xfrm>
            <a:off x="4071934" y="6072206"/>
            <a:ext cx="928694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461</TotalTime>
  <Words>1903</Words>
  <Application>Microsoft Office PowerPoint</Application>
  <PresentationFormat>Presentazione su schermo (4:3)</PresentationFormat>
  <Paragraphs>215</Paragraphs>
  <Slides>37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Astro</vt:lpstr>
      <vt:lpstr>DISPOSITIVI SENSIBILI:</vt:lpstr>
      <vt:lpstr>Diapositiva 2</vt:lpstr>
      <vt:lpstr>Diapositiva 3</vt:lpstr>
      <vt:lpstr>CARATTERISTICA DI TRASFERIMENTO LINEARE</vt:lpstr>
      <vt:lpstr>CARATTERISTICA DI TRASFERIMENTO NON LINEARE</vt:lpstr>
      <vt:lpstr>Diapositiva 6</vt:lpstr>
      <vt:lpstr>SENSORI E TRASDUTTORI</vt:lpstr>
      <vt:lpstr>COMPENSAZIONE</vt:lpstr>
      <vt:lpstr>CONDIZIONAMENTO DEL SEGNALE</vt:lpstr>
      <vt:lpstr>SENSORE</vt:lpstr>
      <vt:lpstr>Diapositiva 11</vt:lpstr>
      <vt:lpstr>TRASMETTITORE</vt:lpstr>
      <vt:lpstr>CLASSIFICAZIONE DEI TRASDUTTORI</vt:lpstr>
      <vt:lpstr>Diapositiva 14</vt:lpstr>
      <vt:lpstr>Diapositiva 15</vt:lpstr>
      <vt:lpstr>Diapositiva 16</vt:lpstr>
      <vt:lpstr>Diapositiva 17</vt:lpstr>
      <vt:lpstr>PARAMETRI E CARATTERISTICHE STATICHE DEI DISPOSITIVI DI MISURA</vt:lpstr>
      <vt:lpstr>CARATTERISTICHE STATICHE</vt:lpstr>
      <vt:lpstr>Diapositiva 20</vt:lpstr>
      <vt:lpstr>VALORE DI SOGLIA E RISOLUZIONE</vt:lpstr>
      <vt:lpstr>SENSIBILITA’</vt:lpstr>
      <vt:lpstr>OFFSET</vt:lpstr>
      <vt:lpstr>ERRORE E ACCURATEZZA</vt:lpstr>
      <vt:lpstr>Diapositiva 25</vt:lpstr>
      <vt:lpstr>ISTERESI</vt:lpstr>
      <vt:lpstr>CURVA INGRESSO-USCITA DI UNO STRUMENTO DI MISURA CON ISTERESI</vt:lpstr>
      <vt:lpstr>Diapositiva 28</vt:lpstr>
      <vt:lpstr>ERRORE DI NON LINEARITA’</vt:lpstr>
      <vt:lpstr>Diapositiva 30</vt:lpstr>
      <vt:lpstr>STABILITA’</vt:lpstr>
      <vt:lpstr>CAMPO DI OPERATIVITA’ DI TEMPERATURA</vt:lpstr>
      <vt:lpstr>CARATTERISTICHE DINAMICHE</vt:lpstr>
      <vt:lpstr>SISTEMI DESCRITTI DA UN MODELLO MATEMATICO DI PRIMO ORDINE</vt:lpstr>
      <vt:lpstr>Diapositiva 35</vt:lpstr>
      <vt:lpstr>SISTEMI DESCRITTI DA UN MODELLO MATEMATICO DI SECONDO ORDINE</vt:lpstr>
      <vt:lpstr>APPROFONDIMENTI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DISPOSITIVI SENSIBILI:</dc:title>
  <dc:creator>Antonio</dc:creator>
  <cp:lastModifiedBy>Antonio</cp:lastModifiedBy>
  <cp:revision>47</cp:revision>
  <dcterms:created xsi:type="dcterms:W3CDTF">2010-01-08T14:48:19Z</dcterms:created>
  <dcterms:modified xsi:type="dcterms:W3CDTF">2010-02-02T15:52:57Z</dcterms:modified>
</cp:coreProperties>
</file>