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8" r:id="rId3"/>
    <p:sldId id="259" r:id="rId4"/>
    <p:sldId id="262" r:id="rId5"/>
    <p:sldId id="260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8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27E42-8F4D-47AA-9DEA-A7D8823AB87E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D17AF-5F73-4BAE-85BD-503DF850C59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17AF-5F73-4BAE-85BD-503DF850C594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9297868-4627-47F4-8832-DAB19AFB252C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00F60F7-2187-423E-B3D3-AD1A8D4E55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97868-4627-47F4-8832-DAB19AFB252C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60F7-2187-423E-B3D3-AD1A8D4E55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97868-4627-47F4-8832-DAB19AFB252C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60F7-2187-423E-B3D3-AD1A8D4E55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97868-4627-47F4-8832-DAB19AFB252C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60F7-2187-423E-B3D3-AD1A8D4E55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97868-4627-47F4-8832-DAB19AFB252C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60F7-2187-423E-B3D3-AD1A8D4E55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97868-4627-47F4-8832-DAB19AFB252C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60F7-2187-423E-B3D3-AD1A8D4E55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297868-4627-47F4-8832-DAB19AFB252C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0F60F7-2187-423E-B3D3-AD1A8D4E556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9297868-4627-47F4-8832-DAB19AFB252C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00F60F7-2187-423E-B3D3-AD1A8D4E55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97868-4627-47F4-8832-DAB19AFB252C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60F7-2187-423E-B3D3-AD1A8D4E55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97868-4627-47F4-8832-DAB19AFB252C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60F7-2187-423E-B3D3-AD1A8D4E55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97868-4627-47F4-8832-DAB19AFB252C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60F7-2187-423E-B3D3-AD1A8D4E556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9297868-4627-47F4-8832-DAB19AFB252C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00F60F7-2187-423E-B3D3-AD1A8D4E556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sz="5400" dirty="0" smtClean="0"/>
              <a:t>TEORIA DEGLI ERRORI</a:t>
            </a:r>
            <a:endParaRPr lang="it-IT" sz="5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ERRORI SISTEMATICI ED ERRORI ACCIDENTALI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714744" y="214290"/>
            <a:ext cx="1571636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2" action="ppaction://hlinksldjump"/>
              </a:rPr>
              <a:t>ERRORE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57224" y="1214422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3" action="ppaction://hlinksldjump"/>
              </a:rPr>
              <a:t>SISTEMATICO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286380" y="1214422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4" action="ppaction://hlinksldjump"/>
              </a:rPr>
              <a:t>ACCIDENTALE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" name="Connettore 2 7"/>
          <p:cNvCxnSpPr>
            <a:stCxn id="4" idx="2"/>
            <a:endCxn id="5" idx="0"/>
          </p:cNvCxnSpPr>
          <p:nvPr/>
        </p:nvCxnSpPr>
        <p:spPr>
          <a:xfrm rot="5400000">
            <a:off x="3111122" y="-175018"/>
            <a:ext cx="600022" cy="2178859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>
            <a:stCxn id="4" idx="2"/>
            <a:endCxn id="6" idx="0"/>
          </p:cNvCxnSpPr>
          <p:nvPr/>
        </p:nvCxnSpPr>
        <p:spPr>
          <a:xfrm rot="16200000" flipH="1">
            <a:off x="5272121" y="-157159"/>
            <a:ext cx="600022" cy="214314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vanti o successivo 32">
            <a:hlinkClick r:id="" action="ppaction://hlinkshowjump?jump=nextslide" highlightClick="1"/>
          </p:cNvPr>
          <p:cNvSpPr/>
          <p:nvPr/>
        </p:nvSpPr>
        <p:spPr>
          <a:xfrm>
            <a:off x="3929058" y="5429264"/>
            <a:ext cx="1714512" cy="7143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1857356" y="2000240"/>
            <a:ext cx="5357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5" action="ppaction://hlinksldjump"/>
              </a:rPr>
              <a:t>PROPAGAZIONE DEGLI ERRORI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3" name="Connettore 2 12"/>
          <p:cNvCxnSpPr/>
          <p:nvPr/>
        </p:nvCxnSpPr>
        <p:spPr>
          <a:xfrm>
            <a:off x="2428860" y="1571612"/>
            <a:ext cx="500066" cy="457147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H="1">
            <a:off x="6072198" y="1571612"/>
            <a:ext cx="500066" cy="457147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SCARTO QUADRATICO MEDIO</a:t>
            </a:r>
            <a:br>
              <a:rPr lang="it-IT" dirty="0" smtClean="0"/>
            </a:br>
            <a:r>
              <a:rPr lang="it-IT" dirty="0" smtClean="0"/>
              <a:t>(DEVIAZIONE STANDARD)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57562"/>
            <a:ext cx="8229600" cy="24288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Fornisce informazioni sulla concentrazione delle misure campione rispetto al valore medio</a:t>
            </a:r>
          </a:p>
          <a:p>
            <a:pPr>
              <a:buNone/>
            </a:pPr>
            <a:endParaRPr lang="it-IT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L’analisi statistica afferma che: </a:t>
            </a:r>
            <a:endParaRPr lang="it-IT" sz="2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429388" y="857232"/>
            <a:ext cx="1928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σ</a:t>
            </a:r>
            <a:endParaRPr lang="it-IT" sz="4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2143116"/>
            <a:ext cx="3581400" cy="1133475"/>
          </a:xfrm>
          <a:prstGeom prst="rect">
            <a:avLst/>
          </a:prstGeom>
          <a:noFill/>
        </p:spPr>
      </p:pic>
      <p:sp>
        <p:nvSpPr>
          <p:cNvPr id="8" name="Avanti o successivo 7">
            <a:hlinkClick r:id="" action="ppaction://hlinkshowjump?jump=nextslide" highlightClick="1"/>
          </p:cNvPr>
          <p:cNvSpPr/>
          <p:nvPr/>
        </p:nvSpPr>
        <p:spPr>
          <a:xfrm>
            <a:off x="4357686" y="5072074"/>
            <a:ext cx="71438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02858"/>
          </a:xfrm>
        </p:spPr>
        <p:txBody>
          <a:bodyPr>
            <a:normAutofit/>
          </a:bodyPr>
          <a:lstStyle/>
          <a:p>
            <a:pPr algn="ctr">
              <a:spcAft>
                <a:spcPts val="1200"/>
              </a:spcAft>
              <a:buNone/>
            </a:pP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 l’errore nel campione è determinato solo da fattori accidentali e il numero N delle misure è abbastanza elevato, l’errore accidentale massimo è:</a:t>
            </a:r>
          </a:p>
          <a:p>
            <a:pPr algn="ctr"/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di una dev. standard per il 68% delle misure</a:t>
            </a:r>
          </a:p>
          <a:p>
            <a:pPr algn="ctr"/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di 2 dev. per il 95%</a:t>
            </a:r>
          </a:p>
          <a:p>
            <a:pPr algn="ctr"/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nessuna misura è affetta da errore maggiore di 3 volte la dev.</a:t>
            </a:r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SCARTO QUADRATICO MEDIO</a:t>
            </a:r>
            <a:br>
              <a:rPr lang="it-IT" dirty="0" smtClean="0"/>
            </a:br>
            <a:r>
              <a:rPr lang="it-IT" dirty="0" smtClean="0"/>
              <a:t>(DEVIAZIONE STANDARD)</a:t>
            </a:r>
            <a:endParaRPr lang="it-IT" dirty="0"/>
          </a:p>
        </p:txBody>
      </p:sp>
      <p:sp>
        <p:nvSpPr>
          <p:cNvPr id="6" name="Ritorno 5">
            <a:hlinkClick r:id="" action="ppaction://hlinkshowjump?jump=lastslideviewed" highlightClick="1"/>
          </p:cNvPr>
          <p:cNvSpPr/>
          <p:nvPr/>
        </p:nvSpPr>
        <p:spPr>
          <a:xfrm>
            <a:off x="4286248" y="5929330"/>
            <a:ext cx="928694" cy="57150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it-IT" dirty="0" smtClean="0"/>
              <a:t>PROPAGAZIONE DEGLI ERRORI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071966"/>
          </a:xfrm>
        </p:spPr>
        <p:txBody>
          <a:bodyPr>
            <a:normAutofit/>
          </a:bodyPr>
          <a:lstStyle/>
          <a:p>
            <a:pPr algn="ctr">
              <a:spcAft>
                <a:spcPts val="2400"/>
              </a:spcAft>
              <a:buNone/>
            </a:pP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Spesso il valore di una grandezza non è definibile direttamente dalla misurazione </a:t>
            </a:r>
            <a:r>
              <a:rPr lang="it-IT" sz="2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pratica…</a:t>
            </a:r>
            <a:endParaRPr lang="it-IT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Aft>
                <a:spcPts val="2400"/>
              </a:spcAft>
              <a:buNone/>
            </a:pP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 ma si ottiene eseguendo operazioni algebriche tra vari valori misurati di altre grandezze.</a:t>
            </a:r>
          </a:p>
          <a:p>
            <a:pPr algn="ctr">
              <a:buNone/>
            </a:pP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Quindi gli errori presenti in queste misure </a:t>
            </a:r>
            <a:r>
              <a:rPr lang="it-IT" sz="2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misure</a:t>
            </a: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si propaga sull’intero </a:t>
            </a:r>
            <a:r>
              <a:rPr lang="it-IT" sz="2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calcolo…</a:t>
            </a:r>
            <a:endParaRPr lang="it-IT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endParaRPr lang="it-IT" sz="2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Pagina iniziale 3">
            <a:hlinkClick r:id="" action="ppaction://hlinkshowjump?jump=firstslide" highlightClick="1"/>
          </p:cNvPr>
          <p:cNvSpPr/>
          <p:nvPr/>
        </p:nvSpPr>
        <p:spPr>
          <a:xfrm>
            <a:off x="4000496" y="6000768"/>
            <a:ext cx="1214446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Avanti o successivo 4">
            <a:hlinkClick r:id="" action="ppaction://hlinkshowjump?jump=nextslide" highlightClick="1"/>
          </p:cNvPr>
          <p:cNvSpPr/>
          <p:nvPr/>
        </p:nvSpPr>
        <p:spPr>
          <a:xfrm>
            <a:off x="5715008" y="6143644"/>
            <a:ext cx="71438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2786050" y="6143644"/>
            <a:ext cx="71438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itorno 6">
            <a:hlinkClick r:id="" action="ppaction://hlinkshowjump?jump=lastslideviewed" highlightClick="1"/>
          </p:cNvPr>
          <p:cNvSpPr/>
          <p:nvPr/>
        </p:nvSpPr>
        <p:spPr>
          <a:xfrm>
            <a:off x="2071670" y="6215082"/>
            <a:ext cx="428628" cy="21431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37147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…la</a:t>
            </a: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propagazione dipende dal tipo di operazione matematica che viene utilizzata per </a:t>
            </a:r>
            <a:r>
              <a:rPr lang="it-IT" sz="2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trttare</a:t>
            </a: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 valori </a:t>
            </a:r>
            <a:r>
              <a:rPr lang="it-IT" sz="2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misuati</a:t>
            </a:r>
            <a:endParaRPr lang="it-IT" sz="2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428596" y="642918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PROPAGAZIONE DEGLI ERRORI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214414" y="3357562"/>
            <a:ext cx="16430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SOMMA</a:t>
            </a:r>
            <a:endParaRPr lang="it-IT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286116" y="3357562"/>
            <a:ext cx="25717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DIFFERENZA</a:t>
            </a:r>
            <a:endParaRPr lang="it-IT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215074" y="3357562"/>
            <a:ext cx="22860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PRODOTTO</a:t>
            </a:r>
            <a:endParaRPr lang="it-IT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357554" y="4071942"/>
            <a:ext cx="24288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QUOZIENTE</a:t>
            </a:r>
            <a:endParaRPr lang="it-IT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Pagina iniziale 8">
            <a:hlinkClick r:id="" action="ppaction://hlinkshowjump?jump=firstslide" highlightClick="1"/>
          </p:cNvPr>
          <p:cNvSpPr/>
          <p:nvPr/>
        </p:nvSpPr>
        <p:spPr>
          <a:xfrm>
            <a:off x="4000496" y="6000768"/>
            <a:ext cx="1214446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Indietro o precedente 10">
            <a:hlinkClick r:id="" action="ppaction://hlinkshowjump?jump=previousslide" highlightClick="1"/>
          </p:cNvPr>
          <p:cNvSpPr/>
          <p:nvPr/>
        </p:nvSpPr>
        <p:spPr>
          <a:xfrm>
            <a:off x="2786050" y="6143644"/>
            <a:ext cx="71438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itorno 11">
            <a:hlinkClick r:id="" action="ppaction://hlinkshowjump?jump=lastslideviewed" highlightClick="1"/>
          </p:cNvPr>
          <p:cNvSpPr/>
          <p:nvPr/>
        </p:nvSpPr>
        <p:spPr>
          <a:xfrm>
            <a:off x="2071670" y="6215082"/>
            <a:ext cx="428628" cy="21431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ne 12">
            <a:hlinkClick r:id="" action="ppaction://hlinkshowjump?jump=lastslide" highlightClick="1"/>
          </p:cNvPr>
          <p:cNvSpPr/>
          <p:nvPr/>
        </p:nvSpPr>
        <p:spPr>
          <a:xfrm>
            <a:off x="5715008" y="6143644"/>
            <a:ext cx="714380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066800"/>
          </a:xfrm>
        </p:spPr>
        <p:txBody>
          <a:bodyPr/>
          <a:lstStyle/>
          <a:p>
            <a:r>
              <a:rPr lang="it-IT" dirty="0" smtClean="0"/>
              <a:t>CONCETTO </a:t>
            </a:r>
            <a:r>
              <a:rPr lang="it-IT" dirty="0" err="1" smtClean="0"/>
              <a:t>DI</a:t>
            </a:r>
            <a:r>
              <a:rPr lang="it-IT" dirty="0" smtClean="0"/>
              <a:t> “ERRORE”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71490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Non è possibile rilevare il valore effettivo della grandezza fisica che s’intende misurare:  </a:t>
            </a:r>
          </a:p>
          <a:p>
            <a:pPr>
              <a:buNone/>
            </a:pPr>
            <a:r>
              <a:rPr lang="it-IT" dirty="0" smtClean="0"/>
              <a:t>             </a:t>
            </a:r>
            <a:r>
              <a:rPr lang="it-IT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MISURA ESATTA NON ESISTE</a:t>
            </a:r>
          </a:p>
          <a:p>
            <a:pPr algn="ctr">
              <a:spcBef>
                <a:spcPts val="900"/>
              </a:spcBef>
              <a:buNone/>
            </a:pPr>
            <a:r>
              <a:rPr lang="it-IT" sz="260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Cause:</a:t>
            </a:r>
          </a:p>
          <a:p>
            <a:pPr>
              <a:spcBef>
                <a:spcPts val="1200"/>
              </a:spcBef>
            </a:pP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Il limite imposto dalla precisione dello            strumento di misura utilizzato</a:t>
            </a:r>
          </a:p>
          <a:p>
            <a:pPr>
              <a:spcBef>
                <a:spcPts val="1200"/>
              </a:spcBef>
            </a:pP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 condizioni in cui viene effettuata la misura; modificabili anche dalla presenza dello strumento stesso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buNone/>
            </a:pPr>
            <a:endParaRPr lang="it-IT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ts val="1200"/>
              </a:spcBef>
              <a:buNone/>
            </a:pPr>
            <a:endParaRPr lang="it-IT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1200"/>
              </a:spcBef>
              <a:buNone/>
            </a:pPr>
            <a:endParaRPr lang="it-IT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5" name="Connettore 2 4"/>
          <p:cNvCxnSpPr/>
          <p:nvPr/>
        </p:nvCxnSpPr>
        <p:spPr>
          <a:xfrm>
            <a:off x="642910" y="2857496"/>
            <a:ext cx="857256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 flipH="1">
            <a:off x="7500958" y="2857496"/>
            <a:ext cx="857256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vanti o successivo 8">
            <a:hlinkClick r:id="" action="ppaction://hlinkshowjump?jump=nextslide" highlightClick="1"/>
          </p:cNvPr>
          <p:cNvSpPr/>
          <p:nvPr/>
        </p:nvSpPr>
        <p:spPr>
          <a:xfrm>
            <a:off x="5715008" y="6143644"/>
            <a:ext cx="71438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Pagina iniziale 11">
            <a:hlinkClick r:id="" action="ppaction://hlinkshowjump?jump=firstslide" highlightClick="1"/>
          </p:cNvPr>
          <p:cNvSpPr/>
          <p:nvPr/>
        </p:nvSpPr>
        <p:spPr>
          <a:xfrm>
            <a:off x="4000496" y="6000768"/>
            <a:ext cx="1214446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Indietro o precedente 12">
            <a:hlinkClick r:id="" action="ppaction://hlinkshowjump?jump=previousslide" highlightClick="1"/>
          </p:cNvPr>
          <p:cNvSpPr/>
          <p:nvPr/>
        </p:nvSpPr>
        <p:spPr>
          <a:xfrm>
            <a:off x="2786050" y="6143644"/>
            <a:ext cx="71438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itorno 15">
            <a:hlinkClick r:id="" action="ppaction://hlinkshowjump?jump=lastslideviewed" highlightClick="1"/>
          </p:cNvPr>
          <p:cNvSpPr/>
          <p:nvPr/>
        </p:nvSpPr>
        <p:spPr>
          <a:xfrm>
            <a:off x="2071670" y="6215082"/>
            <a:ext cx="428628" cy="21431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it-IT" sz="3600" dirty="0" smtClean="0"/>
              <a:t>QUANDO SI EFFETTUA UNA MISURA E’ IMPOSSIBILE TRASCURARE IL CONCETTO </a:t>
            </a:r>
            <a:r>
              <a:rPr lang="it-IT" sz="3600" dirty="0" err="1" smtClean="0"/>
              <a:t>DI</a:t>
            </a:r>
            <a:r>
              <a:rPr lang="it-IT" sz="3600" dirty="0" smtClean="0"/>
              <a:t> </a:t>
            </a:r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ERRORE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714348" y="3286124"/>
            <a:ext cx="28575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SISTEMATICO</a:t>
            </a:r>
            <a:endParaRPr lang="it-IT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5214942" y="3143248"/>
            <a:ext cx="33575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ACCIDENTALE (CASUALE)</a:t>
            </a:r>
            <a:endParaRPr lang="it-IT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Freccia in giù 18"/>
          <p:cNvSpPr/>
          <p:nvPr/>
        </p:nvSpPr>
        <p:spPr>
          <a:xfrm rot="4206823">
            <a:off x="3438563" y="1879638"/>
            <a:ext cx="500066" cy="19443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in giù 19"/>
          <p:cNvSpPr/>
          <p:nvPr/>
        </p:nvSpPr>
        <p:spPr>
          <a:xfrm rot="17273905">
            <a:off x="5463380" y="1957022"/>
            <a:ext cx="500066" cy="16368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>
            <a:off x="571472" y="3857628"/>
            <a:ext cx="3357586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dipende dalla precisione        degli strumenti e dalle tecniche di misura adottate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si presenta sempre con stesso valore e segno nelle misure effettuate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5286380" y="4000504"/>
            <a:ext cx="335758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dipende da fattori statistici </a:t>
            </a: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probabilistici</a:t>
            </a: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 presenta con valore e segno diversi nelle misure effettuate</a:t>
            </a:r>
          </a:p>
        </p:txBody>
      </p:sp>
      <p:sp>
        <p:nvSpPr>
          <p:cNvPr id="24" name="Pagina iniziale 23">
            <a:hlinkClick r:id="" action="ppaction://hlinkshowjump?jump=firstslide" highlightClick="1"/>
          </p:cNvPr>
          <p:cNvSpPr/>
          <p:nvPr/>
        </p:nvSpPr>
        <p:spPr>
          <a:xfrm>
            <a:off x="4000496" y="6000768"/>
            <a:ext cx="1214446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Indietro o precedente 24">
            <a:hlinkClick r:id="" action="ppaction://hlinkshowjump?jump=previousslide" highlightClick="1"/>
          </p:cNvPr>
          <p:cNvSpPr/>
          <p:nvPr/>
        </p:nvSpPr>
        <p:spPr>
          <a:xfrm>
            <a:off x="2786050" y="6143644"/>
            <a:ext cx="71438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itorno 25">
            <a:hlinkClick r:id="" action="ppaction://hlinkshowjump?jump=lastslideviewed" highlightClick="1"/>
          </p:cNvPr>
          <p:cNvSpPr/>
          <p:nvPr/>
        </p:nvSpPr>
        <p:spPr>
          <a:xfrm>
            <a:off x="2071670" y="6215082"/>
            <a:ext cx="428628" cy="21431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Avanti o successivo 26">
            <a:hlinkClick r:id="" action="ppaction://hlinkshowjump?jump=nextslide" highlightClick="1"/>
          </p:cNvPr>
          <p:cNvSpPr/>
          <p:nvPr/>
        </p:nvSpPr>
        <p:spPr>
          <a:xfrm>
            <a:off x="5715008" y="6143644"/>
            <a:ext cx="71438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Informazioni 12">
            <a:hlinkClick r:id="" action="ppaction://noaction" highlightClick="1"/>
          </p:cNvPr>
          <p:cNvSpPr/>
          <p:nvPr/>
        </p:nvSpPr>
        <p:spPr>
          <a:xfrm>
            <a:off x="3500430" y="3429000"/>
            <a:ext cx="285752" cy="285752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Informazioni 13">
            <a:hlinkClick r:id="" action="ppaction://noaction" highlightClick="1"/>
          </p:cNvPr>
          <p:cNvSpPr/>
          <p:nvPr/>
        </p:nvSpPr>
        <p:spPr>
          <a:xfrm>
            <a:off x="8072462" y="3643314"/>
            <a:ext cx="285752" cy="285752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it-IT" sz="3200" dirty="0" smtClean="0"/>
              <a:t>Per renderci conto che l’ERRORE nella nostra MISURA sia “più o meno grave” applichiamo dei semplici calcoli matematici</a:t>
            </a:r>
            <a:endParaRPr lang="it-IT" sz="32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28596" y="300037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ERRORE ASSOLUTO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ε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it-IT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857752" y="3000372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ERRORE RELATIVO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ε</a:t>
            </a:r>
            <a:r>
              <a:rPr lang="it-IT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endParaRPr lang="it-IT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57158" y="3429000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è la differenza tra il valore misurato </a:t>
            </a:r>
            <a:r>
              <a:rPr lang="it-IT" dirty="0" err="1" smtClean="0">
                <a:ea typeface="Verdana" pitchFamily="34" charset="0"/>
                <a:cs typeface="Verdana" pitchFamily="34" charset="0"/>
              </a:rPr>
              <a:t>Vm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 il valore vero </a:t>
            </a:r>
            <a:r>
              <a:rPr lang="it-IT" dirty="0" err="1" smtClean="0">
                <a:ea typeface="Verdana" pitchFamily="34" charset="0"/>
                <a:cs typeface="Verdana" pitchFamily="34" charset="0"/>
              </a:rPr>
              <a:t>Vv</a:t>
            </a:r>
            <a:endParaRPr lang="it-IT" dirty="0" smtClean="0">
              <a:ea typeface="Verdana" pitchFamily="34" charset="0"/>
              <a:cs typeface="Verdana" pitchFamily="34" charset="0"/>
            </a:endParaRPr>
          </a:p>
          <a:p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357290" y="4143380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it-IT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Vm</a:t>
            </a: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it-IT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</a:t>
            </a:r>
            <a:endParaRPr lang="it-IT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857752" y="3429001"/>
            <a:ext cx="392909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è il rapporto tra l’errore assoluto e il valore vero</a:t>
            </a:r>
          </a:p>
          <a:p>
            <a:endParaRPr lang="it-IT" dirty="0" smtClean="0">
              <a:ea typeface="Verdana" pitchFamily="34" charset="0"/>
              <a:cs typeface="Verdana" pitchFamily="34" charset="0"/>
            </a:endParaRPr>
          </a:p>
          <a:p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857752" y="4143380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it-IT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</a:t>
            </a:r>
            <a:r>
              <a:rPr lang="it-IT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</a:t>
            </a: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it-IT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Vm</a:t>
            </a: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it-IT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</a:t>
            </a: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</a:t>
            </a:r>
            <a:r>
              <a:rPr lang="it-IT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Vv</a:t>
            </a:r>
            <a:endParaRPr lang="it-IT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5572132" y="4714884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it-IT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</a:t>
            </a:r>
            <a:r>
              <a:rPr lang="it-IT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it-IT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 * </a:t>
            </a: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</a:t>
            </a:r>
            <a:endParaRPr lang="it-IT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Pagina iniziale 19">
            <a:hlinkClick r:id="" action="ppaction://hlinkshowjump?jump=firstslide" highlightClick="1"/>
          </p:cNvPr>
          <p:cNvSpPr/>
          <p:nvPr/>
        </p:nvSpPr>
        <p:spPr>
          <a:xfrm>
            <a:off x="4000496" y="6000768"/>
            <a:ext cx="1214446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Indietro o precedente 21">
            <a:hlinkClick r:id="" action="ppaction://hlinkshowjump?jump=previousslide" highlightClick="1"/>
          </p:cNvPr>
          <p:cNvSpPr/>
          <p:nvPr/>
        </p:nvSpPr>
        <p:spPr>
          <a:xfrm>
            <a:off x="2786050" y="6143644"/>
            <a:ext cx="71438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itorno 22">
            <a:hlinkClick r:id="" action="ppaction://hlinkshowjump?jump=lastslideviewed" highlightClick="1"/>
          </p:cNvPr>
          <p:cNvSpPr/>
          <p:nvPr/>
        </p:nvSpPr>
        <p:spPr>
          <a:xfrm>
            <a:off x="2071670" y="6215082"/>
            <a:ext cx="428628" cy="21431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428596" y="4714884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N.B.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per valore vero s’intende il valore misurato con strumenti e metodi di misura con la maggior precisione possibile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066800"/>
          </a:xfrm>
        </p:spPr>
        <p:txBody>
          <a:bodyPr/>
          <a:lstStyle/>
          <a:p>
            <a:r>
              <a:rPr lang="it-IT" b="1" dirty="0" smtClean="0"/>
              <a:t>ERRORI SISTEMATICI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57158" y="1500174"/>
            <a:ext cx="8501122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 diminuire l’errore sistematico in una misura bisogna aumentarne l’</a:t>
            </a:r>
            <a:r>
              <a:rPr lang="it-IT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  <a:hlinkClick r:id="rId2" action="ppaction://hlinksldjump"/>
              </a:rPr>
              <a:t>accuratezza</a:t>
            </a:r>
            <a:endParaRPr lang="it-IT" sz="2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it-IT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Sono dovuti alla </a:t>
            </a:r>
            <a:r>
              <a:rPr lang="it-IT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  <a:hlinkClick r:id="rId2" action="ppaction://hlinksldjump"/>
              </a:rPr>
              <a:t>precisione</a:t>
            </a: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degli strumenti utilizzati per effettuare una misura </a:t>
            </a:r>
          </a:p>
          <a:p>
            <a:pPr algn="ctr"/>
            <a:endParaRPr lang="it-IT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CLASSE </a:t>
            </a:r>
            <a:r>
              <a:rPr lang="it-IT" sz="2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PRECISIONE </a:t>
            </a:r>
            <a:r>
              <a:rPr lang="it-IT" sz="2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UNO STRUMENTO</a:t>
            </a: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indice che misura l’</a:t>
            </a:r>
            <a:r>
              <a:rPr lang="it-IT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accuratezza </a:t>
            </a: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della misura realizzata dallo strumento </a:t>
            </a:r>
          </a:p>
          <a:p>
            <a:pPr algn="ctr"/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it-IT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rapp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tra il </a:t>
            </a:r>
            <a:r>
              <a:rPr lang="it-IT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valore massimo dell’errore assoluto 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che può essere commesso dallo strumento e il suo </a:t>
            </a:r>
            <a:r>
              <a:rPr lang="it-IT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valore di fondo scala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algn="ctr"/>
            <a:endParaRPr lang="it-IT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it-IT" sz="2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Pagina iniziale 4">
            <a:hlinkClick r:id="" action="ppaction://hlinkshowjump?jump=firstslide" highlightClick="1"/>
          </p:cNvPr>
          <p:cNvSpPr/>
          <p:nvPr/>
        </p:nvSpPr>
        <p:spPr>
          <a:xfrm>
            <a:off x="4000496" y="6000768"/>
            <a:ext cx="1214446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Indietro o precedente 5">
            <a:hlinkClick r:id="" action="ppaction://hlinkshowjump?jump=previousslide" highlightClick="1"/>
          </p:cNvPr>
          <p:cNvSpPr/>
          <p:nvPr/>
        </p:nvSpPr>
        <p:spPr>
          <a:xfrm>
            <a:off x="2786050" y="6143644"/>
            <a:ext cx="71438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itorno 7">
            <a:hlinkClick r:id="" action="ppaction://hlinkshowjump?jump=lastslideviewed" highlightClick="1"/>
          </p:cNvPr>
          <p:cNvSpPr/>
          <p:nvPr/>
        </p:nvSpPr>
        <p:spPr>
          <a:xfrm>
            <a:off x="2071670" y="6215082"/>
            <a:ext cx="428628" cy="21431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14282" y="785794"/>
            <a:ext cx="421484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PRECISIONE</a:t>
            </a:r>
          </a:p>
          <a:p>
            <a:endParaRPr lang="it-IT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capacità dello strumento di ripetere le misure in tempi diversi fornendo gli stessi risultati</a:t>
            </a:r>
            <a:endParaRPr lang="it-IT" sz="2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714876" y="785794"/>
            <a:ext cx="421484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ACCURATEZZA</a:t>
            </a:r>
          </a:p>
          <a:p>
            <a:endParaRPr lang="it-IT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Scostamento tra valore vero e valore misurato affetto da errore sistematico dello strumento</a:t>
            </a:r>
            <a:endParaRPr lang="it-IT" sz="2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" name="Connettore 1 7"/>
          <p:cNvCxnSpPr/>
          <p:nvPr/>
        </p:nvCxnSpPr>
        <p:spPr>
          <a:xfrm rot="5400000">
            <a:off x="2821769" y="2321711"/>
            <a:ext cx="3500462" cy="0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5357818" y="785794"/>
            <a:ext cx="2928958" cy="500066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500034" y="4143380"/>
            <a:ext cx="8286808" cy="15716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Pagina iniziale 11">
            <a:hlinkClick r:id="" action="ppaction://hlinkshowjump?jump=firstslide" highlightClick="1"/>
          </p:cNvPr>
          <p:cNvSpPr/>
          <p:nvPr/>
        </p:nvSpPr>
        <p:spPr>
          <a:xfrm>
            <a:off x="4000496" y="6000768"/>
            <a:ext cx="1214446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857224" y="4572008"/>
            <a:ext cx="7643866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dirty="0" smtClean="0"/>
              <a:t>Più è piccolo l’indice che definisce la classe di precisione , maggiore è l’accuratezza dello strumento .</a:t>
            </a:r>
            <a:endParaRPr lang="it-IT" sz="2600" dirty="0"/>
          </a:p>
        </p:txBody>
      </p:sp>
      <p:sp>
        <p:nvSpPr>
          <p:cNvPr id="14" name="Indietro o precedente 13">
            <a:hlinkClick r:id="" action="ppaction://hlinkshowjump?jump=previousslide" highlightClick="1"/>
          </p:cNvPr>
          <p:cNvSpPr/>
          <p:nvPr/>
        </p:nvSpPr>
        <p:spPr>
          <a:xfrm>
            <a:off x="2786050" y="6143644"/>
            <a:ext cx="71438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itorno 15">
            <a:hlinkClick r:id="" action="ppaction://hlinkshowjump?jump=lastslideviewed" highlightClick="1"/>
          </p:cNvPr>
          <p:cNvSpPr/>
          <p:nvPr/>
        </p:nvSpPr>
        <p:spPr>
          <a:xfrm>
            <a:off x="2071670" y="6215082"/>
            <a:ext cx="428628" cy="21431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229600" cy="1066800"/>
          </a:xfrm>
        </p:spPr>
        <p:txBody>
          <a:bodyPr>
            <a:noAutofit/>
          </a:bodyPr>
          <a:lstStyle/>
          <a:p>
            <a:r>
              <a:rPr lang="it-IT" b="1" dirty="0" smtClean="0"/>
              <a:t>ERRORI ACCIDENTALI (CASUALI)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929222"/>
          </a:xfrm>
        </p:spPr>
        <p:txBody>
          <a:bodyPr/>
          <a:lstStyle/>
          <a:p>
            <a:pPr algn="ctr">
              <a:buNone/>
            </a:pPr>
            <a:r>
              <a:rPr lang="it-IT" dirty="0" smtClean="0"/>
              <a:t>Per determinare l’errore accidentale occorre</a:t>
            </a:r>
          </a:p>
          <a:p>
            <a:pPr algn="ctr">
              <a:spcAft>
                <a:spcPts val="600"/>
              </a:spcAft>
              <a:buNone/>
            </a:pPr>
            <a:r>
              <a:rPr lang="it-IT" dirty="0" smtClean="0"/>
              <a:t>realizzare un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campione</a:t>
            </a:r>
            <a:r>
              <a:rPr lang="it-IT" dirty="0" smtClean="0"/>
              <a:t> di N misure su cui calcolare alcuni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parametri statici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>
              <a:spcBef>
                <a:spcPts val="1200"/>
              </a:spcBef>
              <a:spcAft>
                <a:spcPts val="1800"/>
              </a:spcAft>
            </a:pP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V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alore medio</a:t>
            </a:r>
            <a:endParaRPr lang="it-IT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Aft>
                <a:spcPts val="1800"/>
              </a:spcAft>
            </a:pP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Scarto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o Deviazione</a:t>
            </a:r>
            <a:endParaRPr lang="it-IT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Scarto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quadratico medio o deviazione standard</a:t>
            </a:r>
            <a:endParaRPr lang="it-IT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agina iniziale 3">
            <a:hlinkClick r:id="" action="ppaction://hlinkshowjump?jump=firstslide" highlightClick="1"/>
          </p:cNvPr>
          <p:cNvSpPr/>
          <p:nvPr/>
        </p:nvSpPr>
        <p:spPr>
          <a:xfrm>
            <a:off x="4000496" y="6000768"/>
            <a:ext cx="1214446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itorno 6">
            <a:hlinkClick r:id="" action="ppaction://hlinkshowjump?jump=lastslideviewed" highlightClick="1"/>
          </p:cNvPr>
          <p:cNvSpPr/>
          <p:nvPr/>
        </p:nvSpPr>
        <p:spPr>
          <a:xfrm>
            <a:off x="2071670" y="6215082"/>
            <a:ext cx="428628" cy="21431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066800"/>
          </a:xfrm>
        </p:spPr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VALORE MEDIO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378621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Media aritmetica. E’ ottenuto tramite la somma di tutti i valori misurati del </a:t>
            </a:r>
            <a:r>
              <a:rPr lang="it-IT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campione</a:t>
            </a: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diviso per il numero il numero delle misure</a:t>
            </a:r>
          </a:p>
          <a:p>
            <a:pPr algn="ctr">
              <a:buNone/>
            </a:pPr>
            <a:endParaRPr lang="it-IT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Il </a:t>
            </a:r>
            <a:r>
              <a:rPr lang="it-IT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valore medio </a:t>
            </a: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rappresenta la </a:t>
            </a:r>
            <a:r>
              <a:rPr lang="it-IT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migliore stima </a:t>
            </a: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della misura campione, quanto risulta esse più probabile</a:t>
            </a:r>
            <a:endParaRPr lang="it-IT" sz="2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714744" y="1142984"/>
            <a:ext cx="1928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adder ITC" pitchFamily="82" charset="0"/>
                <a:ea typeface="Verdana" pitchFamily="34" charset="0"/>
                <a:cs typeface="Verdana" pitchFamily="34" charset="0"/>
              </a:rPr>
              <a:t>v</a:t>
            </a:r>
            <a:endParaRPr lang="it-IT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adder ITC" pitchFamily="82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4500562" y="1500174"/>
            <a:ext cx="4286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torno 7">
            <a:hlinkClick r:id="" action="ppaction://hlinkshowjump?jump=lastslideviewed" highlightClick="1"/>
          </p:cNvPr>
          <p:cNvSpPr/>
          <p:nvPr/>
        </p:nvSpPr>
        <p:spPr>
          <a:xfrm>
            <a:off x="4286248" y="5929330"/>
            <a:ext cx="928694" cy="57150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229600" cy="1066800"/>
          </a:xfrm>
        </p:spPr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SCARTO (DEVIAZIONE)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38576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Differenza tra ogni valore del campione ed il valore medio.</a:t>
            </a:r>
            <a:endParaRPr lang="it-IT" sz="2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714744" y="1285860"/>
            <a:ext cx="1928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adder ITC" pitchFamily="82" charset="0"/>
                <a:ea typeface="Verdana" pitchFamily="34" charset="0"/>
                <a:cs typeface="Verdana" pitchFamily="34" charset="0"/>
              </a:rPr>
              <a:t>d</a:t>
            </a:r>
            <a:endParaRPr lang="it-IT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adder ITC" pitchFamily="8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itorno 6">
            <a:hlinkClick r:id="" action="ppaction://hlinkshowjump?jump=lastslideviewed" highlightClick="1"/>
          </p:cNvPr>
          <p:cNvSpPr/>
          <p:nvPr/>
        </p:nvSpPr>
        <p:spPr>
          <a:xfrm>
            <a:off x="4286248" y="5929330"/>
            <a:ext cx="928694" cy="57150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531</TotalTime>
  <Words>583</Words>
  <Application>Microsoft Office PowerPoint</Application>
  <PresentationFormat>Presentazione su schermo (4:3)</PresentationFormat>
  <Paragraphs>79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Tramonto</vt:lpstr>
      <vt:lpstr>TEORIA DEGLI ERRORI</vt:lpstr>
      <vt:lpstr>CONCETTO DI “ERRORE”</vt:lpstr>
      <vt:lpstr>QUANDO SI EFFETTUA UNA MISURA E’ IMPOSSIBILE TRASCURARE IL CONCETTO DI ERRORE</vt:lpstr>
      <vt:lpstr>Per renderci conto che l’ERRORE nella nostra MISURA sia “più o meno grave” applichiamo dei semplici calcoli matematici</vt:lpstr>
      <vt:lpstr>ERRORI SISTEMATICI</vt:lpstr>
      <vt:lpstr>Diapositiva 6</vt:lpstr>
      <vt:lpstr>ERRORI ACCIDENTALI (CASUALI)</vt:lpstr>
      <vt:lpstr>VALORE MEDIO</vt:lpstr>
      <vt:lpstr>SCARTO (DEVIAZIONE)</vt:lpstr>
      <vt:lpstr>SCARTO QUADRATICO MEDIO (DEVIAZIONE STANDARD)</vt:lpstr>
      <vt:lpstr>SCARTO QUADRATICO MEDIO (DEVIAZIONE STANDARD)</vt:lpstr>
      <vt:lpstr>PROPAGAZIONE DEGLI ERRORI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Antonio</dc:creator>
  <cp:lastModifiedBy>Antonio</cp:lastModifiedBy>
  <cp:revision>44</cp:revision>
  <dcterms:created xsi:type="dcterms:W3CDTF">2010-01-04T17:28:19Z</dcterms:created>
  <dcterms:modified xsi:type="dcterms:W3CDTF">2010-01-19T21:32:25Z</dcterms:modified>
</cp:coreProperties>
</file>