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19/01/2010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spd="med">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19/01/2010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spd="med">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19/01/2010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spd="med">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19/01/2010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spd="med">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19/01/2010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spd="med">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B6055F8-1D02-4417-9241-55C834FD9970}" type="datetimeFigureOut">
              <a:rPr lang="it-IT" smtClean="0"/>
              <a:pPr/>
              <a:t>19/01/2010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spd="med">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B6055F8-1D02-4417-9241-55C834FD9970}" type="datetimeFigureOut">
              <a:rPr lang="it-IT" smtClean="0"/>
              <a:pPr/>
              <a:t>19/01/2010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spd="med">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B6055F8-1D02-4417-9241-55C834FD9970}" type="datetimeFigureOut">
              <a:rPr lang="it-IT" smtClean="0"/>
              <a:pPr/>
              <a:t>19/01/2010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spd="med">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19/01/2010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spd="med">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19/01/2010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spd="med">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19/01/2010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transition spd="med">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19/01/2010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edg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2.xml"/><Relationship Id="rId1" Type="http://schemas.openxmlformats.org/officeDocument/2006/relationships/slideLayout" Target="../slideLayouts/slideLayout1.xml"/><Relationship Id="rId5" Type="http://schemas.openxmlformats.org/officeDocument/2006/relationships/slide" Target="slide12.xml"/><Relationship Id="rId4" Type="http://schemas.openxmlformats.org/officeDocument/2006/relationships/slide" Target="slide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2910" y="214291"/>
            <a:ext cx="7772400" cy="1285884"/>
          </a:xfrm>
        </p:spPr>
        <p:txBody>
          <a:bodyPr>
            <a:normAutofit/>
          </a:bodyPr>
          <a:lstStyle/>
          <a:p>
            <a:r>
              <a:rPr lang="it-IT" sz="5400" dirty="0" smtClean="0"/>
              <a:t>TOPOLOGIA DELLE RETI</a:t>
            </a:r>
            <a:endParaRPr lang="it-IT" sz="5400" dirty="0"/>
          </a:p>
        </p:txBody>
      </p:sp>
      <p:sp>
        <p:nvSpPr>
          <p:cNvPr id="3" name="Sottotitolo 2"/>
          <p:cNvSpPr>
            <a:spLocks noGrp="1"/>
          </p:cNvSpPr>
          <p:nvPr>
            <p:ph type="subTitle" idx="1"/>
          </p:nvPr>
        </p:nvSpPr>
        <p:spPr>
          <a:xfrm>
            <a:off x="714348" y="2000240"/>
            <a:ext cx="7929618" cy="4429156"/>
          </a:xfrm>
        </p:spPr>
        <p:txBody>
          <a:bodyPr>
            <a:normAutofit/>
          </a:bodyPr>
          <a:lstStyle/>
          <a:p>
            <a:pPr algn="l">
              <a:buFont typeface="Arial" pitchFamily="34" charset="0"/>
              <a:buChar char="•"/>
            </a:pPr>
            <a:r>
              <a:rPr lang="it-IT" sz="4400" dirty="0" smtClean="0">
                <a:solidFill>
                  <a:schemeClr val="tx1"/>
                </a:solidFill>
                <a:hlinkClick r:id="rId2" action="ppaction://hlinksldjump"/>
              </a:rPr>
              <a:t>TOPOLOGIA A BUS</a:t>
            </a:r>
            <a:endParaRPr lang="it-IT" sz="4400" dirty="0" smtClean="0">
              <a:solidFill>
                <a:schemeClr val="tx1"/>
              </a:solidFill>
            </a:endParaRPr>
          </a:p>
          <a:p>
            <a:pPr algn="l">
              <a:buFont typeface="Arial" pitchFamily="34" charset="0"/>
              <a:buChar char="•"/>
            </a:pPr>
            <a:r>
              <a:rPr lang="it-IT" sz="4400" dirty="0" smtClean="0">
                <a:solidFill>
                  <a:schemeClr val="tx1"/>
                </a:solidFill>
                <a:hlinkClick r:id="rId3" action="ppaction://hlinksldjump"/>
              </a:rPr>
              <a:t>TOPOLOGIA A STELLA</a:t>
            </a:r>
            <a:endParaRPr lang="it-IT" sz="4400" dirty="0" smtClean="0">
              <a:solidFill>
                <a:schemeClr val="tx1"/>
              </a:solidFill>
            </a:endParaRPr>
          </a:p>
          <a:p>
            <a:pPr algn="l">
              <a:buFont typeface="Arial" pitchFamily="34" charset="0"/>
              <a:buChar char="•"/>
            </a:pPr>
            <a:r>
              <a:rPr lang="it-IT" sz="4400" dirty="0" smtClean="0">
                <a:solidFill>
                  <a:schemeClr val="tx1"/>
                </a:solidFill>
                <a:hlinkClick r:id="rId4" action="ppaction://hlinksldjump"/>
              </a:rPr>
              <a:t>TOPOLOGIA AD ANELLO</a:t>
            </a:r>
            <a:endParaRPr lang="it-IT" sz="4400" dirty="0" smtClean="0">
              <a:solidFill>
                <a:schemeClr val="tx1"/>
              </a:solidFill>
            </a:endParaRPr>
          </a:p>
          <a:p>
            <a:pPr algn="l">
              <a:buFont typeface="Arial" pitchFamily="34" charset="0"/>
              <a:buChar char="•"/>
            </a:pPr>
            <a:r>
              <a:rPr lang="it-IT" sz="4400" dirty="0" smtClean="0">
                <a:solidFill>
                  <a:schemeClr val="tx1"/>
                </a:solidFill>
                <a:hlinkClick r:id="rId5" action="ppaction://hlinksldjump"/>
              </a:rPr>
              <a:t>TOPOLOGIE MISTE</a:t>
            </a:r>
            <a:endParaRPr lang="it-IT" sz="4400" dirty="0">
              <a:solidFill>
                <a:schemeClr val="tx1"/>
              </a:solidFill>
            </a:endParaRPr>
          </a:p>
        </p:txBody>
      </p:sp>
    </p:spTree>
  </p:cSld>
  <p:clrMapOvr>
    <a:masterClrMapping/>
  </p:clrMapOvr>
  <p:transition spd="med">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714356"/>
            <a:ext cx="8229600" cy="5786478"/>
          </a:xfrm>
        </p:spPr>
        <p:txBody>
          <a:bodyPr>
            <a:normAutofit fontScale="92500" lnSpcReduction="10000"/>
          </a:bodyPr>
          <a:lstStyle/>
          <a:p>
            <a:pPr>
              <a:buNone/>
            </a:pPr>
            <a:r>
              <a:rPr lang="it-IT" dirty="0" smtClean="0"/>
              <a:t>	</a:t>
            </a:r>
            <a:r>
              <a:rPr lang="it-IT" dirty="0" smtClean="0"/>
              <a:t>Nelle reti ad anello il metodo utilizzato per la trasmissione dei dati è basato sul concetto di </a:t>
            </a:r>
            <a:r>
              <a:rPr lang="it-IT" b="1" dirty="0" smtClean="0"/>
              <a:t>TOKEN.</a:t>
            </a:r>
            <a:endParaRPr lang="it-IT" dirty="0" smtClean="0"/>
          </a:p>
          <a:p>
            <a:pPr>
              <a:buNone/>
            </a:pPr>
            <a:r>
              <a:rPr lang="it-IT" dirty="0" smtClean="0"/>
              <a:t>	Un </a:t>
            </a:r>
            <a:r>
              <a:rPr lang="it-IT" dirty="0" smtClean="0"/>
              <a:t>TOKEN è un insieme di BIT che viaggia sull’anello contenente informazioni di controllo.</a:t>
            </a:r>
          </a:p>
          <a:p>
            <a:pPr>
              <a:buNone/>
            </a:pPr>
            <a:r>
              <a:rPr lang="it-IT" dirty="0" smtClean="0"/>
              <a:t>	Quando </a:t>
            </a:r>
            <a:r>
              <a:rPr lang="it-IT" dirty="0" smtClean="0"/>
              <a:t>un </a:t>
            </a:r>
            <a:r>
              <a:rPr lang="it-IT" dirty="0" err="1" smtClean="0"/>
              <a:t>Pc</a:t>
            </a:r>
            <a:r>
              <a:rPr lang="it-IT" dirty="0" smtClean="0"/>
              <a:t> deve inviare dati si impossessa del TOKEN, lo modifica e lo invia insieme al messaggio. I dati viaggiano fino a che non arrivano al computer di destinazione, che, una volta confrontato il proprio indirizzo con quello contenuto nel messaggio, elabora i dati ricevuti, e se necessario, crea un nuovo TOKEN per ritrasmettere dati sulla rete.</a:t>
            </a:r>
          </a:p>
          <a:p>
            <a:pPr>
              <a:buNone/>
            </a:pPr>
            <a:endParaRPr lang="it-IT" dirty="0"/>
          </a:p>
        </p:txBody>
      </p:sp>
    </p:spTree>
  </p:cSld>
  <p:clrMapOvr>
    <a:masterClrMapping/>
  </p:clrMapOvr>
  <p:transition spd="med">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1214414" y="714356"/>
            <a:ext cx="6982125" cy="4500594"/>
          </a:xfrm>
          <a:prstGeom prst="rect">
            <a:avLst/>
          </a:prstGeom>
          <a:noFill/>
          <a:ln w="9525">
            <a:noFill/>
            <a:miter lim="800000"/>
            <a:headEnd/>
            <a:tailEnd/>
          </a:ln>
          <a:effectLst/>
        </p:spPr>
      </p:pic>
      <p:sp>
        <p:nvSpPr>
          <p:cNvPr id="5" name="Pagina iniziale 4">
            <a:hlinkClick r:id="" action="ppaction://hlinkshowjump?jump=firstslide" highlightClick="1"/>
          </p:cNvPr>
          <p:cNvSpPr/>
          <p:nvPr/>
        </p:nvSpPr>
        <p:spPr>
          <a:xfrm>
            <a:off x="3929058" y="5572140"/>
            <a:ext cx="1357322" cy="785818"/>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ransition spd="med">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dirty="0" smtClean="0"/>
              <a:t>TOPOLOGIE </a:t>
            </a:r>
            <a:r>
              <a:rPr lang="it-IT" sz="5400" dirty="0" smtClean="0"/>
              <a:t>MISTE</a:t>
            </a:r>
            <a:endParaRPr lang="it-IT" sz="5400" dirty="0"/>
          </a:p>
        </p:txBody>
      </p:sp>
      <p:sp>
        <p:nvSpPr>
          <p:cNvPr id="3" name="Segnaposto contenuto 2"/>
          <p:cNvSpPr>
            <a:spLocks noGrp="1"/>
          </p:cNvSpPr>
          <p:nvPr>
            <p:ph idx="1"/>
          </p:nvPr>
        </p:nvSpPr>
        <p:spPr/>
        <p:txBody>
          <a:bodyPr>
            <a:normAutofit lnSpcReduction="10000"/>
          </a:bodyPr>
          <a:lstStyle/>
          <a:p>
            <a:pPr>
              <a:buNone/>
            </a:pPr>
            <a:r>
              <a:rPr lang="it-IT" dirty="0" smtClean="0"/>
              <a:t>	</a:t>
            </a:r>
            <a:r>
              <a:rPr lang="it-IT" dirty="0" smtClean="0"/>
              <a:t>e due tipologie ibride comunemente utilizzate sono:</a:t>
            </a:r>
          </a:p>
          <a:p>
            <a:pPr>
              <a:buNone/>
            </a:pPr>
            <a:r>
              <a:rPr lang="it-IT" dirty="0" smtClean="0"/>
              <a:t> </a:t>
            </a:r>
          </a:p>
          <a:p>
            <a:r>
              <a:rPr lang="it-IT" b="1" dirty="0" smtClean="0"/>
              <a:t>Topologia </a:t>
            </a:r>
            <a:r>
              <a:rPr lang="it-IT" b="1" dirty="0" smtClean="0"/>
              <a:t>a Stella-Bus:</a:t>
            </a:r>
            <a:r>
              <a:rPr lang="it-IT" dirty="0" smtClean="0"/>
              <a:t> in cuoi due o più reti che utilizzano tipologie a stella vengono collegate attraverso un BUS</a:t>
            </a:r>
          </a:p>
          <a:p>
            <a:r>
              <a:rPr lang="it-IT" b="1" dirty="0" smtClean="0"/>
              <a:t>Topologia </a:t>
            </a:r>
            <a:r>
              <a:rPr lang="it-IT" b="1" dirty="0" smtClean="0"/>
              <a:t>Stella-Anello:</a:t>
            </a:r>
            <a:r>
              <a:rPr lang="it-IT" dirty="0" smtClean="0"/>
              <a:t> in cui due o più reti che utilizzano la tipologia a stella vengono collegate in modo da formare un anello </a:t>
            </a:r>
          </a:p>
          <a:p>
            <a:pPr>
              <a:buNone/>
            </a:pPr>
            <a:endParaRPr lang="it-IT" dirty="0"/>
          </a:p>
        </p:txBody>
      </p:sp>
    </p:spTree>
  </p:cSld>
  <p:clrMapOvr>
    <a:masterClrMapping/>
  </p:clrMapOvr>
  <p:transition spd="med">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a:xfrm>
            <a:off x="500034" y="1142984"/>
            <a:ext cx="7772400" cy="785818"/>
          </a:xfrm>
        </p:spPr>
        <p:txBody>
          <a:bodyPr/>
          <a:lstStyle/>
          <a:p>
            <a:r>
              <a:rPr lang="it-IT" dirty="0" smtClean="0"/>
              <a:t>STELLA-ANELLO         STELLA-BUS</a:t>
            </a:r>
            <a:endParaRPr lang="it-IT" dirty="0"/>
          </a:p>
        </p:txBody>
      </p:sp>
      <p:pic>
        <p:nvPicPr>
          <p:cNvPr id="4098" name="Picture 2"/>
          <p:cNvPicPr>
            <a:picLocks noGrp="1" noChangeAspect="1" noChangeArrowheads="1"/>
          </p:cNvPicPr>
          <p:nvPr>
            <p:ph idx="4294967295"/>
          </p:nvPr>
        </p:nvPicPr>
        <p:blipFill>
          <a:blip r:embed="rId2"/>
          <a:srcRect/>
          <a:stretch>
            <a:fillRect/>
          </a:stretch>
        </p:blipFill>
        <p:spPr bwMode="auto">
          <a:xfrm>
            <a:off x="571472" y="2285992"/>
            <a:ext cx="3281363" cy="2357437"/>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4572000" y="2214554"/>
            <a:ext cx="3981459" cy="2286016"/>
          </a:xfrm>
          <a:prstGeom prst="rect">
            <a:avLst/>
          </a:prstGeom>
          <a:noFill/>
          <a:ln w="9525">
            <a:noFill/>
            <a:miter lim="800000"/>
            <a:headEnd/>
            <a:tailEnd/>
          </a:ln>
          <a:effectLst/>
        </p:spPr>
      </p:pic>
      <p:sp>
        <p:nvSpPr>
          <p:cNvPr id="9" name="Pagina iniziale 8">
            <a:hlinkClick r:id="" action="ppaction://hlinkshowjump?jump=firstslide" highlightClick="1"/>
          </p:cNvPr>
          <p:cNvSpPr/>
          <p:nvPr/>
        </p:nvSpPr>
        <p:spPr>
          <a:xfrm>
            <a:off x="4071934" y="5429264"/>
            <a:ext cx="1357322" cy="785818"/>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ransition spd="med">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dirty="0" smtClean="0"/>
              <a:t>TOPOLOGIA A </a:t>
            </a:r>
            <a:r>
              <a:rPr lang="it-IT" sz="5400" dirty="0" smtClean="0"/>
              <a:t>BUS</a:t>
            </a:r>
            <a:endParaRPr lang="it-IT" sz="5400" dirty="0"/>
          </a:p>
        </p:txBody>
      </p:sp>
      <p:sp>
        <p:nvSpPr>
          <p:cNvPr id="3" name="Segnaposto contenuto 2"/>
          <p:cNvSpPr>
            <a:spLocks noGrp="1"/>
          </p:cNvSpPr>
          <p:nvPr>
            <p:ph idx="1"/>
          </p:nvPr>
        </p:nvSpPr>
        <p:spPr/>
        <p:txBody>
          <a:bodyPr/>
          <a:lstStyle/>
          <a:p>
            <a:pPr>
              <a:buNone/>
            </a:pPr>
            <a:r>
              <a:rPr lang="it-IT" dirty="0" smtClean="0"/>
              <a:t>	</a:t>
            </a:r>
            <a:r>
              <a:rPr lang="it-IT" dirty="0" smtClean="0"/>
              <a:t>La topologia a bus, detta anche topologia lineare, rappresenta la struttura più semplice da implementare. E’ costituita da un singolo cavo cui sono collegati da tutti i </a:t>
            </a:r>
            <a:r>
              <a:rPr lang="it-IT" dirty="0" smtClean="0"/>
              <a:t>PC </a:t>
            </a:r>
            <a:r>
              <a:rPr lang="it-IT" dirty="0" smtClean="0"/>
              <a:t>che costituiscono i nodi della rete. </a:t>
            </a:r>
            <a:endParaRPr lang="it-IT" dirty="0"/>
          </a:p>
        </p:txBody>
      </p:sp>
    </p:spTree>
  </p:cSld>
  <p:clrMapOvr>
    <a:masterClrMapping/>
  </p:clrMapOvr>
  <p:transition spd="med">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0042"/>
            <a:ext cx="8229600" cy="5626121"/>
          </a:xfrm>
        </p:spPr>
        <p:txBody>
          <a:bodyPr>
            <a:normAutofit/>
          </a:bodyPr>
          <a:lstStyle/>
          <a:p>
            <a:pPr algn="ctr">
              <a:buNone/>
            </a:pPr>
            <a:r>
              <a:rPr lang="it-IT" dirty="0" smtClean="0"/>
              <a:t>	</a:t>
            </a:r>
            <a:r>
              <a:rPr lang="it-IT" sz="5400" dirty="0" smtClean="0"/>
              <a:t>FUNZIONAMENTO</a:t>
            </a:r>
          </a:p>
          <a:p>
            <a:pPr>
              <a:buNone/>
            </a:pPr>
            <a:endParaRPr lang="it-IT" dirty="0" smtClean="0"/>
          </a:p>
          <a:p>
            <a:pPr>
              <a:buNone/>
            </a:pPr>
            <a:r>
              <a:rPr lang="it-IT" dirty="0" smtClean="0"/>
              <a:t>	</a:t>
            </a:r>
            <a:r>
              <a:rPr lang="it-IT" dirty="0" smtClean="0"/>
              <a:t>La </a:t>
            </a:r>
            <a:r>
              <a:rPr lang="it-IT" dirty="0" smtClean="0"/>
              <a:t>trasmissione dei dati in una struttura di questo tipo è limitata a un solo </a:t>
            </a:r>
            <a:r>
              <a:rPr lang="it-IT" dirty="0" err="1" smtClean="0"/>
              <a:t>Pc</a:t>
            </a:r>
            <a:r>
              <a:rPr lang="it-IT" dirty="0" smtClean="0"/>
              <a:t> alla volta mentre tutti gli altri restano semplicemente in ascolto. Quando più calcolatori inviano dati contemporaneamente sul supporto fisico si generano conflitti che vengono risolti in modo diverso a seconda della modalità con cui viene gestito l’accesso alla rete.</a:t>
            </a:r>
            <a:endParaRPr lang="it-IT" dirty="0"/>
          </a:p>
        </p:txBody>
      </p:sp>
    </p:spTree>
  </p:cSld>
  <p:clrMapOvr>
    <a:masterClrMapping/>
  </p:clrMapOvr>
  <p:transition spd="med">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800" dirty="0" smtClean="0"/>
              <a:t>SVANTAGGI</a:t>
            </a:r>
            <a:endParaRPr lang="it-IT" sz="4800" dirty="0"/>
          </a:p>
        </p:txBody>
      </p:sp>
      <p:sp>
        <p:nvSpPr>
          <p:cNvPr id="3" name="Segnaposto contenuto 2"/>
          <p:cNvSpPr>
            <a:spLocks noGrp="1"/>
          </p:cNvSpPr>
          <p:nvPr>
            <p:ph idx="1"/>
          </p:nvPr>
        </p:nvSpPr>
        <p:spPr/>
        <p:txBody>
          <a:bodyPr/>
          <a:lstStyle/>
          <a:p>
            <a:pPr>
              <a:buNone/>
            </a:pPr>
            <a:r>
              <a:rPr lang="it-IT" dirty="0" smtClean="0"/>
              <a:t>	Lo </a:t>
            </a:r>
            <a:r>
              <a:rPr lang="it-IT" dirty="0" smtClean="0"/>
              <a:t>svantaggio principale di questo tipo di struttura deriva dal fatto che se il cavo viene danneggiato o interrotto in un punto qualsiasi, nel punto di interruzione viene generata una riflessione che spesso impedisce l’utilizzo del mezzo per la trasmissione dei dati mettendo di fatto fuori uso l’intera rete.</a:t>
            </a:r>
            <a:endParaRPr lang="it-IT" dirty="0"/>
          </a:p>
        </p:txBody>
      </p:sp>
    </p:spTree>
  </p:cSld>
  <p:clrMapOvr>
    <a:masterClrMapping/>
  </p:clrMapOvr>
  <p:transition spd="med">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1071538" y="571480"/>
            <a:ext cx="6496050" cy="192405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1000100" y="3143248"/>
            <a:ext cx="6572296" cy="2107308"/>
          </a:xfrm>
          <a:prstGeom prst="rect">
            <a:avLst/>
          </a:prstGeom>
          <a:noFill/>
          <a:ln w="9525">
            <a:noFill/>
            <a:miter lim="800000"/>
            <a:headEnd/>
            <a:tailEnd/>
          </a:ln>
          <a:effectLst/>
        </p:spPr>
      </p:pic>
      <p:sp>
        <p:nvSpPr>
          <p:cNvPr id="6" name="Pagina iniziale 5">
            <a:hlinkClick r:id="" action="ppaction://hlinkshowjump?jump=firstslide" highlightClick="1"/>
          </p:cNvPr>
          <p:cNvSpPr/>
          <p:nvPr/>
        </p:nvSpPr>
        <p:spPr>
          <a:xfrm>
            <a:off x="3643306" y="5500702"/>
            <a:ext cx="1357322" cy="785818"/>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ransition spd="med">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dirty="0" smtClean="0"/>
              <a:t>TOPOLOGIA A </a:t>
            </a:r>
            <a:r>
              <a:rPr lang="it-IT" sz="5400" dirty="0" smtClean="0"/>
              <a:t>STELLA</a:t>
            </a:r>
            <a:endParaRPr lang="it-IT" sz="5400" dirty="0"/>
          </a:p>
        </p:txBody>
      </p:sp>
      <p:sp>
        <p:nvSpPr>
          <p:cNvPr id="3" name="Segnaposto contenuto 2"/>
          <p:cNvSpPr>
            <a:spLocks noGrp="1"/>
          </p:cNvSpPr>
          <p:nvPr>
            <p:ph idx="1"/>
          </p:nvPr>
        </p:nvSpPr>
        <p:spPr/>
        <p:txBody>
          <a:bodyPr/>
          <a:lstStyle/>
          <a:p>
            <a:pPr>
              <a:buNone/>
            </a:pPr>
            <a:r>
              <a:rPr lang="it-IT" dirty="0" smtClean="0"/>
              <a:t>	In </a:t>
            </a:r>
            <a:r>
              <a:rPr lang="it-IT" dirty="0" smtClean="0"/>
              <a:t>una rete a Stella i calcolatori sono tutti collegati ad un componente centrale chiamato HUB.</a:t>
            </a:r>
          </a:p>
          <a:p>
            <a:pPr>
              <a:buNone/>
            </a:pPr>
            <a:r>
              <a:rPr lang="it-IT" dirty="0" smtClean="0"/>
              <a:t>	Quando </a:t>
            </a:r>
            <a:r>
              <a:rPr lang="it-IT" dirty="0" smtClean="0"/>
              <a:t>un calcolatore deve inviare un messaggio sulla rete, il messaggio giunge all’HUB centrale e quindi tutti gli altri </a:t>
            </a:r>
            <a:r>
              <a:rPr lang="it-IT" dirty="0" smtClean="0"/>
              <a:t>PC direttamente </a:t>
            </a:r>
            <a:r>
              <a:rPr lang="it-IT" dirty="0" smtClean="0"/>
              <a:t>collegati.</a:t>
            </a:r>
          </a:p>
          <a:p>
            <a:pPr>
              <a:buNone/>
            </a:pPr>
            <a:endParaRPr lang="it-IT" dirty="0"/>
          </a:p>
        </p:txBody>
      </p:sp>
    </p:spTree>
  </p:cSld>
  <p:clrMapOvr>
    <a:masterClrMapping/>
  </p:clrMapOvr>
  <p:transition spd="med">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142984"/>
            <a:ext cx="8229600" cy="4983179"/>
          </a:xfrm>
        </p:spPr>
        <p:txBody>
          <a:bodyPr/>
          <a:lstStyle/>
          <a:p>
            <a:pPr>
              <a:buNone/>
            </a:pPr>
            <a:r>
              <a:rPr lang="it-IT" dirty="0" smtClean="0"/>
              <a:t>	</a:t>
            </a:r>
            <a:r>
              <a:rPr lang="it-IT" sz="3600" dirty="0" smtClean="0"/>
              <a:t>Il principale vantaggio della tipologia a stella consiste nel fatto che quando si interrompe il collegamento tra uno dei </a:t>
            </a:r>
            <a:r>
              <a:rPr lang="it-IT" sz="3600" dirty="0" err="1" smtClean="0"/>
              <a:t>Pc</a:t>
            </a:r>
            <a:r>
              <a:rPr lang="it-IT" sz="3600" dirty="0" smtClean="0"/>
              <a:t> e l’HUB centrale, solo il </a:t>
            </a:r>
            <a:r>
              <a:rPr lang="it-IT" sz="3600" dirty="0" err="1" smtClean="0"/>
              <a:t>Pc</a:t>
            </a:r>
            <a:r>
              <a:rPr lang="it-IT" sz="3600" dirty="0" smtClean="0"/>
              <a:t> in questione non riesce più a inviare e ricevere dati, tutti gli altri continuano a lavorare senza problemi.</a:t>
            </a:r>
            <a:endParaRPr lang="it-IT" sz="3600" dirty="0"/>
          </a:p>
        </p:txBody>
      </p:sp>
    </p:spTree>
  </p:cSld>
  <p:clrMapOvr>
    <a:masterClrMapping/>
  </p:clrMapOvr>
  <p:transition spd="med">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1428728" y="642918"/>
            <a:ext cx="6349804" cy="4591863"/>
          </a:xfrm>
          <a:prstGeom prst="rect">
            <a:avLst/>
          </a:prstGeom>
          <a:noFill/>
          <a:ln w="9525">
            <a:noFill/>
            <a:miter lim="800000"/>
            <a:headEnd/>
            <a:tailEnd/>
          </a:ln>
          <a:effectLst/>
        </p:spPr>
      </p:pic>
      <p:sp>
        <p:nvSpPr>
          <p:cNvPr id="5" name="Pagina iniziale 4">
            <a:hlinkClick r:id="" action="ppaction://hlinkshowjump?jump=firstslide" highlightClick="1"/>
          </p:cNvPr>
          <p:cNvSpPr/>
          <p:nvPr/>
        </p:nvSpPr>
        <p:spPr>
          <a:xfrm>
            <a:off x="3643306" y="5500702"/>
            <a:ext cx="1357322" cy="785818"/>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ransition spd="med">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dirty="0" smtClean="0"/>
              <a:t>TOPOLOGIA AD </a:t>
            </a:r>
            <a:r>
              <a:rPr lang="it-IT" sz="5400" dirty="0" smtClean="0"/>
              <a:t>ANELLO</a:t>
            </a:r>
            <a:endParaRPr lang="it-IT" sz="5400" dirty="0"/>
          </a:p>
        </p:txBody>
      </p:sp>
      <p:sp>
        <p:nvSpPr>
          <p:cNvPr id="3" name="Segnaposto contenuto 2"/>
          <p:cNvSpPr>
            <a:spLocks noGrp="1"/>
          </p:cNvSpPr>
          <p:nvPr>
            <p:ph idx="1"/>
          </p:nvPr>
        </p:nvSpPr>
        <p:spPr/>
        <p:txBody>
          <a:bodyPr/>
          <a:lstStyle/>
          <a:p>
            <a:pPr>
              <a:buNone/>
            </a:pPr>
            <a:r>
              <a:rPr lang="it-IT" dirty="0" smtClean="0"/>
              <a:t>	</a:t>
            </a:r>
            <a:r>
              <a:rPr lang="it-IT" dirty="0" smtClean="0"/>
              <a:t>In una rete che utilizza la topologia ad anello tutti i </a:t>
            </a:r>
            <a:r>
              <a:rPr lang="it-IT" dirty="0" err="1" smtClean="0"/>
              <a:t>Pc</a:t>
            </a:r>
            <a:r>
              <a:rPr lang="it-IT" dirty="0" smtClean="0"/>
              <a:t> sono collegati tramite un unico cavo che rappresenta un anello logico. Il segnale viaggia attraverso l’anello in una sola direzione attraverso i computer che costituiscono i nodi della rete fino a raggiungere il </a:t>
            </a:r>
            <a:r>
              <a:rPr lang="it-IT" dirty="0" err="1" smtClean="0"/>
              <a:t>Pc</a:t>
            </a:r>
            <a:r>
              <a:rPr lang="it-IT" dirty="0" smtClean="0"/>
              <a:t> di destinazione. Ogni nodo funge da ripetitore del segnale che viene amplificato di passaggio in passaggio.</a:t>
            </a:r>
            <a:endParaRPr lang="it-IT" dirty="0"/>
          </a:p>
        </p:txBody>
      </p:sp>
    </p:spTree>
  </p:cSld>
  <p:clrMapOvr>
    <a:masterClrMapping/>
  </p:clrMapOvr>
  <p:transition spd="med">
    <p:wedge/>
  </p:transition>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28</Words>
  <PresentationFormat>Presentazione su schermo (4:3)</PresentationFormat>
  <Paragraphs>27</Paragraphs>
  <Slides>13</Slides>
  <Notes>0</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Tema di Office</vt:lpstr>
      <vt:lpstr>TOPOLOGIA DELLE RETI</vt:lpstr>
      <vt:lpstr>TOPOLOGIA A BUS</vt:lpstr>
      <vt:lpstr>Diapositiva 3</vt:lpstr>
      <vt:lpstr>SVANTAGGI</vt:lpstr>
      <vt:lpstr>Diapositiva 5</vt:lpstr>
      <vt:lpstr>TOPOLOGIA A STELLA</vt:lpstr>
      <vt:lpstr>Diapositiva 7</vt:lpstr>
      <vt:lpstr>Diapositiva 8</vt:lpstr>
      <vt:lpstr>TOPOLOGIA AD ANELLO</vt:lpstr>
      <vt:lpstr>Diapositiva 10</vt:lpstr>
      <vt:lpstr>Diapositiva 11</vt:lpstr>
      <vt:lpstr>TOPOLOGIE MISTE</vt:lpstr>
      <vt:lpstr>STELLA-ANELLO         STELLA-BUS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TOPOLOGIA DELLE RETI</dc:title>
  <cp:lastModifiedBy>Adriano Ranieri</cp:lastModifiedBy>
  <cp:revision>5</cp:revision>
  <dcterms:modified xsi:type="dcterms:W3CDTF">2010-01-19T19:05:46Z</dcterms:modified>
</cp:coreProperties>
</file>