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60" r:id="rId6"/>
    <p:sldId id="259" r:id="rId7"/>
    <p:sldId id="261" r:id="rId8"/>
    <p:sldId id="267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rgbClr val="00B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amond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4" Type="http://schemas.openxmlformats.org/officeDocument/2006/relationships/slide" Target="slide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470025"/>
          </a:xfrm>
        </p:spPr>
        <p:txBody>
          <a:bodyPr>
            <a:normAutofit/>
          </a:bodyPr>
          <a:lstStyle/>
          <a:p>
            <a:r>
              <a:rPr lang="it-IT" sz="6000" dirty="0" smtClean="0"/>
              <a:t>MEZZI TRASMISSIVI</a:t>
            </a:r>
            <a:endParaRPr lang="it-IT" sz="6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14348" y="1785926"/>
            <a:ext cx="7929618" cy="464347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it-IT" sz="4400" dirty="0" smtClean="0">
                <a:solidFill>
                  <a:schemeClr val="tx1"/>
                </a:solidFill>
                <a:hlinkClick r:id="rId2" action="ppaction://hlinksldjump"/>
              </a:rPr>
              <a:t>DOPPINO INTRECCIATO</a:t>
            </a:r>
            <a:endParaRPr lang="it-IT" sz="4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4400" dirty="0" smtClean="0">
                <a:solidFill>
                  <a:schemeClr val="tx1"/>
                </a:solidFill>
                <a:hlinkClick r:id="rId3" action="ppaction://hlinksldjump"/>
              </a:rPr>
              <a:t>CAVO COASSIALE</a:t>
            </a:r>
            <a:endParaRPr lang="it-IT" sz="4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4400" dirty="0" smtClean="0">
                <a:solidFill>
                  <a:schemeClr val="tx1"/>
                </a:solidFill>
                <a:hlinkClick r:id="rId4" action="ppaction://hlinksldjump"/>
              </a:rPr>
              <a:t>FIBRA OTTICA</a:t>
            </a:r>
            <a:endParaRPr lang="it-IT" sz="4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4400" dirty="0" smtClean="0">
                <a:solidFill>
                  <a:schemeClr val="tx1"/>
                </a:solidFill>
                <a:hlinkClick r:id="rId5" action="ppaction://hlinksldjump"/>
              </a:rPr>
              <a:t>SPAZIO</a:t>
            </a:r>
            <a:endParaRPr lang="it-IT" sz="4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4400" dirty="0" smtClean="0">
                <a:solidFill>
                  <a:schemeClr val="tx1"/>
                </a:solidFill>
                <a:hlinkClick r:id="rId6" action="ppaction://hlinksldjump"/>
              </a:rPr>
              <a:t>RIEPILOGO GRAFICO</a:t>
            </a:r>
            <a:endParaRPr lang="it-IT" sz="4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it-IT" dirty="0" smtClean="0"/>
              <a:t>	Poiché non utilizza segnali elettrici la fibra risulta particolarmente indicata per l’utilizzo in ambienti </a:t>
            </a:r>
            <a:r>
              <a:rPr lang="it-IT" dirty="0" err="1" smtClean="0"/>
              <a:t>elettromagneticamente</a:t>
            </a:r>
            <a:r>
              <a:rPr lang="it-IT" dirty="0" smtClean="0"/>
              <a:t> inquinati. 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Le caratteristiche di sicurezza del mezzo, che non permette derivazioni non autorizzate, la notevole velocità di trasmissione supportata dell’ordine di Gigabit per secondo e l’attenuazione decisamente ridotta, rendono la fibra ottica una soluzione ideale per le connessioni su lunghe distanze e nei sistemi che richiedono livelli di sicurezza elevati.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ransition>
    <p:diamond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714356"/>
            <a:ext cx="7429552" cy="5572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Pagina iniziale 4">
            <a:hlinkClick r:id="" action="ppaction://hlinkshowjump?jump=firstslide" highlightClick="1"/>
          </p:cNvPr>
          <p:cNvSpPr/>
          <p:nvPr/>
        </p:nvSpPr>
        <p:spPr>
          <a:xfrm>
            <a:off x="3857620" y="5929330"/>
            <a:ext cx="1071570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diamond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 smtClean="0"/>
              <a:t>SPAZIO</a:t>
            </a:r>
            <a:endParaRPr lang="it-IT" sz="5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911741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	Le onde elettromagnetiche si propagano nello spazio alla velocità della luce e possono essere captate per mezzo di appositi dispositivi, le antenne, quindi trasformate in tensioni.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Pertanto è possibile realizzare la comunicazione di dati anche a grandi distanza, utilizzando lo spazio come mezzo trasmissivo.</a:t>
            </a:r>
            <a:endParaRPr lang="it-IT" dirty="0"/>
          </a:p>
        </p:txBody>
      </p:sp>
      <p:sp>
        <p:nvSpPr>
          <p:cNvPr id="4" name="Pagina iniziale 3">
            <a:hlinkClick r:id="" action="ppaction://hlinkshowjump?jump=firstslide" highlightClick="1"/>
          </p:cNvPr>
          <p:cNvSpPr/>
          <p:nvPr/>
        </p:nvSpPr>
        <p:spPr>
          <a:xfrm>
            <a:off x="3929058" y="5786454"/>
            <a:ext cx="1071570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diamond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642918"/>
            <a:ext cx="4857784" cy="4759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Pagina iniziale 6">
            <a:hlinkClick r:id="" action="ppaction://hlinkshowjump?jump=firstslide" highlightClick="1"/>
          </p:cNvPr>
          <p:cNvSpPr/>
          <p:nvPr/>
        </p:nvSpPr>
        <p:spPr>
          <a:xfrm>
            <a:off x="3929058" y="5715016"/>
            <a:ext cx="1071570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diamond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 smtClean="0"/>
              <a:t>DOPPINO INTRECCIATO</a:t>
            </a:r>
            <a:endParaRPr lang="it-IT" sz="5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La struttura base di un cavo a doppini intrecciati è composta da due fili di rame isolati intrecciati.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214290"/>
            <a:ext cx="8643998" cy="6429420"/>
          </a:xfrm>
        </p:spPr>
        <p:txBody>
          <a:bodyPr>
            <a:normAutofit fontScale="85000" lnSpcReduction="20000"/>
          </a:bodyPr>
          <a:lstStyle/>
          <a:p>
            <a:r>
              <a:rPr lang="it-IT" b="1" dirty="0" smtClean="0"/>
              <a:t>Categoria 1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Cavo telefonico UTP tradizionale in gradoni trasferire segnali vocali ma non dati. I vecchi cavi telefonici utilizzati prima del 1983 appartenevano alla Categoria 1.</a:t>
            </a:r>
          </a:p>
          <a:p>
            <a:r>
              <a:rPr lang="it-IT" b="1" dirty="0" smtClean="0"/>
              <a:t>Categoria 2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Cavo UTP costituito da 4 doppini intrecciati utilizzato per la trasmissione dati a velocità fino a 4 Mbps</a:t>
            </a:r>
          </a:p>
          <a:p>
            <a:r>
              <a:rPr lang="it-IT" b="1" dirty="0" smtClean="0"/>
              <a:t>Categoria 3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Cavo UTP costituito da 4 doppini con circa 10 intrecci per metro, utilizzato per la trasmissione dati a velocità fino a 10 Mbps.</a:t>
            </a:r>
          </a:p>
          <a:p>
            <a:r>
              <a:rPr lang="it-IT" b="1" dirty="0" smtClean="0"/>
              <a:t>Categoria 4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Cavo UTP costituito da 4 doppini intrecciati utilizzato per la trasmissione dati a velocità fino a 16 Mbps</a:t>
            </a:r>
          </a:p>
          <a:p>
            <a:r>
              <a:rPr lang="it-IT" b="1" dirty="0" smtClean="0"/>
              <a:t>Categoria 5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Cavo UTP costituito da 4 doppini intrecciati utilizzato per la trasmissione dati a velocità fino a 100 Mbps.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768997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	</a:t>
            </a:r>
            <a:endParaRPr lang="it-I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571480"/>
            <a:ext cx="5643602" cy="4385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Pagina iniziale 4">
            <a:hlinkClick r:id="" action="ppaction://hlinkshowjump?jump=firstslide" highlightClick="1"/>
          </p:cNvPr>
          <p:cNvSpPr/>
          <p:nvPr/>
        </p:nvSpPr>
        <p:spPr>
          <a:xfrm>
            <a:off x="4071934" y="5500702"/>
            <a:ext cx="1071570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/>
              <a:t>CAVO COASSIALE</a:t>
            </a:r>
            <a:endParaRPr lang="it-IT" sz="4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	La struttura base di un cavo coassiale è costituita da un conduttore interno in rame rivestito da uno strato di materiale isolante avvolto in una calza metallica flessibile in rame o alluminio il tutto circondato da una guaina isolante esterna.</a:t>
            </a:r>
            <a:endParaRPr lang="it-IT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	La schermatura, costituita da una calza metallica intrecciata, serve per isolare i dati che viaggiano all’interno del cavo dalle interferenze elettromagnetiche esterne, i disturbi e impedire la conseguente distorsione del segnale che porta le informazioni. L’anima del conduttore centrale può essere costituita da un filo pieno o da conduttori intrecciati.</a:t>
            </a:r>
          </a:p>
          <a:p>
            <a:pPr>
              <a:buNone/>
            </a:pPr>
            <a:r>
              <a:rPr lang="it-IT" dirty="0" smtClean="0"/>
              <a:t>	Per ambienti soggetti ad elevati livelli di interferenze elettromagnetiche sono disponibili cavi anche a doppio livello di schermatura con 2 strati di materiale isolante e 2 calze metalliche.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Rispetto al cavo a doppini intrecciati il cavo coassiale offre una migliore protezione ai disturbi e una minore attenuazione del segnale in propagazione. L’attenuazione consiste nella diminuzione della potenza del segnale che viaggia lungo il supporto fisico.</a:t>
            </a:r>
            <a:endParaRPr lang="it-IT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571480"/>
            <a:ext cx="6063682" cy="4401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Pagina iniziale 4">
            <a:hlinkClick r:id="" action="ppaction://hlinkshowjump?jump=firstslide" highlightClick="1"/>
          </p:cNvPr>
          <p:cNvSpPr/>
          <p:nvPr/>
        </p:nvSpPr>
        <p:spPr>
          <a:xfrm>
            <a:off x="4071934" y="5500702"/>
            <a:ext cx="1071570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 smtClean="0"/>
              <a:t>FIBRA OTTICA</a:t>
            </a:r>
            <a:endParaRPr lang="it-IT" sz="5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3600" dirty="0" smtClean="0"/>
              <a:t>	Le fibre ottiche sono di norma composte da un nucleo in vetro ricoperto da un rivestimento anche esso in vetro, il tutto protetto da una guaina esterna isolante.</a:t>
            </a:r>
          </a:p>
          <a:p>
            <a:pPr>
              <a:buNone/>
            </a:pPr>
            <a:r>
              <a:rPr lang="it-IT" sz="3600" dirty="0" smtClean="0"/>
              <a:t>	Le fibre ottiche permettono la propagazione del segnale sotto forma di impulsi luminosi.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20</Words>
  <PresentationFormat>Presentazione su schermo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MEZZI TRASMISSIVI</vt:lpstr>
      <vt:lpstr>DOPPINO INTRECCIATO</vt:lpstr>
      <vt:lpstr>Diapositiva 3</vt:lpstr>
      <vt:lpstr>Diapositiva 4</vt:lpstr>
      <vt:lpstr>CAVO COASSIALE</vt:lpstr>
      <vt:lpstr>Diapositiva 6</vt:lpstr>
      <vt:lpstr>Diapositiva 7</vt:lpstr>
      <vt:lpstr>Diapositiva 8</vt:lpstr>
      <vt:lpstr>FIBRA OTTICA</vt:lpstr>
      <vt:lpstr>Diapositiva 10</vt:lpstr>
      <vt:lpstr>Diapositiva 11</vt:lpstr>
      <vt:lpstr>SPAZIO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MEZZI TRASMISSIVI</dc:title>
  <cp:lastModifiedBy>Adriano Ranieri</cp:lastModifiedBy>
  <cp:revision>6</cp:revision>
  <dcterms:modified xsi:type="dcterms:W3CDTF">2010-01-19T18:33:38Z</dcterms:modified>
</cp:coreProperties>
</file>