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80" r:id="rId9"/>
    <p:sldId id="272" r:id="rId10"/>
    <p:sldId id="274" r:id="rId11"/>
    <p:sldId id="275" r:id="rId12"/>
    <p:sldId id="276" r:id="rId13"/>
    <p:sldId id="277" r:id="rId14"/>
    <p:sldId id="278" r:id="rId15"/>
    <p:sldId id="290" r:id="rId16"/>
    <p:sldId id="29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79" d="100"/>
          <a:sy n="79" d="100"/>
        </p:scale>
        <p:origin x="-192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6.bin"/><Relationship Id="rId3" Type="http://schemas.microsoft.com/office/2006/relationships/legacyDiagramText" Target="legacyDiagramText11.bin"/><Relationship Id="rId7" Type="http://schemas.microsoft.com/office/2006/relationships/legacyDiagramText" Target="legacyDiagramText15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6" Type="http://schemas.microsoft.com/office/2006/relationships/legacyDiagramText" Target="legacyDiagramText14.bin"/><Relationship Id="rId11" Type="http://schemas.microsoft.com/office/2006/relationships/legacyDiagramText" Target="legacyDiagramText19.bin"/><Relationship Id="rId5" Type="http://schemas.microsoft.com/office/2006/relationships/legacyDiagramText" Target="legacyDiagramText13.bin"/><Relationship Id="rId10" Type="http://schemas.microsoft.com/office/2006/relationships/legacyDiagramText" Target="legacyDiagramText18.bin"/><Relationship Id="rId4" Type="http://schemas.microsoft.com/office/2006/relationships/legacyDiagramText" Target="legacyDiagramText12.bin"/><Relationship Id="rId9" Type="http://schemas.microsoft.com/office/2006/relationships/legacyDiagramText" Target="legacyDiagramText17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AB0C425-B688-4C2E-8625-3019990038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BF748-C9D8-420E-873C-96EA8370B0EA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2867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8677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365DD8-3DA9-4FC7-B56E-CAF4CDD58F09}" type="slidenum">
              <a:rPr lang="es-ES" sz="1200">
                <a:latin typeface="Arial" charset="0"/>
              </a:rPr>
              <a:pPr algn="r"/>
              <a:t>10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B003E-242A-4D80-9C0B-7CCDA022B261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2969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701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8CAF02-748F-4D82-A908-218738FCE652}" type="slidenum">
              <a:rPr lang="es-ES" sz="1200">
                <a:latin typeface="Arial" charset="0"/>
              </a:rPr>
              <a:pPr algn="r"/>
              <a:t>11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FB54D-C563-4924-9F1D-F4D0D3979A12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3072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0725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577B38-3C01-41DA-9ED2-182112B0231F}" type="slidenum">
              <a:rPr lang="es-ES" sz="1200">
                <a:latin typeface="Arial" charset="0"/>
              </a:rPr>
              <a:pPr algn="r"/>
              <a:t>12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89312-C165-43F1-8D8A-3678DADD045A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3174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9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57F279-04FE-4F37-A5E3-D10C6E4A3CCD}" type="slidenum">
              <a:rPr lang="es-ES" sz="1200">
                <a:latin typeface="Arial" charset="0"/>
              </a:rPr>
              <a:pPr algn="r"/>
              <a:t>13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2FCA4-DBED-4F75-9809-892DD02F24B3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3277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2773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26E273-13D6-4FDB-BF83-07FDFAD32E49}" type="slidenum">
              <a:rPr lang="es-ES" sz="1200">
                <a:latin typeface="Arial" charset="0"/>
              </a:rPr>
              <a:pPr algn="r"/>
              <a:t>14</a:t>
            </a:fld>
            <a:endParaRPr lang="es-E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</p:grpSp>
      <p:sp>
        <p:nvSpPr>
          <p:cNvPr id="165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EB6BA-A0A4-425D-BDB4-823ECF8598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72D1-424C-43AB-9368-928696515D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237CC-4026-4D7E-9F21-848FA44441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38B7-A7DB-4DF9-9BE1-C7D1C77AE4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26BD-3629-4A46-B2E3-99C21009F2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EC2F0-0DCD-4814-A376-590BCDDAE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C5B8B-A188-400F-A863-F91315D944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5E281-F415-4ACE-AFF3-C35E1F49DE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DD827-10F8-492A-9563-7322D592E8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D972D-6609-45B4-8695-6A65729189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5742E-F599-4EFC-BD05-7FAB5737E0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CFE6F-2CF2-4425-B1FF-043282808E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6CE03-7027-4848-BAAA-38F21A5511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81E55-B504-4F14-AC75-7DECF98E03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648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648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1648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64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4EB033-474C-4DD3-B7A9-362CA64A62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997200"/>
            <a:ext cx="7772400" cy="1736725"/>
          </a:xfrm>
        </p:spPr>
        <p:txBody>
          <a:bodyPr/>
          <a:lstStyle/>
          <a:p>
            <a:pPr eaLnBrk="1" hangingPunct="1"/>
            <a:r>
              <a:rPr lang="es-ES" sz="4800" smtClean="0"/>
              <a:t/>
            </a:r>
            <a:br>
              <a:rPr lang="es-ES" sz="4800" smtClean="0"/>
            </a:br>
            <a:r>
              <a:rPr lang="es-ES" sz="4800" smtClean="0"/>
              <a:t/>
            </a:r>
            <a:br>
              <a:rPr lang="es-ES" sz="4800" smtClean="0"/>
            </a:br>
            <a:r>
              <a:rPr lang="es-ES" sz="4800" smtClean="0"/>
              <a:t/>
            </a:r>
            <a:br>
              <a:rPr lang="es-ES" sz="4800" smtClean="0"/>
            </a:br>
            <a:r>
              <a:rPr lang="es-ES" sz="4800" smtClean="0"/>
              <a:t/>
            </a:r>
            <a:br>
              <a:rPr lang="es-ES" sz="4800" smtClean="0"/>
            </a:br>
            <a:r>
              <a:rPr lang="es-ES" sz="4800" smtClean="0"/>
              <a:t/>
            </a:r>
            <a:br>
              <a:rPr lang="es-ES" sz="4800" smtClean="0"/>
            </a:br>
            <a:r>
              <a:rPr lang="es-ES" sz="4800" smtClean="0"/>
              <a:t>EL MODELO DE MODIFICACIÓN DE CONDUCTA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549275"/>
            <a:ext cx="7416800" cy="1008063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s-E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TEORÍA DEL APRENDIZAJE SOCIAL: BANDURA          </a:t>
            </a:r>
            <a:br>
              <a:rPr lang="es-E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3367088"/>
            <a:ext cx="7999413" cy="3490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Entorno           	 Conducta											    							               Persona</a:t>
            </a:r>
          </a:p>
          <a:p>
            <a:pPr eaLnBrk="1" hangingPunct="1">
              <a:buFontTx/>
              <a:buNone/>
              <a:defRPr/>
            </a:pPr>
            <a:endParaRPr lang="es-E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s-E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12" name="11 Flecha izquierda y derecha"/>
          <p:cNvSpPr/>
          <p:nvPr/>
        </p:nvSpPr>
        <p:spPr>
          <a:xfrm>
            <a:off x="3779838" y="3429000"/>
            <a:ext cx="1216025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" name="12 Flecha izquierda y derecha"/>
          <p:cNvSpPr/>
          <p:nvPr/>
        </p:nvSpPr>
        <p:spPr>
          <a:xfrm rot="19457550">
            <a:off x="5508625" y="4076700"/>
            <a:ext cx="1216025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" name="13 Flecha izquierda y derecha"/>
          <p:cNvSpPr/>
          <p:nvPr/>
        </p:nvSpPr>
        <p:spPr>
          <a:xfrm rot="2158052">
            <a:off x="2195513" y="4292600"/>
            <a:ext cx="1216025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1042988" y="1912938"/>
            <a:ext cx="6813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-Las pautas de conducta pueden adquirirse</a:t>
            </a:r>
          </a:p>
          <a:p>
            <a:pPr>
              <a:defRPr/>
            </a:pPr>
            <a:r>
              <a:rPr lang="es-E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mediante:		</a:t>
            </a:r>
            <a:r>
              <a:rPr lang="es-E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br>
              <a:rPr lang="es-E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908050"/>
            <a:ext cx="7200900" cy="565150"/>
          </a:xfrm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s-ES" sz="2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APRENDIZAJE  POR LAS CONSECUENCIAS DE LAS RESPUESTAS</a:t>
            </a:r>
            <a: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4294967295"/>
          </p:nvPr>
        </p:nvSpPr>
        <p:spPr>
          <a:xfrm>
            <a:off x="611188" y="1989138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Rudimentario.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Se basa en la experiencia directa.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Se debe a los efectos positivos y negativos de las acciones.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Selecciona las conductas de éxito y descarta las conductas que fracasan.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57375" y="2786063"/>
            <a:ext cx="6858000" cy="33401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19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		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19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																				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190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s-ES" sz="210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s-ES" sz="21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Función informativa.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s-ES" sz="21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Función motivacional.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s-ES" sz="21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Función de regulación.	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1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				 				</a:t>
            </a:r>
            <a:endParaRPr lang="es-ES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7 Flecha curvada hacia la derecha"/>
          <p:cNvSpPr/>
          <p:nvPr/>
        </p:nvSpPr>
        <p:spPr>
          <a:xfrm>
            <a:off x="755650" y="4508500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anchor="ctr" anchorCtr="1"/>
          <a:lstStyle/>
          <a:p>
            <a:pPr algn="ctr" eaLnBrk="1" hangingPunct="1">
              <a:defRPr/>
            </a:pPr>
            <a:r>
              <a:rPr lang="es-E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APRENDIZAJE POR MEDIO DE MODELOS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s-ES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 las personas aprendieran únicamente a través de las experiencias propias, el aprendizaje sería algo laborioso y costoso.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s-ES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Fija la importancia que tiene en el aprendizaje la observación de la conducta de los demás, mediante la observación de modelos.</a:t>
            </a:r>
          </a:p>
        </p:txBody>
      </p:sp>
      <p:sp>
        <p:nvSpPr>
          <p:cNvPr id="4" name="3 Flecha curvada hacia la derecha"/>
          <p:cNvSpPr/>
          <p:nvPr/>
        </p:nvSpPr>
        <p:spPr>
          <a:xfrm>
            <a:off x="4067175" y="2997200"/>
            <a:ext cx="865188" cy="10080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1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PROCESOS DEL APRENDIZAJE POR OBSERVACIÓN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063" y="1857375"/>
            <a:ext cx="8215312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Proceso de atención.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s-E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Proceso de retención.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s-E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Proceso de reproducción motora.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4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es-E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Motivación.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95288" y="1357313"/>
            <a:ext cx="8229600" cy="475932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s-ES" sz="21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 </a:t>
            </a:r>
            <a:r>
              <a:rPr lang="es-ES" sz="2100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Ranquet</a:t>
            </a:r>
            <a:r>
              <a:rPr lang="es-ES" sz="21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Prima el papel que tiene en el desarrollo de la conducta las condiciones actuales.</a:t>
            </a:r>
          </a:p>
          <a:p>
            <a:pPr eaLnBrk="1" hangingPunct="1">
              <a:buFont typeface="Arial" charset="0"/>
              <a:buNone/>
              <a:defRPr/>
            </a:pPr>
            <a:endParaRPr lang="es-ES" sz="2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s-ES" sz="21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Hill:</a:t>
            </a: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Hay que modificar aquellos comportamientos inadaptados y sustituir éstos por otros comportamientos deseados por el sujeto y demandado por el ambiente.</a:t>
            </a:r>
          </a:p>
          <a:p>
            <a:pPr eaLnBrk="1" hangingPunct="1">
              <a:buFont typeface="Arial" charset="0"/>
              <a:buNone/>
              <a:defRPr/>
            </a:pPr>
            <a:endParaRPr lang="es-ES" sz="2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21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Fischer y Gochros:</a:t>
            </a:r>
            <a:r>
              <a:rPr lang="es-E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El objetivo del Trabajo Social es potenciar las conductas deseadas y reducir las indeseadas para que las personas afectadas actúen de forma correcta, lo que aumenta la capacidad de llevar una vida feliz y plena.</a:t>
            </a:r>
          </a:p>
          <a:p>
            <a:pPr eaLnBrk="1" hangingPunct="1">
              <a:buFont typeface="Arial" charset="0"/>
              <a:buNone/>
              <a:defRPr/>
            </a:pPr>
            <a:endParaRPr lang="es-ES" sz="2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s-ES" sz="2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FASES DEL TRATAMIENTO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83512" cy="41687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ES" sz="2100" i="1" u="sng" smtClean="0"/>
              <a:t>Identificación y especificación de la conducta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100" i="1" smtClean="0"/>
              <a:t>    </a:t>
            </a:r>
            <a:r>
              <a:rPr lang="es-ES" sz="2100" i="1" u="sng" smtClean="0"/>
              <a:t>problema</a:t>
            </a:r>
            <a:r>
              <a:rPr lang="es-ES" sz="2100" i="1" smtClean="0"/>
              <a:t>:</a:t>
            </a:r>
            <a:r>
              <a:rPr lang="es-ES" sz="2100" smtClean="0"/>
              <a:t> se reúne información sobre la conducta  del paciente.</a:t>
            </a:r>
            <a:endParaRPr lang="es-ES" sz="2100" i="1" smtClean="0"/>
          </a:p>
          <a:p>
            <a:pPr eaLnBrk="1" hangingPunct="1">
              <a:buFont typeface="Wingdings" pitchFamily="2" charset="2"/>
              <a:buNone/>
            </a:pPr>
            <a:endParaRPr lang="es-ES" sz="2100" i="1" smtClean="0"/>
          </a:p>
          <a:p>
            <a:pPr eaLnBrk="1" hangingPunct="1">
              <a:buFont typeface="Wingdings" pitchFamily="2" charset="2"/>
              <a:buChar char="v"/>
            </a:pPr>
            <a:r>
              <a:rPr lang="es-ES" sz="2100" i="1" u="sng" smtClean="0"/>
              <a:t>Identificación de las condiciones que controlan los problemas de conducta</a:t>
            </a:r>
            <a:r>
              <a:rPr lang="es-ES" sz="2100" i="1" smtClean="0"/>
              <a:t>: </a:t>
            </a:r>
            <a:r>
              <a:rPr lang="es-ES" sz="2100" smtClean="0"/>
              <a:t>relacionado con la forma de explicar los problemas de conducta.</a:t>
            </a:r>
            <a:endParaRPr lang="es-ES" sz="2100" i="1" smtClean="0"/>
          </a:p>
          <a:p>
            <a:pPr eaLnBrk="1" hangingPunct="1">
              <a:buFont typeface="Wingdings" pitchFamily="2" charset="2"/>
              <a:buChar char="v"/>
            </a:pPr>
            <a:endParaRPr lang="es-ES" sz="2100" i="1" smtClean="0"/>
          </a:p>
          <a:p>
            <a:pPr eaLnBrk="1" hangingPunct="1">
              <a:buFont typeface="Wingdings" pitchFamily="2" charset="2"/>
              <a:buChar char="v"/>
            </a:pPr>
            <a:r>
              <a:rPr lang="es-ES" sz="2100" i="1" u="sng" smtClean="0"/>
              <a:t>Evaluación de los recursos terapéuticos: </a:t>
            </a:r>
            <a:r>
              <a:rPr lang="es-ES" sz="2100" smtClean="0"/>
              <a:t>se refiere a las potencialidades y limitaciones terapéuticas del cliente.</a:t>
            </a:r>
            <a:endParaRPr lang="es-ES" sz="2100" i="1" u="sng" smtClean="0"/>
          </a:p>
          <a:p>
            <a:pPr eaLnBrk="1" hangingPunct="1">
              <a:buFont typeface="Wingdings" pitchFamily="2" charset="2"/>
              <a:buNone/>
            </a:pPr>
            <a:endParaRPr lang="es-ES" sz="2100" smtClean="0"/>
          </a:p>
          <a:p>
            <a:pPr eaLnBrk="1" hangingPunct="1">
              <a:buFont typeface="Wingdings" pitchFamily="2" charset="2"/>
              <a:buChar char="v"/>
            </a:pPr>
            <a:endParaRPr lang="es-ES" sz="2100" smtClean="0"/>
          </a:p>
          <a:p>
            <a:pPr eaLnBrk="1" hangingPunct="1">
              <a:buFont typeface="Wingdings" pitchFamily="2" charset="2"/>
              <a:buChar char="v"/>
            </a:pPr>
            <a:endParaRPr lang="es-ES" sz="1700" smtClean="0"/>
          </a:p>
          <a:p>
            <a:pPr lvl="1" eaLnBrk="1" hangingPunct="1">
              <a:buFont typeface="Wingdings" pitchFamily="2" charset="2"/>
              <a:buChar char="ü"/>
            </a:pPr>
            <a:endParaRPr lang="es-ES" sz="3600" smtClean="0"/>
          </a:p>
          <a:p>
            <a:pPr eaLnBrk="1" hangingPunct="1"/>
            <a:endParaRPr lang="es-E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FASES DEL TRATAMIENTO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529512" cy="439261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ES" sz="2100" i="1" u="sng" smtClean="0"/>
              <a:t>Selección y especificación de las metas terapéuticas:</a:t>
            </a:r>
            <a:r>
              <a:rPr lang="es-ES" sz="2100" smtClean="0"/>
              <a:t> se trabaja en la modificación directa de las respuestas problemáticas del paciente.</a:t>
            </a:r>
          </a:p>
          <a:p>
            <a:pPr eaLnBrk="1" hangingPunct="1">
              <a:buFont typeface="Wingdings" pitchFamily="2" charset="2"/>
              <a:buChar char="v"/>
            </a:pPr>
            <a:endParaRPr lang="es-ES" sz="2100" smtClean="0"/>
          </a:p>
          <a:p>
            <a:pPr eaLnBrk="1" hangingPunct="1">
              <a:buFont typeface="Wingdings" pitchFamily="2" charset="2"/>
              <a:buChar char="v"/>
            </a:pPr>
            <a:r>
              <a:rPr lang="es-ES" sz="2100" i="1" u="sng" smtClean="0"/>
              <a:t>Planificación del tratamiento</a:t>
            </a:r>
            <a:r>
              <a:rPr lang="es-ES" sz="2100" smtClean="0"/>
              <a:t>: se toman decisiones sobre los procedimientos que se deben utilizar.</a:t>
            </a:r>
          </a:p>
          <a:p>
            <a:pPr eaLnBrk="1" hangingPunct="1">
              <a:buFont typeface="Wingdings" pitchFamily="2" charset="2"/>
              <a:buChar char="v"/>
            </a:pPr>
            <a:endParaRPr lang="es-ES" sz="2100" smtClean="0"/>
          </a:p>
          <a:p>
            <a:pPr eaLnBrk="1" hangingPunct="1">
              <a:buFont typeface="Wingdings" pitchFamily="2" charset="2"/>
              <a:buChar char="v"/>
            </a:pPr>
            <a:r>
              <a:rPr lang="es-ES" sz="2100" i="1" u="sng" smtClean="0"/>
              <a:t>Evaluación del tratamiento</a:t>
            </a:r>
            <a:r>
              <a:rPr lang="es-ES" sz="2100" smtClean="0"/>
              <a:t>: se evalúa el resultado del tratamiento en el paciente.</a:t>
            </a:r>
          </a:p>
          <a:p>
            <a:pPr eaLnBrk="1" hangingPunct="1">
              <a:buFont typeface="Wingdings" pitchFamily="2" charset="2"/>
              <a:buChar char="v"/>
            </a:pPr>
            <a:endParaRPr lang="es-ES" sz="2100" smtClean="0"/>
          </a:p>
          <a:p>
            <a:pPr eaLnBrk="1" hangingPunct="1">
              <a:buFont typeface="Wingdings" pitchFamily="2" charset="2"/>
              <a:buChar char="v"/>
            </a:pPr>
            <a:endParaRPr lang="es-ES" sz="2100" i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2754" name="Organization Chart 2"/>
          <p:cNvGraphicFramePr>
            <a:graphicFrameLocks/>
          </p:cNvGraphicFramePr>
          <p:nvPr>
            <p:ph type="dgm" idx="1"/>
          </p:nvPr>
        </p:nvGraphicFramePr>
        <p:xfrm>
          <a:off x="431800" y="476250"/>
          <a:ext cx="8208963" cy="557371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27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pPr eaLnBrk="1" hangingPunct="1"/>
            <a:r>
              <a:rPr lang="es-ES" smtClean="0"/>
              <a:t>   TÉCNICAS DEL MODELO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313613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1900" smtClean="0"/>
              <a:t>Basadas en la teoría del aprendizaje instrumental u operante.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9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smtClean="0"/>
              <a:t> </a:t>
            </a:r>
            <a:r>
              <a:rPr lang="es-ES" sz="1700" b="1" u="sng" smtClean="0"/>
              <a:t>REFUERZO POSITIVO</a:t>
            </a:r>
            <a:r>
              <a:rPr lang="es-ES" sz="1700" b="1" smtClean="0"/>
              <a:t>: </a:t>
            </a:r>
            <a:r>
              <a:rPr lang="es-ES" sz="1700" smtClean="0"/>
              <a:t>el individuo recibe una recompensa por realizar correctamente un comportamiento.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u="sng" smtClean="0"/>
              <a:t>CONCATENACIÓN</a:t>
            </a:r>
            <a:r>
              <a:rPr lang="es-ES" sz="1700" u="sng" smtClean="0"/>
              <a:t>:</a:t>
            </a:r>
            <a:r>
              <a:rPr lang="es-ES" sz="1700" smtClean="0"/>
              <a:t> se divide en pasos un comportamiento para conseguir un objetivo.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u="sng" smtClean="0"/>
              <a:t>APROXIMACIÓN SUCESIVA</a:t>
            </a:r>
            <a:r>
              <a:rPr lang="es-ES" sz="1700" smtClean="0"/>
              <a:t>: se refuerza la parte más básica de un comportamiento deseado hasta que la persona lo realiza a la perfección.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u="sng" smtClean="0"/>
              <a:t>SISTEMA DE PUNTOS</a:t>
            </a:r>
            <a:r>
              <a:rPr lang="es-ES" sz="1700" u="sng" smtClean="0"/>
              <a:t>: </a:t>
            </a:r>
            <a:r>
              <a:rPr lang="es-ES" sz="1700" smtClean="0"/>
              <a:t>se acumulan puntos como refuerzos inmediatos.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u="sng" smtClean="0"/>
              <a:t>CONTRATOS ENTRE CLIENTES</a:t>
            </a:r>
            <a:r>
              <a:rPr lang="es-ES" sz="1700" smtClean="0"/>
              <a:t>: éstos pactan escribir los comportamientos que van a cambiar.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u="sng" smtClean="0"/>
              <a:t>EXTINCIÓN OPERANTE</a:t>
            </a:r>
            <a:r>
              <a:rPr lang="es-ES" sz="1700" smtClean="0"/>
              <a:t>: se identifica lo que refuerza el comportamiento problemático y se actúa sobre ese refuerzo.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700" b="1" u="sng" smtClean="0"/>
              <a:t>DESCANSO (TIME-OUT)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700" u="sng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4525962"/>
          </a:xfrm>
        </p:spPr>
        <p:txBody>
          <a:bodyPr/>
          <a:lstStyle/>
          <a:p>
            <a:pPr lvl="2" eaLnBrk="1" hangingPunct="1">
              <a:buFont typeface="Wingdings" pitchFamily="2" charset="2"/>
              <a:buNone/>
            </a:pPr>
            <a:r>
              <a:rPr lang="es-ES" sz="3600" smtClean="0">
                <a:solidFill>
                  <a:srgbClr val="006666"/>
                </a:solidFill>
                <a:latin typeface="Arial" charset="0"/>
              </a:rPr>
              <a:t>TÉCNICAS DEL MODELO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z="3600" smtClean="0">
              <a:latin typeface="Arial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s-ES" smtClean="0"/>
              <a:t>Basadas en la respuesta condicionada.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es-ES" sz="2000" smtClean="0"/>
              <a:t> </a:t>
            </a:r>
            <a:r>
              <a:rPr lang="es-ES" sz="2000" b="1" u="sng" smtClean="0"/>
              <a:t>INSENSIBILIZACIÓN</a:t>
            </a:r>
            <a:r>
              <a:rPr lang="es-ES" sz="2000" smtClean="0"/>
              <a:t> : La persona asocia lo que esta viendo o escuchando con una respuesta que desea. </a:t>
            </a:r>
          </a:p>
          <a:p>
            <a:pPr lvl="1" eaLnBrk="1" hangingPunct="1">
              <a:buFont typeface="Wingdings" pitchFamily="2" charset="2"/>
              <a:buNone/>
            </a:pPr>
            <a:endParaRPr lang="es-ES" sz="210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es-ES" sz="2000" b="1" u="sng" smtClean="0"/>
              <a:t>EXPOSICIÓN</a:t>
            </a:r>
            <a:r>
              <a:rPr lang="es-ES" sz="2000" smtClean="0"/>
              <a:t>: Se enfrenta a la persona ese miedo que tiene y poco a poco con el aprendizaje se conseguirá que el miedo vaya desapareciendo.</a:t>
            </a:r>
          </a:p>
          <a:p>
            <a:pPr lvl="1" eaLnBrk="1" hangingPunct="1">
              <a:buFont typeface="Wingdings" pitchFamily="2" charset="2"/>
              <a:buNone/>
            </a:pPr>
            <a:endParaRPr lang="es-ES" sz="2100" smtClean="0"/>
          </a:p>
          <a:p>
            <a:pPr lvl="1" eaLnBrk="1" hangingPunct="1">
              <a:buFont typeface="Wingdings" pitchFamily="2" charset="2"/>
              <a:buChar char="Ø"/>
            </a:pPr>
            <a:endParaRPr lang="es-ES" sz="2100" smtClean="0"/>
          </a:p>
          <a:p>
            <a:pPr lvl="1" eaLnBrk="1" hangingPunct="1">
              <a:buFont typeface="Wingdings" pitchFamily="2" charset="2"/>
              <a:buNone/>
            </a:pPr>
            <a:endParaRPr lang="es-ES" sz="2100" smtClean="0"/>
          </a:p>
          <a:p>
            <a:pPr lvl="1" eaLnBrk="1" hangingPunct="1">
              <a:buFont typeface="Wingdings" pitchFamily="2" charset="2"/>
              <a:buChar char="Ø"/>
            </a:pPr>
            <a:endParaRPr lang="es-ES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¿QUÉ 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ES" smtClean="0"/>
              <a:t>Corriente de la psicología que fija como objeto de estudio y análisis la conducta humana.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Char char="v"/>
            </a:pPr>
            <a:r>
              <a:rPr lang="es-ES" smtClean="0"/>
              <a:t>Aplicado al Trabajo Social utiliza principios propios de la psicología experimental.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3300" smtClean="0">
                <a:solidFill>
                  <a:srgbClr val="006666"/>
                </a:solidFill>
                <a:latin typeface="Arial" charset="0"/>
              </a:rPr>
              <a:t>          TÉCNICAS DEL MODELO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3300" smtClean="0">
              <a:solidFill>
                <a:srgbClr val="0066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s-ES" sz="2400" smtClean="0"/>
          </a:p>
          <a:p>
            <a:pPr lvl="1" eaLnBrk="1" hangingPunct="1">
              <a:lnSpc>
                <a:spcPct val="80000"/>
              </a:lnSpc>
              <a:buSzTx/>
              <a:buFont typeface="Wingdings" pitchFamily="2" charset="2"/>
              <a:buChar char="v"/>
            </a:pPr>
            <a:r>
              <a:rPr lang="es-ES" sz="2000" smtClean="0"/>
              <a:t>  Basadas en la teoría del aprendizaje social.</a:t>
            </a:r>
          </a:p>
          <a:p>
            <a:pPr lvl="1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es-ES" sz="2000" smtClean="0"/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es-ES" sz="1800" b="1" u="sng" smtClean="0"/>
              <a:t>MODELAMIENTO</a:t>
            </a:r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es-ES" sz="1800" b="1" u="sng" smtClean="0"/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es-ES" sz="1800" b="1" u="sng" smtClean="0"/>
              <a:t>ENTRENAMIENTO EN HABILIDADES SOCIALES</a:t>
            </a:r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es-ES" sz="1800" b="1" u="sng" smtClean="0"/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es-ES" sz="1800" b="1" u="sng" smtClean="0"/>
              <a:t>CAPACITACIÓN COMUNICATIVA</a:t>
            </a:r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es-ES" sz="1800" b="1" u="sng" smtClean="0"/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es-ES" sz="1800" b="1" u="sng" smtClean="0"/>
              <a:t>FORMACIÓN EN SOLUCIÓN DE PROBLEMAS</a:t>
            </a:r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v"/>
            </a:pPr>
            <a:endParaRPr lang="es-ES" sz="1800" smtClean="0"/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es-ES" sz="1800" b="1" u="sng" smtClean="0"/>
              <a:t>FORMACIÓN EN AUTOCONTROL</a:t>
            </a:r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Char char="v"/>
            </a:pPr>
            <a:endParaRPr lang="es-ES" sz="1800" u="sng" smtClean="0"/>
          </a:p>
          <a:p>
            <a:pPr lvl="2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es-ES" sz="1800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CRÍTICAS AL MODELO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00188"/>
            <a:ext cx="8040687" cy="4441825"/>
          </a:xfrm>
        </p:spPr>
        <p:txBody>
          <a:bodyPr/>
          <a:lstStyle/>
          <a:p>
            <a:pPr eaLnBrk="1" hangingPunct="1"/>
            <a:r>
              <a:rPr lang="es-ES" sz="2400" u="sng" smtClean="0"/>
              <a:t>Payne</a:t>
            </a:r>
            <a:r>
              <a:rPr lang="es-ES" sz="2400" smtClean="0"/>
              <a:t>: Critica que sea un modelo eficaz en tratamientos cortos, no garantiza tener buenos resultados a largo plazo.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/>
            <a:r>
              <a:rPr lang="es-ES" sz="2400" u="sng" smtClean="0"/>
              <a:t>Lutz</a:t>
            </a:r>
            <a:r>
              <a:rPr lang="es-ES" sz="2400" smtClean="0"/>
              <a:t>: Critica que este modelo conductista no puede ser aplicado a laboratorios.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/>
            <a:r>
              <a:rPr lang="es-ES" sz="2400" u="sng" smtClean="0"/>
              <a:t>Jehu: </a:t>
            </a:r>
            <a:r>
              <a:rPr lang="es-ES" sz="2400" smtClean="0"/>
              <a:t>Critica la modificación de la conducta directa sin eliminar las causas subyacentes. </a:t>
            </a:r>
            <a:endParaRPr lang="es-ES" sz="2400" u="sng" smtClean="0"/>
          </a:p>
          <a:p>
            <a:pPr eaLnBrk="1" hangingPunct="1"/>
            <a:endParaRPr lang="es-ES" sz="2400" smtClean="0"/>
          </a:p>
          <a:p>
            <a:pPr eaLnBrk="1" hangingPunct="1"/>
            <a:r>
              <a:rPr lang="es-ES" sz="2400" u="sng" smtClean="0"/>
              <a:t>Moreau</a:t>
            </a:r>
            <a:r>
              <a:rPr lang="es-ES" sz="2400" smtClean="0"/>
              <a:t>: Critica que el trabajador social manipula al cliente tomando decisiones que el trabajador social desea.</a:t>
            </a:r>
          </a:p>
          <a:p>
            <a:pPr eaLnBrk="1" hangingPunct="1"/>
            <a:endParaRPr lang="es-E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765175"/>
            <a:ext cx="7313612" cy="1143000"/>
          </a:xfrm>
        </p:spPr>
        <p:txBody>
          <a:bodyPr/>
          <a:lstStyle/>
          <a:p>
            <a:pPr eaLnBrk="1" hangingPunct="1"/>
            <a:r>
              <a:rPr lang="es-ES" sz="3200" smtClean="0"/>
              <a:t/>
            </a:r>
            <a:br>
              <a:rPr lang="es-ES" sz="3200" smtClean="0"/>
            </a:br>
            <a:r>
              <a:rPr lang="es-ES" sz="3200" smtClean="0"/>
              <a:t/>
            </a:r>
            <a:br>
              <a:rPr lang="es-ES" sz="3200" smtClean="0"/>
            </a:br>
            <a:r>
              <a:rPr lang="es-ES" sz="3200" smtClean="0"/>
              <a:t>PRINCIPALES APORTACIONES AL TRABAJO SOCIAL </a:t>
            </a:r>
            <a:br>
              <a:rPr lang="es-ES" sz="3200" smtClean="0"/>
            </a:br>
            <a:endParaRPr lang="es-ES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/>
              <a:t>Objetividad en el proceso de intervención.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/>
            <a:r>
              <a:rPr lang="es-ES" sz="2400" smtClean="0"/>
              <a:t>La intervención se centra sobre el presente del cliente y no sobre el pasado.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/>
            <a:r>
              <a:rPr lang="es-ES" sz="2400" smtClean="0"/>
              <a:t>La observación como elemento sobre el que basar la intervención, más que sobre la interpretación.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200" smtClean="0"/>
              <a:t/>
            </a:r>
            <a:br>
              <a:rPr lang="es-ES" sz="3200" smtClean="0"/>
            </a:br>
            <a:endParaRPr lang="es-ES" sz="3200" smtClean="0"/>
          </a:p>
        </p:txBody>
      </p:sp>
      <p:sp>
        <p:nvSpPr>
          <p:cNvPr id="30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z="2500" smtClean="0"/>
          </a:p>
          <a:p>
            <a:pPr eaLnBrk="1" hangingPunct="1"/>
            <a:endParaRPr lang="es-ES" sz="2500" smtClean="0"/>
          </a:p>
        </p:txBody>
      </p:sp>
      <p:graphicFrame>
        <p:nvGraphicFramePr>
          <p:cNvPr id="208900" name="Organization Chart 4"/>
          <p:cNvGraphicFramePr>
            <a:graphicFrameLocks/>
          </p:cNvGraphicFramePr>
          <p:nvPr>
            <p:ph sz="quarter" idx="3"/>
          </p:nvPr>
        </p:nvGraphicFramePr>
        <p:xfrm>
          <a:off x="0" y="492125"/>
          <a:ext cx="8675688" cy="567372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890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VALORACIÓN DEL MODELO CONDUCTISTA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28198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/>
              <a:t>Tienen en cuenta las situaciones especiales que controlan la conducta.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Objeto de estudio claro: LA CONDUCTA.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Método de investigación propio y técnicas propias.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Modifica las respuestas problemáticas.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Interpreta que la mayoría de las conductas son aprendidas, incluso las instintivas, son resultado de las interacciones entre el individuo y su entorno.                                   </a:t>
            </a:r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6372225" y="3500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¿EN QUÉ CONSISTE?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21188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ES" sz="2500" smtClean="0"/>
              <a:t>Modificar problemas de conducta.</a:t>
            </a:r>
          </a:p>
          <a:p>
            <a:pPr eaLnBrk="1" hangingPunct="1">
              <a:buFont typeface="Wingdings" pitchFamily="2" charset="2"/>
              <a:buNone/>
            </a:pPr>
            <a:endParaRPr lang="es-ES" sz="2500" smtClean="0"/>
          </a:p>
          <a:p>
            <a:pPr eaLnBrk="1" hangingPunct="1">
              <a:buFont typeface="Wingdings" pitchFamily="2" charset="2"/>
              <a:buChar char="v"/>
            </a:pPr>
            <a:r>
              <a:rPr lang="es-ES" sz="2500" smtClean="0"/>
              <a:t>Utiliza dos estrategias:</a:t>
            </a:r>
          </a:p>
          <a:p>
            <a:pPr eaLnBrk="1" hangingPunct="1">
              <a:buFont typeface="Wingdings" pitchFamily="2" charset="2"/>
              <a:buNone/>
            </a:pPr>
            <a:endParaRPr lang="es-ES" sz="2500" smtClean="0"/>
          </a:p>
          <a:p>
            <a:pPr lvl="3" eaLnBrk="1" hangingPunct="1">
              <a:buFont typeface="Wingdings" pitchFamily="2" charset="2"/>
              <a:buChar char="Ø"/>
            </a:pPr>
            <a:r>
              <a:rPr lang="es-ES" sz="2100" smtClean="0"/>
              <a:t>Modificar las respuestas del cliente ante los factores que hay en su entorno.</a:t>
            </a:r>
          </a:p>
          <a:p>
            <a:pPr lvl="3" eaLnBrk="1" hangingPunct="1">
              <a:buFont typeface="Wingdings" pitchFamily="2" charset="2"/>
              <a:buNone/>
            </a:pPr>
            <a:endParaRPr lang="es-ES" sz="2100" smtClean="0"/>
          </a:p>
          <a:p>
            <a:pPr lvl="3" eaLnBrk="1" hangingPunct="1">
              <a:buFont typeface="Wingdings" pitchFamily="2" charset="2"/>
              <a:buChar char="Ø"/>
            </a:pPr>
            <a:r>
              <a:rPr lang="es-ES" sz="2100" smtClean="0"/>
              <a:t>Modificar factores que hay en su entorno. </a:t>
            </a:r>
          </a:p>
          <a:p>
            <a:pPr lvl="3" eaLnBrk="1" hangingPunct="1">
              <a:buFont typeface="Wingdings" pitchFamily="2" charset="2"/>
              <a:buNone/>
            </a:pPr>
            <a:endParaRPr lang="es-ES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CONTEXTUALIZACIÓN Y ENFOQUE TEÓRICO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7712075" cy="4554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500" smtClean="0"/>
              <a:t>Se desarrolla a principios del S. XX.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500" smtClean="0"/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v"/>
            </a:pPr>
            <a:r>
              <a:rPr lang="es-ES" sz="2500" smtClean="0"/>
              <a:t>En su desarrollo influyen: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700" smtClean="0"/>
              <a:t>Reflexología           Psicología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700" smtClean="0"/>
              <a:t>    Rusa                      del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700" smtClean="0"/>
              <a:t>		                aprendizaje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1700" smtClean="0"/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700" smtClean="0"/>
              <a:t> Psicología            Condicionamiento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700" smtClean="0"/>
              <a:t> Comparada                clásico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 rot="-2726946">
            <a:off x="3851275" y="4005263"/>
            <a:ext cx="1214437" cy="1214438"/>
          </a:xfrm>
          <a:custGeom>
            <a:avLst/>
            <a:gdLst>
              <a:gd name="T0" fmla="*/ 2147483647 w 21600"/>
              <a:gd name="T1" fmla="*/ 1919501326 h 21600"/>
              <a:gd name="T2" fmla="*/ 1919497947 w 21600"/>
              <a:gd name="T3" fmla="*/ 2147483647 h 21600"/>
              <a:gd name="T4" fmla="*/ 0 w 21600"/>
              <a:gd name="T5" fmla="*/ 1919501326 h 21600"/>
              <a:gd name="T6" fmla="*/ 19194979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EXPERIMENTO DE PAVLOV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7783512" cy="46259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es-ES" sz="24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1. Antes del condicionamiento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        Estímulo incondicionado </a:t>
            </a:r>
            <a:r>
              <a:rPr lang="es-ES" sz="1800" smtClean="0">
                <a:sym typeface="Wingdings" pitchFamily="2" charset="2"/>
              </a:rPr>
              <a:t> Respuesta incondicionada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        (comida)                              (salivación)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>
                <a:sym typeface="Wingdings" pitchFamily="2" charset="2"/>
              </a:rPr>
              <a:t>2. Ensayos del condicionamiento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Estímulo incondicionado  Respuesta incondicionada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      (sonido de                          (salivación)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           la campana)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>
                <a:sym typeface="Wingdings" pitchFamily="2" charset="2"/>
              </a:rPr>
              <a:t>3. Ensayo de prueba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  Estímulo condicionado  Respuesta condicionada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      (sonido de                         (salivación)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>
                <a:sym typeface="Wingdings" pitchFamily="2" charset="2"/>
              </a:rPr>
              <a:t>                   la campana)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THORNDIKE Y WATSON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7559675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ES" sz="2100" smtClean="0"/>
              <a:t>Thorndike es el precursor de la psicología del aprendizaje y del conductismo:</a:t>
            </a:r>
            <a:endParaRPr lang="es-ES" sz="21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" sz="2100" smtClean="0"/>
              <a:t>                        </a:t>
            </a:r>
            <a:r>
              <a:rPr lang="es-ES" sz="2100" smtClean="0">
                <a:sym typeface="Wingdings" pitchFamily="2" charset="2"/>
              </a:rPr>
              <a:t> Ley del efecto.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100" smtClean="0">
                <a:sym typeface="Wingdings" pitchFamily="2" charset="2"/>
              </a:rPr>
              <a:t>                         Ley de la práctica.</a:t>
            </a:r>
          </a:p>
          <a:p>
            <a:pPr eaLnBrk="1" hangingPunct="1">
              <a:buFont typeface="Wingdings" pitchFamily="2" charset="2"/>
              <a:buNone/>
            </a:pPr>
            <a:endParaRPr lang="es-ES" sz="21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s-ES" sz="2100" smtClean="0"/>
              <a:t>Watson afirma que: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100" smtClean="0"/>
              <a:t>			  </a:t>
            </a:r>
            <a:r>
              <a:rPr lang="es-ES" sz="2100" smtClean="0">
                <a:sym typeface="Wingdings" pitchFamily="2" charset="2"/>
              </a:rPr>
              <a:t></a:t>
            </a:r>
            <a:r>
              <a:rPr lang="es-ES" sz="2100" smtClean="0"/>
              <a:t> los comportamientos pueden ser analizados, observados y medibles.</a:t>
            </a:r>
          </a:p>
          <a:p>
            <a:pPr eaLnBrk="1" hangingPunct="1">
              <a:buFont typeface="Wingdings" pitchFamily="2" charset="2"/>
              <a:buNone/>
            </a:pPr>
            <a:endParaRPr lang="es-ES" sz="2100" smtClean="0"/>
          </a:p>
          <a:p>
            <a:pPr eaLnBrk="1" hangingPunct="1">
              <a:buFont typeface="Wingdings" pitchFamily="2" charset="2"/>
              <a:buNone/>
            </a:pPr>
            <a:r>
              <a:rPr lang="es-ES" sz="2100" smtClean="0"/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100" smtClean="0"/>
              <a:t>				Teoría         	           			            estímulo - respuesta		</a:t>
            </a:r>
          </a:p>
        </p:txBody>
      </p:sp>
      <p:sp>
        <p:nvSpPr>
          <p:cNvPr id="11268" name="AutoShape 30"/>
          <p:cNvSpPr>
            <a:spLocks noChangeArrowheads="1"/>
          </p:cNvSpPr>
          <p:nvPr/>
        </p:nvSpPr>
        <p:spPr bwMode="auto">
          <a:xfrm>
            <a:off x="3563938" y="4508500"/>
            <a:ext cx="287337" cy="504825"/>
          </a:xfrm>
          <a:prstGeom prst="downArrow">
            <a:avLst>
              <a:gd name="adj1" fmla="val 100000"/>
              <a:gd name="adj2" fmla="val 1756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682" name="Organization Chart 5"/>
          <p:cNvGraphicFramePr>
            <a:graphicFrameLocks/>
          </p:cNvGraphicFramePr>
          <p:nvPr>
            <p:ph idx="4294967295"/>
          </p:nvPr>
        </p:nvGraphicFramePr>
        <p:xfrm>
          <a:off x="900113" y="476250"/>
          <a:ext cx="7867650" cy="56515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996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1"/>
          <a:lstStyle/>
          <a:p>
            <a:pPr eaLnBrk="1" hangingPunct="1">
              <a:defRPr/>
            </a:pPr>
            <a:r>
              <a:rPr lang="es-E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APRENDIZAJE INSTRUMENTAL DE SKINNER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condicionamiento de Skinner se llama operante o instrumental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el sujeto se mueve y ello es lo que le permite aprender o no.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       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4071938" y="2928938"/>
            <a:ext cx="484187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313612" cy="1143000"/>
          </a:xfrm>
        </p:spPr>
        <p:txBody>
          <a:bodyPr/>
          <a:lstStyle/>
          <a:p>
            <a:pPr eaLnBrk="1" hangingPunct="1"/>
            <a:r>
              <a:rPr lang="es-ES" sz="3200" smtClean="0"/>
              <a:t>CONCEPTOS CLAVES EN EL APRENDIZAJE INSTRUMENTAL U OPERANTE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12075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b="1" smtClean="0"/>
              <a:t> </a:t>
            </a:r>
            <a:r>
              <a:rPr lang="es-ES" sz="2200" b="1" smtClean="0"/>
              <a:t>Impulsos o pulsiones.</a:t>
            </a:r>
            <a:r>
              <a:rPr lang="es-ES" sz="2200" smtClean="0"/>
              <a:t> </a:t>
            </a:r>
            <a:r>
              <a:rPr lang="es-ES" sz="2000" smtClean="0"/>
              <a:t>Fuerzas que se originan en los individuos cuando tienen una necesidad.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smtClean="0"/>
              <a:t>Estímulo.</a:t>
            </a:r>
            <a:r>
              <a:rPr lang="es-ES" sz="2200" smtClean="0"/>
              <a:t> </a:t>
            </a:r>
            <a:r>
              <a:rPr lang="es-ES" sz="2000" smtClean="0"/>
              <a:t>Llamadas que proceden del medio donde el individuo se desenvuelve y generan unas respuestas.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smtClean="0"/>
              <a:t>Respuestas.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smtClean="0"/>
              <a:t>Refuerzos.</a:t>
            </a:r>
            <a:r>
              <a:rPr lang="es-ES" sz="2000" smtClean="0"/>
              <a:t> Es aquello por lo que se adquiere un aprendizaje.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smtClean="0"/>
              <a:t>Castigo.</a:t>
            </a:r>
            <a:r>
              <a:rPr lang="es-ES" sz="2000" smtClean="0"/>
              <a:t> Hecho cuya finalidades eliminar una conducta.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smtClean="0"/>
              <a:t>Extinción</a:t>
            </a:r>
            <a:r>
              <a:rPr lang="es-ES" sz="2000" b="1" smtClean="0"/>
              <a:t>.</a:t>
            </a:r>
            <a:r>
              <a:rPr lang="es-ES" sz="2000" smtClean="0"/>
              <a:t> Tiene la misma finalidad que el castigo.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200" smtClean="0"/>
              <a:t>           </a:t>
            </a: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579</TotalTime>
  <Words>1021</Words>
  <Application>Microsoft Office PowerPoint</Application>
  <PresentationFormat>Presentación en pantalla (4:3)</PresentationFormat>
  <Paragraphs>240</Paragraphs>
  <Slides>24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Verdana</vt:lpstr>
      <vt:lpstr>Arial</vt:lpstr>
      <vt:lpstr>Wingdings</vt:lpstr>
      <vt:lpstr>Times New Roman</vt:lpstr>
      <vt:lpstr>Eclipse</vt:lpstr>
      <vt:lpstr>     EL MODELO DE MODIFICACIÓN DE CONDUCTA</vt:lpstr>
      <vt:lpstr>¿QUÉ ES?</vt:lpstr>
      <vt:lpstr>¿EN QUÉ CONSISTE?</vt:lpstr>
      <vt:lpstr>CONTEXTUALIZACIÓN Y ENFOQUE TEÓRICO</vt:lpstr>
      <vt:lpstr>EXPERIMENTO DE PAVLOV </vt:lpstr>
      <vt:lpstr>THORNDIKE Y WATSON</vt:lpstr>
      <vt:lpstr>Diapositiva 7</vt:lpstr>
      <vt:lpstr>APRENDIZAJE INSTRUMENTAL DE SKINNER</vt:lpstr>
      <vt:lpstr>CONCEPTOS CLAVES EN EL APRENDIZAJE INSTRUMENTAL U OPERANTE</vt:lpstr>
      <vt:lpstr>TEORÍA DEL APRENDIZAJE SOCIAL: BANDURA            </vt:lpstr>
      <vt:lpstr> APRENDIZAJE  POR LAS CONSECUENCIAS DE LAS RESPUESTAS </vt:lpstr>
      <vt:lpstr> APRENDIZAJE POR MEDIO DE MODELOS</vt:lpstr>
      <vt:lpstr>PROCESOS DEL APRENDIZAJE POR OBSERVACIÓN</vt:lpstr>
      <vt:lpstr>Diapositiva 14</vt:lpstr>
      <vt:lpstr>FASES DEL TRATAMIENTO</vt:lpstr>
      <vt:lpstr>FASES DEL TRATAMIENTO</vt:lpstr>
      <vt:lpstr>Diapositiva 17</vt:lpstr>
      <vt:lpstr>   TÉCNICAS DEL MODELO</vt:lpstr>
      <vt:lpstr>Diapositiva 19</vt:lpstr>
      <vt:lpstr>Diapositiva 20</vt:lpstr>
      <vt:lpstr>CRÍTICAS AL MODELO</vt:lpstr>
      <vt:lpstr>  PRINCIPALES APORTACIONES AL TRABAJO SOCIAL  </vt:lpstr>
      <vt:lpstr> </vt:lpstr>
      <vt:lpstr>VALORACIÓN DEL MODELO CONDUCTISTA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modelo de modificación de conducta.</dc:title>
  <dc:creator>Servicio de Informática</dc:creator>
  <cp:lastModifiedBy>Eva</cp:lastModifiedBy>
  <cp:revision>29</cp:revision>
  <dcterms:created xsi:type="dcterms:W3CDTF">2008-11-27T13:41:53Z</dcterms:created>
  <dcterms:modified xsi:type="dcterms:W3CDTF">2010-03-18T14:16:17Z</dcterms:modified>
</cp:coreProperties>
</file>