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1" r:id="rId6"/>
    <p:sldId id="260" r:id="rId7"/>
    <p:sldId id="262" r:id="rId8"/>
    <p:sldId id="265" r:id="rId9"/>
    <p:sldId id="266" r:id="rId10"/>
    <p:sldId id="267" r:id="rId11"/>
    <p:sldId id="264"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6" autoAdjust="0"/>
    <p:restoredTop sz="94660"/>
  </p:normalViewPr>
  <p:slideViewPr>
    <p:cSldViewPr>
      <p:cViewPr varScale="1">
        <p:scale>
          <a:sx n="67" d="100"/>
          <a:sy n="67"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8" name="7 Marcador de número de diapositiva"/>
          <p:cNvSpPr>
            <a:spLocks noGrp="1"/>
          </p:cNvSpPr>
          <p:nvPr>
            <p:ph type="sldNum" sz="quarter" idx="11"/>
          </p:nvPr>
        </p:nvSpPr>
        <p:spPr/>
        <p:txBody>
          <a:bodyPr/>
          <a:lstStyle/>
          <a:p>
            <a:fld id="{D15E9FCC-FBE3-47DB-A048-910738D5E647}" type="slidenum">
              <a:rPr lang="es-ES" smtClean="0"/>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EE79F4-CEAF-4082-92D7-363A8842CF7F}" type="datetimeFigureOut">
              <a:rPr lang="es-ES" smtClean="0"/>
              <a:t>21/04/2010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D15E9FCC-FBE3-47DB-A048-910738D5E64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10EE79F4-CEAF-4082-92D7-363A8842CF7F}" type="datetimeFigureOut">
              <a:rPr lang="es-ES" smtClean="0"/>
              <a:t>21/04/2010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5E9FCC-FBE3-47DB-A048-910738D5E64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0EE79F4-CEAF-4082-92D7-363A8842CF7F}" type="datetimeFigureOut">
              <a:rPr lang="es-ES" smtClean="0"/>
              <a:t>21/04/2010</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15E9FCC-FBE3-47DB-A048-910738D5E647}"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amadomartin.blogspot.com/2007/05/exclusividad-vs-no-exclusividad.html" TargetMode="External"/><Relationship Id="rId3" Type="http://schemas.openxmlformats.org/officeDocument/2006/relationships/hyperlink" Target="http://es.wikipedia.org/wiki/Ingenier%C3%ADa" TargetMode="External"/><Relationship Id="rId7" Type="http://schemas.openxmlformats.org/officeDocument/2006/relationships/hyperlink" Target="http://es.wikipedia.org/wiki/L%C3%ADmite" TargetMode="External"/><Relationship Id="rId2" Type="http://schemas.openxmlformats.org/officeDocument/2006/relationships/hyperlink" Target="http://es.wikipedia.org/wiki/Restricci%C3%B3n" TargetMode="External"/><Relationship Id="rId1" Type="http://schemas.openxmlformats.org/officeDocument/2006/relationships/slideLayout" Target="../slideLayouts/slideLayout1.xml"/><Relationship Id="rId6" Type="http://schemas.openxmlformats.org/officeDocument/2006/relationships/hyperlink" Target="http://www.mitecnologico.com/Main/LimitacionesYDelimitacionesInvestigacionDocumental" TargetMode="External"/><Relationship Id="rId5" Type="http://schemas.openxmlformats.org/officeDocument/2006/relationships/hyperlink" Target="http://es.wikipedia.org/wiki/Ingenier%C3%ADa_mec%C3%A1nica" TargetMode="External"/><Relationship Id="rId4" Type="http://schemas.openxmlformats.org/officeDocument/2006/relationships/hyperlink" Target="http://www.edicionsupc.es/ftppublic/pdfmostra/EM02607M.pdf" TargetMode="External"/><Relationship Id="rId9" Type="http://schemas.openxmlformats.org/officeDocument/2006/relationships/hyperlink" Target="http://es.wikipedia.org/wiki/Enzima_de_restricci%C3%B3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sodimac.cl/terminos.html"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Introducción a la ingeniería</a:t>
            </a:r>
            <a:br>
              <a:rPr lang="es-ES" dirty="0" smtClean="0"/>
            </a:br>
            <a:r>
              <a:rPr lang="es-ES" dirty="0" smtClean="0"/>
              <a:t>Subtema: Restricciones</a:t>
            </a:r>
            <a:endParaRPr lang="es-ES" dirty="0"/>
          </a:p>
        </p:txBody>
      </p:sp>
      <p:sp>
        <p:nvSpPr>
          <p:cNvPr id="3" name="2 Subtítulo"/>
          <p:cNvSpPr>
            <a:spLocks noGrp="1"/>
          </p:cNvSpPr>
          <p:nvPr>
            <p:ph type="subTitle" idx="1"/>
          </p:nvPr>
        </p:nvSpPr>
        <p:spPr>
          <a:xfrm>
            <a:off x="433050" y="4071942"/>
            <a:ext cx="6480048" cy="2357454"/>
          </a:xfrm>
        </p:spPr>
        <p:txBody>
          <a:bodyPr>
            <a:normAutofit/>
          </a:bodyPr>
          <a:lstStyle/>
          <a:p>
            <a:pPr algn="l"/>
            <a:r>
              <a:rPr lang="es-ES" dirty="0" smtClean="0"/>
              <a:t>Asignatura: IWG101</a:t>
            </a:r>
          </a:p>
          <a:p>
            <a:pPr algn="l"/>
            <a:r>
              <a:rPr lang="es-ES" dirty="0" smtClean="0"/>
              <a:t>Profesor: Jaime Núñez</a:t>
            </a:r>
          </a:p>
          <a:p>
            <a:pPr algn="l"/>
            <a:r>
              <a:rPr lang="es-ES" dirty="0" smtClean="0"/>
              <a:t>Alumno: Gregory Andrés </a:t>
            </a:r>
            <a:r>
              <a:rPr lang="es-ES" dirty="0" err="1" smtClean="0"/>
              <a:t>Berthet</a:t>
            </a:r>
            <a:r>
              <a:rPr lang="es-ES" dirty="0" smtClean="0"/>
              <a:t> </a:t>
            </a:r>
            <a:r>
              <a:rPr lang="es-ES" dirty="0" err="1" smtClean="0"/>
              <a:t>Couso</a:t>
            </a:r>
            <a:endParaRPr lang="es-ES" dirty="0" smtClean="0"/>
          </a:p>
          <a:p>
            <a:pPr algn="l"/>
            <a:r>
              <a:rPr lang="es-ES" dirty="0" smtClean="0"/>
              <a:t>Subtema: Restricciones</a:t>
            </a:r>
          </a:p>
          <a:p>
            <a:pPr algn="l"/>
            <a:r>
              <a:rPr lang="es-ES" dirty="0" smtClean="0"/>
              <a:t>Fecha entrega: 21/04/2010</a:t>
            </a:r>
          </a:p>
          <a:p>
            <a:endParaRPr lang="es-ES" dirty="0"/>
          </a:p>
        </p:txBody>
      </p:sp>
      <p:pic>
        <p:nvPicPr>
          <p:cNvPr id="7171" name="Picture 3" descr="C:\Users\Gregory\Desktop\Trabajo 2\800px-Utfsm.svg.png"/>
          <p:cNvPicPr>
            <a:picLocks noChangeAspect="1" noChangeArrowheads="1"/>
          </p:cNvPicPr>
          <p:nvPr/>
        </p:nvPicPr>
        <p:blipFill>
          <a:blip r:embed="rId2" cstate="print"/>
          <a:srcRect/>
          <a:stretch>
            <a:fillRect/>
          </a:stretch>
        </p:blipFill>
        <p:spPr bwMode="auto">
          <a:xfrm>
            <a:off x="3428992" y="2000240"/>
            <a:ext cx="5257193" cy="2543167"/>
          </a:xfrm>
          <a:prstGeom prst="rect">
            <a:avLst/>
          </a:prstGeom>
          <a:ln>
            <a:solidFill>
              <a:schemeClr val="tx1"/>
            </a:solidFill>
          </a:ln>
          <a:effectLst>
            <a:glow rad="228600">
              <a:schemeClr val="accent6">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Restricción aplicable a la ingeniería</a:t>
            </a:r>
            <a:endParaRPr lang="es-ES" dirty="0"/>
          </a:p>
        </p:txBody>
      </p:sp>
      <p:sp>
        <p:nvSpPr>
          <p:cNvPr id="3" name="2 Subtítulo"/>
          <p:cNvSpPr>
            <a:spLocks noGrp="1"/>
          </p:cNvSpPr>
          <p:nvPr>
            <p:ph type="subTitle" idx="1"/>
          </p:nvPr>
        </p:nvSpPr>
        <p:spPr>
          <a:xfrm>
            <a:off x="433050" y="1785926"/>
            <a:ext cx="5281958" cy="4357718"/>
          </a:xfrm>
        </p:spPr>
        <p:txBody>
          <a:bodyPr>
            <a:normAutofit/>
          </a:bodyPr>
          <a:lstStyle/>
          <a:p>
            <a:pPr algn="l"/>
            <a:r>
              <a:rPr lang="es-ES" dirty="0" smtClean="0"/>
              <a:t>Siempre un ingeniero deberá resolver problemas dependiendo del ámbito en el que se desarrolla e incluso fuera de lo que aprende y desarrolla. Estos problemas ya son en sí restricciones para llevar a cabo un plan de acción ya sean técnicos, entre otros. Es por eso que el ingeniero mecánico se debe desarrollar de manera íntegra con sus compañeros de estudios o de trabajo para poder dar solución a los conflictos o situaciones adversas que se presenten en el futuro profesional.</a:t>
            </a:r>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Bibliografía</a:t>
            </a:r>
            <a:endParaRPr lang="es-ES" dirty="0"/>
          </a:p>
        </p:txBody>
      </p:sp>
      <p:sp>
        <p:nvSpPr>
          <p:cNvPr id="3" name="2 Subtítulo"/>
          <p:cNvSpPr>
            <a:spLocks noGrp="1"/>
          </p:cNvSpPr>
          <p:nvPr>
            <p:ph type="subTitle" idx="1"/>
          </p:nvPr>
        </p:nvSpPr>
        <p:spPr>
          <a:xfrm>
            <a:off x="433050" y="785794"/>
            <a:ext cx="7996602" cy="5643602"/>
          </a:xfrm>
        </p:spPr>
        <p:txBody>
          <a:bodyPr>
            <a:normAutofit fontScale="70000" lnSpcReduction="20000"/>
          </a:bodyPr>
          <a:lstStyle/>
          <a:p>
            <a:pPr algn="l"/>
            <a:r>
              <a:rPr lang="es-ES" dirty="0" err="1" smtClean="0"/>
              <a:t>Wikipedia</a:t>
            </a:r>
            <a:r>
              <a:rPr lang="es-ES" dirty="0" smtClean="0"/>
              <a:t>. Restricción [en línea</a:t>
            </a:r>
            <a:r>
              <a:rPr lang="es-ES" dirty="0" smtClean="0"/>
              <a:t>]</a:t>
            </a:r>
          </a:p>
          <a:p>
            <a:pPr algn="l"/>
            <a:r>
              <a:rPr lang="es-ES" dirty="0" smtClean="0">
                <a:hlinkClick r:id="rId2"/>
              </a:rPr>
              <a:t>http</a:t>
            </a:r>
            <a:r>
              <a:rPr lang="es-ES" dirty="0" smtClean="0">
                <a:hlinkClick r:id="rId2"/>
              </a:rPr>
              <a:t>://</a:t>
            </a:r>
            <a:r>
              <a:rPr lang="es-ES" dirty="0" smtClean="0">
                <a:hlinkClick r:id="rId2"/>
              </a:rPr>
              <a:t>es.wikipedia.org/wiki/Restricci%C3%B3n</a:t>
            </a:r>
            <a:r>
              <a:rPr lang="es-ES" dirty="0" smtClean="0"/>
              <a:t> </a:t>
            </a:r>
            <a:r>
              <a:rPr lang="es-ES" dirty="0" smtClean="0"/>
              <a:t>[Consulta: </a:t>
            </a:r>
            <a:r>
              <a:rPr lang="es-ES" dirty="0" smtClean="0"/>
              <a:t>16 </a:t>
            </a:r>
            <a:r>
              <a:rPr lang="es-ES" dirty="0" smtClean="0"/>
              <a:t>de Abril 2010]</a:t>
            </a:r>
          </a:p>
          <a:p>
            <a:pPr algn="l"/>
            <a:endParaRPr lang="es-ES" dirty="0" smtClean="0"/>
          </a:p>
          <a:p>
            <a:pPr algn="l"/>
            <a:r>
              <a:rPr lang="es-ES" dirty="0" err="1" smtClean="0"/>
              <a:t>Wikipedia</a:t>
            </a:r>
            <a:r>
              <a:rPr lang="es-ES" dirty="0" smtClean="0"/>
              <a:t>. Restricción [en línea</a:t>
            </a:r>
            <a:r>
              <a:rPr lang="es-ES" dirty="0" smtClean="0"/>
              <a:t>]</a:t>
            </a:r>
            <a:endParaRPr lang="es-ES" dirty="0" smtClean="0"/>
          </a:p>
          <a:p>
            <a:pPr algn="l"/>
            <a:r>
              <a:rPr lang="es-ES" dirty="0" smtClean="0">
                <a:hlinkClick r:id="rId3"/>
              </a:rPr>
              <a:t>http://</a:t>
            </a:r>
            <a:r>
              <a:rPr lang="es-ES" dirty="0" smtClean="0">
                <a:hlinkClick r:id="rId3"/>
              </a:rPr>
              <a:t>es.wikipedia.org/wiki/Ingenier%C3%ADa</a:t>
            </a:r>
            <a:r>
              <a:rPr lang="es-ES" dirty="0" smtClean="0"/>
              <a:t> </a:t>
            </a:r>
            <a:r>
              <a:rPr lang="es-ES" dirty="0" smtClean="0"/>
              <a:t>[Consulta: </a:t>
            </a:r>
            <a:r>
              <a:rPr lang="es-ES" dirty="0" smtClean="0"/>
              <a:t>16 </a:t>
            </a:r>
            <a:r>
              <a:rPr lang="es-ES" dirty="0" smtClean="0"/>
              <a:t>de Abril 2010]</a:t>
            </a:r>
          </a:p>
          <a:p>
            <a:pPr algn="l"/>
            <a:endParaRPr lang="es-ES" dirty="0" smtClean="0"/>
          </a:p>
          <a:p>
            <a:pPr algn="l"/>
            <a:r>
              <a:rPr lang="es-ES" dirty="0" err="1" smtClean="0"/>
              <a:t>Edicion</a:t>
            </a:r>
            <a:r>
              <a:rPr lang="es-ES" dirty="0" smtClean="0"/>
              <a:t> UPC. Problemas de ingeniería </a:t>
            </a:r>
            <a:r>
              <a:rPr lang="es-ES" dirty="0" smtClean="0"/>
              <a:t>[en línea]</a:t>
            </a:r>
          </a:p>
          <a:p>
            <a:pPr algn="l"/>
            <a:r>
              <a:rPr lang="es-ES" dirty="0" smtClean="0">
                <a:hlinkClick r:id="rId4"/>
              </a:rPr>
              <a:t>http://</a:t>
            </a:r>
            <a:r>
              <a:rPr lang="es-ES" dirty="0" smtClean="0">
                <a:hlinkClick r:id="rId4"/>
              </a:rPr>
              <a:t>www.edicionsupc.es/ftppublic/pdfmostra/EM02607M.pdf</a:t>
            </a:r>
            <a:r>
              <a:rPr lang="es-ES" dirty="0" smtClean="0"/>
              <a:t> </a:t>
            </a:r>
            <a:r>
              <a:rPr lang="es-ES" dirty="0" smtClean="0"/>
              <a:t>[Consulta: </a:t>
            </a:r>
            <a:r>
              <a:rPr lang="es-ES" dirty="0" smtClean="0"/>
              <a:t>17 </a:t>
            </a:r>
            <a:r>
              <a:rPr lang="es-ES" dirty="0" smtClean="0"/>
              <a:t>de Abril 2010]</a:t>
            </a:r>
          </a:p>
          <a:p>
            <a:pPr algn="l"/>
            <a:endParaRPr lang="es-ES" dirty="0" smtClean="0"/>
          </a:p>
          <a:p>
            <a:pPr algn="l"/>
            <a:r>
              <a:rPr lang="es-ES" dirty="0" err="1" smtClean="0"/>
              <a:t>Wikipedia</a:t>
            </a:r>
            <a:r>
              <a:rPr lang="es-ES" dirty="0" smtClean="0"/>
              <a:t>. Restricción [en línea</a:t>
            </a:r>
            <a:r>
              <a:rPr lang="es-ES" dirty="0" smtClean="0"/>
              <a:t>]</a:t>
            </a:r>
            <a:endParaRPr lang="es-ES" dirty="0" smtClean="0"/>
          </a:p>
          <a:p>
            <a:pPr algn="l"/>
            <a:r>
              <a:rPr lang="es-ES" dirty="0" smtClean="0">
                <a:hlinkClick r:id="rId5"/>
              </a:rPr>
              <a:t>http://</a:t>
            </a:r>
            <a:r>
              <a:rPr lang="es-ES" dirty="0" smtClean="0">
                <a:hlinkClick r:id="rId5"/>
              </a:rPr>
              <a:t>es.wikipedia.org/wiki/Ingenier%C3%ADa_mec%C3%A1nica</a:t>
            </a:r>
            <a:r>
              <a:rPr lang="es-ES" dirty="0" smtClean="0"/>
              <a:t> </a:t>
            </a:r>
            <a:r>
              <a:rPr lang="es-ES" dirty="0" smtClean="0"/>
              <a:t>[Consulta: </a:t>
            </a:r>
            <a:r>
              <a:rPr lang="es-ES" dirty="0" smtClean="0"/>
              <a:t>17 </a:t>
            </a:r>
            <a:r>
              <a:rPr lang="es-ES" dirty="0" smtClean="0"/>
              <a:t>de Abril 2010]</a:t>
            </a:r>
          </a:p>
          <a:p>
            <a:pPr algn="l"/>
            <a:endParaRPr lang="es-ES" dirty="0" smtClean="0"/>
          </a:p>
          <a:p>
            <a:pPr algn="l"/>
            <a:r>
              <a:rPr lang="es-ES" dirty="0" err="1" smtClean="0"/>
              <a:t>Mitecnológico</a:t>
            </a:r>
            <a:r>
              <a:rPr lang="es-ES" dirty="0" smtClean="0"/>
              <a:t>. Limitaciones y delimitaciones </a:t>
            </a:r>
            <a:r>
              <a:rPr lang="es-ES" dirty="0" smtClean="0"/>
              <a:t>[en línea]</a:t>
            </a:r>
          </a:p>
          <a:p>
            <a:pPr algn="l"/>
            <a:r>
              <a:rPr lang="es-ES" dirty="0" smtClean="0">
                <a:hlinkClick r:id="rId6"/>
              </a:rPr>
              <a:t>http://</a:t>
            </a:r>
            <a:r>
              <a:rPr lang="es-ES" dirty="0" smtClean="0">
                <a:hlinkClick r:id="rId6"/>
              </a:rPr>
              <a:t>www.mitecnologico.com/Main/LimitacionesYDelimitacionesInvestigacionDocumental</a:t>
            </a:r>
            <a:r>
              <a:rPr lang="es-ES" dirty="0" smtClean="0"/>
              <a:t> </a:t>
            </a:r>
            <a:r>
              <a:rPr lang="es-ES" dirty="0" smtClean="0"/>
              <a:t>[Consulta: 21 de Abril 2010]</a:t>
            </a:r>
            <a:endParaRPr lang="es-ES" dirty="0" smtClean="0"/>
          </a:p>
          <a:p>
            <a:pPr algn="l"/>
            <a:endParaRPr lang="es-ES" dirty="0" smtClean="0"/>
          </a:p>
          <a:p>
            <a:pPr algn="l"/>
            <a:r>
              <a:rPr lang="es-ES" dirty="0" err="1" smtClean="0"/>
              <a:t>Wikipedia</a:t>
            </a:r>
            <a:r>
              <a:rPr lang="es-ES" dirty="0" smtClean="0"/>
              <a:t>. Restricción [en línea</a:t>
            </a:r>
            <a:r>
              <a:rPr lang="es-ES" dirty="0" smtClean="0"/>
              <a:t>]</a:t>
            </a:r>
            <a:endParaRPr lang="es-ES" dirty="0" smtClean="0"/>
          </a:p>
          <a:p>
            <a:pPr algn="l"/>
            <a:r>
              <a:rPr lang="es-ES" dirty="0" smtClean="0">
                <a:hlinkClick r:id="rId7"/>
              </a:rPr>
              <a:t>http://</a:t>
            </a:r>
            <a:r>
              <a:rPr lang="es-ES" dirty="0" smtClean="0">
                <a:hlinkClick r:id="rId7"/>
              </a:rPr>
              <a:t>es.wikipedia.org/wiki/L%C3%ADmite</a:t>
            </a:r>
            <a:r>
              <a:rPr lang="es-ES" dirty="0" smtClean="0"/>
              <a:t> </a:t>
            </a:r>
            <a:r>
              <a:rPr lang="es-ES" dirty="0" smtClean="0"/>
              <a:t>[Consulta: </a:t>
            </a:r>
            <a:r>
              <a:rPr lang="es-ES" dirty="0" smtClean="0"/>
              <a:t>21 </a:t>
            </a:r>
            <a:r>
              <a:rPr lang="es-ES" dirty="0" smtClean="0"/>
              <a:t>de Abril 2010]</a:t>
            </a:r>
          </a:p>
          <a:p>
            <a:pPr algn="l"/>
            <a:endParaRPr lang="es-ES" dirty="0" smtClean="0"/>
          </a:p>
          <a:p>
            <a:pPr algn="l"/>
            <a:r>
              <a:rPr lang="es-ES" dirty="0" err="1" smtClean="0"/>
              <a:t>Blogspot</a:t>
            </a:r>
            <a:r>
              <a:rPr lang="es-ES" dirty="0" smtClean="0"/>
              <a:t>. </a:t>
            </a:r>
            <a:r>
              <a:rPr lang="es-ES" dirty="0" smtClean="0"/>
              <a:t>Restricción [en línea</a:t>
            </a:r>
            <a:r>
              <a:rPr lang="es-ES" dirty="0" smtClean="0"/>
              <a:t>]</a:t>
            </a:r>
            <a:endParaRPr lang="es-ES" dirty="0" smtClean="0"/>
          </a:p>
          <a:p>
            <a:pPr algn="l"/>
            <a:r>
              <a:rPr lang="es-ES" dirty="0" smtClean="0">
                <a:hlinkClick r:id="rId8"/>
              </a:rPr>
              <a:t>http://</a:t>
            </a:r>
            <a:r>
              <a:rPr lang="es-ES" dirty="0" smtClean="0">
                <a:hlinkClick r:id="rId8"/>
              </a:rPr>
              <a:t>amadomartin.blogspot.com/2007/05/exclusividad-vs-no-exclusividad.html</a:t>
            </a:r>
            <a:r>
              <a:rPr lang="es-ES" dirty="0" smtClean="0"/>
              <a:t> [</a:t>
            </a:r>
            <a:r>
              <a:rPr lang="es-ES" dirty="0" smtClean="0"/>
              <a:t>Consulta: </a:t>
            </a:r>
            <a:r>
              <a:rPr lang="es-ES" dirty="0" smtClean="0"/>
              <a:t>21 </a:t>
            </a:r>
            <a:r>
              <a:rPr lang="es-ES" dirty="0" smtClean="0"/>
              <a:t>de Abril 2010]</a:t>
            </a:r>
          </a:p>
          <a:p>
            <a:pPr algn="l"/>
            <a:r>
              <a:rPr lang="es-ES" dirty="0" smtClean="0"/>
              <a:t>   </a:t>
            </a:r>
            <a:endParaRPr lang="es-ES" dirty="0" smtClean="0"/>
          </a:p>
          <a:p>
            <a:pPr algn="l"/>
            <a:r>
              <a:rPr lang="es-ES" dirty="0" err="1" smtClean="0"/>
              <a:t>Wikipedia</a:t>
            </a:r>
            <a:r>
              <a:rPr lang="es-ES" dirty="0" smtClean="0"/>
              <a:t>. Restricción [en línea]</a:t>
            </a:r>
            <a:endParaRPr lang="es-ES" dirty="0" smtClean="0"/>
          </a:p>
          <a:p>
            <a:pPr algn="l"/>
            <a:r>
              <a:rPr lang="es-ES" dirty="0" smtClean="0">
                <a:hlinkClick r:id="rId9"/>
              </a:rPr>
              <a:t>http</a:t>
            </a:r>
            <a:r>
              <a:rPr lang="es-ES" dirty="0" smtClean="0">
                <a:hlinkClick r:id="rId9"/>
              </a:rPr>
              <a:t>://</a:t>
            </a:r>
            <a:r>
              <a:rPr lang="es-ES" dirty="0" smtClean="0">
                <a:hlinkClick r:id="rId9"/>
              </a:rPr>
              <a:t>es.wikipedia.org/wiki/Enzima_de_restricci%C3%B3n</a:t>
            </a:r>
            <a:r>
              <a:rPr lang="es-ES" dirty="0" smtClean="0"/>
              <a:t> </a:t>
            </a:r>
          </a:p>
          <a:p>
            <a:pPr algn="l"/>
            <a:r>
              <a:rPr lang="es-ES" dirty="0" smtClean="0"/>
              <a:t>[Consulta: 21 de Abril 2010]</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Mapa conceptual</a:t>
            </a:r>
            <a:endParaRPr lang="es-ES" dirty="0"/>
          </a:p>
        </p:txBody>
      </p:sp>
      <p:sp>
        <p:nvSpPr>
          <p:cNvPr id="3" name="2 Subtítulo"/>
          <p:cNvSpPr>
            <a:spLocks noGrp="1"/>
          </p:cNvSpPr>
          <p:nvPr>
            <p:ph type="subTitle" idx="1"/>
          </p:nvPr>
        </p:nvSpPr>
        <p:spPr>
          <a:xfrm>
            <a:off x="433050" y="4071942"/>
            <a:ext cx="6480048" cy="2357454"/>
          </a:xfrm>
        </p:spPr>
        <p:txBody>
          <a:bodyPr>
            <a:normAutofit/>
          </a:bodyPr>
          <a:lstStyle/>
          <a:p>
            <a:endParaRPr lang="es-ES" dirty="0"/>
          </a:p>
        </p:txBody>
      </p:sp>
      <p:pic>
        <p:nvPicPr>
          <p:cNvPr id="1027" name="Picture 3" descr="C:\Users\Gregory\Desktop\Trabajo 2\Mapa.jpg"/>
          <p:cNvPicPr>
            <a:picLocks noChangeAspect="1" noChangeArrowheads="1"/>
          </p:cNvPicPr>
          <p:nvPr/>
        </p:nvPicPr>
        <p:blipFill>
          <a:blip r:embed="rId2" cstate="print"/>
          <a:srcRect/>
          <a:stretch>
            <a:fillRect/>
          </a:stretch>
        </p:blipFill>
        <p:spPr bwMode="auto">
          <a:xfrm>
            <a:off x="928662" y="714356"/>
            <a:ext cx="7286676" cy="590564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Definición de restricción</a:t>
            </a:r>
            <a:endParaRPr lang="es-ES" dirty="0"/>
          </a:p>
        </p:txBody>
      </p:sp>
      <p:sp>
        <p:nvSpPr>
          <p:cNvPr id="3" name="2 Subtítulo"/>
          <p:cNvSpPr>
            <a:spLocks noGrp="1"/>
          </p:cNvSpPr>
          <p:nvPr>
            <p:ph type="subTitle" idx="1"/>
          </p:nvPr>
        </p:nvSpPr>
        <p:spPr>
          <a:xfrm>
            <a:off x="433050" y="1071546"/>
            <a:ext cx="8210916" cy="4786346"/>
          </a:xfrm>
        </p:spPr>
        <p:txBody>
          <a:bodyPr>
            <a:normAutofit/>
          </a:bodyPr>
          <a:lstStyle/>
          <a:p>
            <a:endParaRPr lang="es-ES" dirty="0" smtClean="0"/>
          </a:p>
          <a:p>
            <a:pPr algn="l"/>
            <a:r>
              <a:rPr lang="es-ES" dirty="0" smtClean="0"/>
              <a:t>-Una restricción como </a:t>
            </a:r>
            <a:r>
              <a:rPr lang="es-ES" dirty="0" smtClean="0"/>
              <a:t>norma.</a:t>
            </a:r>
            <a:endParaRPr lang="es-ES" dirty="0" smtClean="0"/>
          </a:p>
          <a:p>
            <a:pPr algn="l"/>
            <a:endParaRPr lang="es-ES" dirty="0" smtClean="0"/>
          </a:p>
          <a:p>
            <a:pPr algn="l"/>
            <a:r>
              <a:rPr lang="es-ES" dirty="0" smtClean="0"/>
              <a:t>-Una restricción </a:t>
            </a:r>
            <a:r>
              <a:rPr lang="es-ES" dirty="0" smtClean="0"/>
              <a:t>como limitación.</a:t>
            </a:r>
          </a:p>
          <a:p>
            <a:pPr algn="l"/>
            <a:endParaRPr lang="es-ES" dirty="0" smtClean="0"/>
          </a:p>
          <a:p>
            <a:pPr algn="l"/>
            <a:r>
              <a:rPr lang="es-ES" dirty="0" smtClean="0"/>
              <a:t>-Una restricción como </a:t>
            </a:r>
            <a:r>
              <a:rPr lang="es-ES" dirty="0" smtClean="0"/>
              <a:t>exclusividad.</a:t>
            </a:r>
          </a:p>
          <a:p>
            <a:pPr algn="l"/>
            <a:endParaRPr lang="es-ES" dirty="0" smtClean="0"/>
          </a:p>
          <a:p>
            <a:pPr algn="l"/>
            <a:r>
              <a:rPr lang="es-ES" dirty="0" smtClean="0"/>
              <a:t>-Una restricción como </a:t>
            </a:r>
            <a:r>
              <a:rPr lang="es-ES" dirty="0" smtClean="0"/>
              <a:t>negación o prohibición.</a:t>
            </a:r>
            <a:endParaRPr lang="es-ES" dirty="0" smtClean="0"/>
          </a:p>
          <a:p>
            <a:pPr algn="l"/>
            <a:endParaRPr lang="es-ES" dirty="0" smtClean="0"/>
          </a:p>
          <a:p>
            <a:pPr algn="l"/>
            <a:endParaRPr lang="es-ES" dirty="0" smtClean="0"/>
          </a:p>
          <a:p>
            <a:endParaRPr lang="es-ES" dirty="0"/>
          </a:p>
        </p:txBody>
      </p:sp>
      <p:pic>
        <p:nvPicPr>
          <p:cNvPr id="2050"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Definición de </a:t>
            </a:r>
            <a:r>
              <a:rPr lang="es-ES" dirty="0" smtClean="0"/>
              <a:t>restricción </a:t>
            </a:r>
            <a:br>
              <a:rPr lang="es-ES" dirty="0" smtClean="0"/>
            </a:br>
            <a:r>
              <a:rPr lang="es-ES" dirty="0" smtClean="0"/>
              <a:t>como norma</a:t>
            </a:r>
            <a:endParaRPr lang="es-ES" dirty="0"/>
          </a:p>
        </p:txBody>
      </p:sp>
      <p:sp>
        <p:nvSpPr>
          <p:cNvPr id="3" name="2 Subtítulo"/>
          <p:cNvSpPr>
            <a:spLocks noGrp="1"/>
          </p:cNvSpPr>
          <p:nvPr>
            <p:ph type="subTitle" idx="1"/>
          </p:nvPr>
        </p:nvSpPr>
        <p:spPr>
          <a:xfrm>
            <a:off x="428596" y="1785926"/>
            <a:ext cx="5572164" cy="4572032"/>
          </a:xfrm>
        </p:spPr>
        <p:txBody>
          <a:bodyPr>
            <a:normAutofit fontScale="85000" lnSpcReduction="10000"/>
          </a:bodyPr>
          <a:lstStyle/>
          <a:p>
            <a:pPr algn="l"/>
            <a:r>
              <a:rPr lang="es-ES" dirty="0" smtClean="0"/>
              <a:t>Ordenamiento </a:t>
            </a:r>
            <a:r>
              <a:rPr lang="es-ES" dirty="0" smtClean="0"/>
              <a:t>de una acción </a:t>
            </a:r>
            <a:r>
              <a:rPr lang="es-ES" dirty="0" smtClean="0"/>
              <a:t>que persigue un fin </a:t>
            </a:r>
            <a:r>
              <a:rPr lang="es-ES" dirty="0" smtClean="0"/>
              <a:t>determinado mediante un estándar rígido de trabajo o disposición. </a:t>
            </a:r>
          </a:p>
          <a:p>
            <a:pPr algn="l"/>
            <a:endParaRPr lang="es-ES" dirty="0" smtClean="0"/>
          </a:p>
          <a:p>
            <a:pPr algn="l"/>
            <a:r>
              <a:rPr lang="es-ES" dirty="0" smtClean="0"/>
              <a:t>Regla</a:t>
            </a:r>
            <a:r>
              <a:rPr lang="es-ES" dirty="0" smtClean="0"/>
              <a:t>, disposición o criterio que establece una autoridad </a:t>
            </a:r>
            <a:r>
              <a:rPr lang="es-ES" dirty="0" smtClean="0"/>
              <a:t>para </a:t>
            </a:r>
            <a:r>
              <a:rPr lang="es-ES" dirty="0" smtClean="0"/>
              <a:t>regular los procedimientos que se deben seguir para la realización de las tareas asignadas. </a:t>
            </a:r>
            <a:endParaRPr lang="es-ES" dirty="0" smtClean="0"/>
          </a:p>
          <a:p>
            <a:pPr algn="l"/>
            <a:endParaRPr lang="es-ES" dirty="0" smtClean="0"/>
          </a:p>
          <a:p>
            <a:pPr algn="l"/>
            <a:r>
              <a:rPr lang="es-ES" dirty="0" smtClean="0"/>
              <a:t>Enunciado </a:t>
            </a:r>
            <a:r>
              <a:rPr lang="es-ES" dirty="0" smtClean="0"/>
              <a:t>técnico que a través de parámetros cuantitativos y/o cualitativos sirve de guía para la acción. </a:t>
            </a:r>
            <a:endParaRPr lang="es-ES" dirty="0" smtClean="0"/>
          </a:p>
          <a:p>
            <a:pPr algn="l"/>
            <a:endParaRPr lang="es-ES" dirty="0" smtClean="0"/>
          </a:p>
          <a:p>
            <a:pPr algn="l"/>
            <a:r>
              <a:rPr lang="es-ES" dirty="0" smtClean="0"/>
              <a:t>Generalmente </a:t>
            </a:r>
            <a:r>
              <a:rPr lang="es-ES" dirty="0" smtClean="0"/>
              <a:t>la norma conlleva una estructura de sanciones para quienes no la </a:t>
            </a:r>
            <a:r>
              <a:rPr lang="es-ES" dirty="0" smtClean="0"/>
              <a:t>cumplan.</a:t>
            </a:r>
          </a:p>
          <a:p>
            <a:pPr algn="l"/>
            <a:endParaRPr lang="es-ES" dirty="0" smtClean="0"/>
          </a:p>
          <a:p>
            <a:pPr algn="l"/>
            <a:r>
              <a:rPr lang="es-ES" dirty="0" smtClean="0"/>
              <a:t>Ejemplo de normas:</a:t>
            </a:r>
          </a:p>
          <a:p>
            <a:pPr algn="l"/>
            <a:r>
              <a:rPr lang="es-ES" dirty="0" smtClean="0">
                <a:hlinkClick r:id="rId2"/>
              </a:rPr>
              <a:t>http://www.sodimac.cl/terminos.html</a:t>
            </a:r>
            <a:endParaRPr lang="es-ES" dirty="0" smtClean="0"/>
          </a:p>
        </p:txBody>
      </p:sp>
      <p:pic>
        <p:nvPicPr>
          <p:cNvPr id="4" name="Picture 2" descr="C:\Users\Gregory\Desktop\Trabajo 2\no.GIF"/>
          <p:cNvPicPr>
            <a:picLocks noChangeAspect="1" noChangeArrowheads="1"/>
          </p:cNvPicPr>
          <p:nvPr/>
        </p:nvPicPr>
        <p:blipFill>
          <a:blip r:embed="rId3" cstate="print"/>
          <a:srcRect/>
          <a:stretch>
            <a:fillRect/>
          </a:stretch>
        </p:blipFill>
        <p:spPr bwMode="auto">
          <a:xfrm>
            <a:off x="6119924" y="1500174"/>
            <a:ext cx="3024076" cy="3024076"/>
          </a:xfrm>
          <a:prstGeom prst="rect">
            <a:avLst/>
          </a:prstGeom>
          <a:noFill/>
        </p:spPr>
      </p:pic>
      <p:pic>
        <p:nvPicPr>
          <p:cNvPr id="6146" name="Picture 2" descr="C:\Users\Gregory\Desktop\Trabajo 2\normas.jpg"/>
          <p:cNvPicPr>
            <a:picLocks noChangeAspect="1" noChangeArrowheads="1"/>
          </p:cNvPicPr>
          <p:nvPr/>
        </p:nvPicPr>
        <p:blipFill>
          <a:blip r:embed="rId4" cstate="print"/>
          <a:srcRect/>
          <a:stretch>
            <a:fillRect/>
          </a:stretch>
        </p:blipFill>
        <p:spPr bwMode="auto">
          <a:xfrm>
            <a:off x="6429388" y="4500570"/>
            <a:ext cx="2390775" cy="2114550"/>
          </a:xfrm>
          <a:prstGeom prst="rect">
            <a:avLst/>
          </a:prstGeom>
          <a:noFill/>
        </p:spPr>
      </p:pic>
      <p:pic>
        <p:nvPicPr>
          <p:cNvPr id="6147" name="Picture 3" descr="C:\Users\Gregory\Desktop\Trabajo 2\6-35.jpg"/>
          <p:cNvPicPr>
            <a:picLocks noChangeAspect="1" noChangeArrowheads="1"/>
          </p:cNvPicPr>
          <p:nvPr/>
        </p:nvPicPr>
        <p:blipFill>
          <a:blip r:embed="rId5" cstate="print"/>
          <a:srcRect/>
          <a:stretch>
            <a:fillRect/>
          </a:stretch>
        </p:blipFill>
        <p:spPr bwMode="auto">
          <a:xfrm>
            <a:off x="4786314" y="5500702"/>
            <a:ext cx="1428750" cy="11525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Definición de restricción </a:t>
            </a:r>
            <a:br>
              <a:rPr lang="es-ES" dirty="0" smtClean="0"/>
            </a:br>
            <a:r>
              <a:rPr lang="es-ES" dirty="0" smtClean="0"/>
              <a:t>como </a:t>
            </a:r>
            <a:r>
              <a:rPr lang="es-ES" dirty="0" smtClean="0"/>
              <a:t>Limitación</a:t>
            </a:r>
            <a:endParaRPr lang="es-ES" dirty="0"/>
          </a:p>
        </p:txBody>
      </p:sp>
      <p:sp>
        <p:nvSpPr>
          <p:cNvPr id="3" name="2 Subtítulo"/>
          <p:cNvSpPr>
            <a:spLocks noGrp="1"/>
          </p:cNvSpPr>
          <p:nvPr>
            <p:ph type="subTitle" idx="1"/>
          </p:nvPr>
        </p:nvSpPr>
        <p:spPr>
          <a:xfrm>
            <a:off x="357158" y="1857364"/>
            <a:ext cx="6555940" cy="4214842"/>
          </a:xfrm>
        </p:spPr>
        <p:txBody>
          <a:bodyPr>
            <a:normAutofit/>
          </a:bodyPr>
          <a:lstStyle/>
          <a:p>
            <a:pPr algn="l"/>
            <a:r>
              <a:rPr lang="es-ES" dirty="0" smtClean="0"/>
              <a:t>Se refiere </a:t>
            </a:r>
            <a:r>
              <a:rPr lang="es-ES" dirty="0" smtClean="0"/>
              <a:t>a las restricciones propias del tipo de problema </a:t>
            </a:r>
            <a:r>
              <a:rPr lang="es-ES" dirty="0" smtClean="0"/>
              <a:t>que se plantea en una situación específica; </a:t>
            </a:r>
            <a:r>
              <a:rPr lang="es-ES" dirty="0" smtClean="0"/>
              <a:t>son </a:t>
            </a:r>
            <a:r>
              <a:rPr lang="es-ES" dirty="0" smtClean="0"/>
              <a:t>mayoritariamente de </a:t>
            </a:r>
            <a:r>
              <a:rPr lang="es-ES" dirty="0" smtClean="0"/>
              <a:t>carácter </a:t>
            </a:r>
            <a:r>
              <a:rPr lang="es-ES" dirty="0" smtClean="0"/>
              <a:t>externo</a:t>
            </a:r>
          </a:p>
          <a:p>
            <a:pPr algn="l"/>
            <a:endParaRPr lang="es-ES" dirty="0" smtClean="0"/>
          </a:p>
          <a:p>
            <a:pPr algn="l"/>
            <a:r>
              <a:rPr lang="es-ES" dirty="0" smtClean="0"/>
              <a:t>Puede identificarse con la represión, pero no </a:t>
            </a:r>
            <a:r>
              <a:rPr lang="es-ES" dirty="0" smtClean="0"/>
              <a:t>necesariamente vista de manera negativa, sino como un mecanismo psicológico, </a:t>
            </a:r>
            <a:r>
              <a:rPr lang="es-ES" dirty="0" smtClean="0"/>
              <a:t>educativo, para lograr algún objetivo concreto (imponer </a:t>
            </a:r>
            <a:r>
              <a:rPr lang="es-ES" dirty="0" smtClean="0"/>
              <a:t>límites, marcar límites, rechazar límites, negociar límites o aceptar límites).</a:t>
            </a:r>
            <a:endParaRPr lang="es-ES" dirty="0" smtClean="0"/>
          </a:p>
          <a:p>
            <a:pPr algn="l"/>
            <a:endParaRPr lang="es-ES" dirty="0" smtClean="0"/>
          </a:p>
          <a:p>
            <a:pPr algn="l"/>
            <a:r>
              <a:rPr lang="es-ES" dirty="0" smtClean="0"/>
              <a:t>A diferencia de </a:t>
            </a:r>
            <a:r>
              <a:rPr lang="es-ES" dirty="0" smtClean="0"/>
              <a:t>las delimitaciones son las restricciones que fija el propio </a:t>
            </a:r>
            <a:r>
              <a:rPr lang="es-ES" dirty="0" smtClean="0"/>
              <a:t>investigador.</a:t>
            </a:r>
            <a:endParaRPr lang="es-ES" dirty="0" smtClean="0"/>
          </a:p>
          <a:p>
            <a:endParaRPr lang="es-ES" dirty="0"/>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pic>
        <p:nvPicPr>
          <p:cNvPr id="5" name="Picture 2" descr="C:\Users\Gregory\Desktop\Trabajo 2\gran_muralla_china_1.jpg"/>
          <p:cNvPicPr>
            <a:picLocks noChangeAspect="1" noChangeArrowheads="1"/>
          </p:cNvPicPr>
          <p:nvPr/>
        </p:nvPicPr>
        <p:blipFill>
          <a:blip r:embed="rId3" cstate="print"/>
          <a:srcRect/>
          <a:stretch>
            <a:fillRect/>
          </a:stretch>
        </p:blipFill>
        <p:spPr bwMode="auto">
          <a:xfrm>
            <a:off x="7215206" y="4500570"/>
            <a:ext cx="1577185" cy="21431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Definición de restricción </a:t>
            </a:r>
            <a:br>
              <a:rPr lang="es-ES" dirty="0" smtClean="0"/>
            </a:br>
            <a:r>
              <a:rPr lang="es-ES" dirty="0" smtClean="0"/>
              <a:t>como </a:t>
            </a:r>
            <a:r>
              <a:rPr lang="es-ES" dirty="0" smtClean="0"/>
              <a:t>exclusividad</a:t>
            </a:r>
            <a:endParaRPr lang="es-ES" dirty="0"/>
          </a:p>
        </p:txBody>
      </p:sp>
      <p:sp>
        <p:nvSpPr>
          <p:cNvPr id="3" name="2 Subtítulo"/>
          <p:cNvSpPr>
            <a:spLocks noGrp="1"/>
          </p:cNvSpPr>
          <p:nvPr>
            <p:ph type="subTitle" idx="1"/>
          </p:nvPr>
        </p:nvSpPr>
        <p:spPr>
          <a:xfrm>
            <a:off x="433050" y="2143116"/>
            <a:ext cx="5496272" cy="3500462"/>
          </a:xfrm>
        </p:spPr>
        <p:txBody>
          <a:bodyPr>
            <a:normAutofit/>
          </a:bodyPr>
          <a:lstStyle/>
          <a:p>
            <a:pPr algn="l"/>
            <a:r>
              <a:rPr lang="es-ES" dirty="0" smtClean="0"/>
              <a:t>Tener la exclusividad de algo es tener un producto en concreto de algo que nadie mas puede </a:t>
            </a:r>
            <a:r>
              <a:rPr lang="es-ES" dirty="0" smtClean="0"/>
              <a:t>tener</a:t>
            </a:r>
            <a:r>
              <a:rPr lang="es-ES" dirty="0" smtClean="0"/>
              <a:t>.</a:t>
            </a:r>
            <a:endParaRPr lang="es-ES" dirty="0" smtClean="0"/>
          </a:p>
          <a:p>
            <a:pPr algn="l"/>
            <a:r>
              <a:rPr lang="es-ES" dirty="0" smtClean="0"/>
              <a:t/>
            </a:r>
            <a:br>
              <a:rPr lang="es-ES" dirty="0" smtClean="0"/>
            </a:br>
            <a:r>
              <a:rPr lang="es-ES" dirty="0" smtClean="0"/>
              <a:t>Como ejemplo, un </a:t>
            </a:r>
            <a:r>
              <a:rPr lang="es-ES" dirty="0" smtClean="0"/>
              <a:t>canal de </a:t>
            </a:r>
            <a:r>
              <a:rPr lang="es-ES" dirty="0" smtClean="0"/>
              <a:t>televisión , como el canal 13, tiene </a:t>
            </a:r>
            <a:r>
              <a:rPr lang="es-ES" dirty="0" smtClean="0"/>
              <a:t>la exclusividad </a:t>
            </a:r>
            <a:r>
              <a:rPr lang="es-ES" dirty="0" smtClean="0"/>
              <a:t>de mostrar el mundial </a:t>
            </a:r>
            <a:r>
              <a:rPr lang="es-ES" dirty="0" smtClean="0"/>
              <a:t>de futbol y </a:t>
            </a:r>
            <a:r>
              <a:rPr lang="es-ES" dirty="0" smtClean="0"/>
              <a:t>( </a:t>
            </a:r>
            <a:r>
              <a:rPr lang="es-ES" dirty="0" smtClean="0"/>
              <a:t>si </a:t>
            </a:r>
            <a:r>
              <a:rPr lang="es-ES" dirty="0" smtClean="0"/>
              <a:t>este </a:t>
            </a:r>
            <a:r>
              <a:rPr lang="es-ES" dirty="0" smtClean="0"/>
              <a:t>canal tiene la exclusividad del mundial </a:t>
            </a:r>
            <a:r>
              <a:rPr lang="es-ES" dirty="0" smtClean="0"/>
              <a:t>ningún </a:t>
            </a:r>
            <a:r>
              <a:rPr lang="es-ES" dirty="0" smtClean="0"/>
              <a:t>otro canal de ese </a:t>
            </a:r>
            <a:r>
              <a:rPr lang="es-ES" dirty="0" smtClean="0"/>
              <a:t>país podrá </a:t>
            </a:r>
            <a:r>
              <a:rPr lang="es-ES" dirty="0" smtClean="0"/>
              <a:t>emitir el mundial </a:t>
            </a:r>
            <a:r>
              <a:rPr lang="es-ES" dirty="0" smtClean="0"/>
              <a:t>)</a:t>
            </a:r>
            <a:endParaRPr lang="es-ES" dirty="0"/>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pic>
        <p:nvPicPr>
          <p:cNvPr id="4099" name="Picture 3" descr="C:\Users\Gregory\Desktop\Trabajo 2\gruposeune.jpg"/>
          <p:cNvPicPr>
            <a:picLocks noChangeAspect="1" noChangeArrowheads="1"/>
          </p:cNvPicPr>
          <p:nvPr/>
        </p:nvPicPr>
        <p:blipFill>
          <a:blip r:embed="rId3" cstate="print"/>
          <a:srcRect/>
          <a:stretch>
            <a:fillRect/>
          </a:stretch>
        </p:blipFill>
        <p:spPr bwMode="auto">
          <a:xfrm>
            <a:off x="5786446" y="4714884"/>
            <a:ext cx="3169448" cy="172879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Definición de restricción </a:t>
            </a:r>
            <a:br>
              <a:rPr lang="es-ES" dirty="0" smtClean="0"/>
            </a:br>
            <a:r>
              <a:rPr lang="es-ES" dirty="0" smtClean="0"/>
              <a:t>como negación o prohibición</a:t>
            </a:r>
            <a:endParaRPr lang="es-ES" dirty="0"/>
          </a:p>
        </p:txBody>
      </p:sp>
      <p:sp>
        <p:nvSpPr>
          <p:cNvPr id="3" name="2 Subtítulo"/>
          <p:cNvSpPr>
            <a:spLocks noGrp="1"/>
          </p:cNvSpPr>
          <p:nvPr>
            <p:ph type="subTitle" idx="1"/>
          </p:nvPr>
        </p:nvSpPr>
        <p:spPr>
          <a:xfrm>
            <a:off x="433050" y="1785926"/>
            <a:ext cx="5281958" cy="3643338"/>
          </a:xfrm>
        </p:spPr>
        <p:txBody>
          <a:bodyPr>
            <a:normAutofit lnSpcReduction="10000"/>
          </a:bodyPr>
          <a:lstStyle/>
          <a:p>
            <a:pPr algn="l"/>
            <a:endParaRPr lang="es-ES" dirty="0" smtClean="0"/>
          </a:p>
          <a:p>
            <a:pPr algn="l"/>
            <a:r>
              <a:rPr lang="es-ES" dirty="0" smtClean="0"/>
              <a:t>Como definición podría decir que es un impedimento en el uso o ejecución de algo que puede ser tanto implantada por un agente externo o incluso interno dentro del problema o situación a tratar sin importar las delimitaciones generadas por el propio individuo.</a:t>
            </a:r>
          </a:p>
          <a:p>
            <a:pPr algn="l"/>
            <a:endParaRPr lang="es-ES" dirty="0" smtClean="0"/>
          </a:p>
          <a:p>
            <a:pPr algn="l"/>
            <a:r>
              <a:rPr lang="es-ES" dirty="0" smtClean="0"/>
              <a:t>Puede ser tanto familiar como escolar, profesional, entre otros aspectos de la vida diaria.</a:t>
            </a:r>
            <a:endParaRPr lang="es-ES" dirty="0"/>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pic>
        <p:nvPicPr>
          <p:cNvPr id="3075" name="Picture 3" descr="C:\Users\Gregory\Desktop\Trabajo 2\prohibido-750.jpg"/>
          <p:cNvPicPr>
            <a:picLocks noChangeAspect="1" noChangeArrowheads="1"/>
          </p:cNvPicPr>
          <p:nvPr/>
        </p:nvPicPr>
        <p:blipFill>
          <a:blip r:embed="rId3" cstate="print"/>
          <a:srcRect/>
          <a:stretch>
            <a:fillRect/>
          </a:stretch>
        </p:blipFill>
        <p:spPr bwMode="auto">
          <a:xfrm>
            <a:off x="5786446" y="4786322"/>
            <a:ext cx="2714644" cy="180614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Origen de la palabra restricción</a:t>
            </a:r>
            <a:endParaRPr lang="es-ES" dirty="0"/>
          </a:p>
        </p:txBody>
      </p:sp>
      <p:sp>
        <p:nvSpPr>
          <p:cNvPr id="3" name="2 Subtítulo"/>
          <p:cNvSpPr>
            <a:spLocks noGrp="1"/>
          </p:cNvSpPr>
          <p:nvPr>
            <p:ph type="subTitle" idx="1"/>
          </p:nvPr>
        </p:nvSpPr>
        <p:spPr>
          <a:xfrm>
            <a:off x="433050" y="1785926"/>
            <a:ext cx="5281958" cy="3643338"/>
          </a:xfrm>
        </p:spPr>
        <p:txBody>
          <a:bodyPr>
            <a:normAutofit lnSpcReduction="10000"/>
          </a:bodyPr>
          <a:lstStyle/>
          <a:p>
            <a:pPr algn="l"/>
            <a:r>
              <a:rPr lang="es-ES" dirty="0" smtClean="0"/>
              <a:t>Una restricción surge desde los inicios de la vida, siempre ha existido este concepto dentro de la sociedad y no solo en ésta sino que se da en el mundo animal e incluso en lo abiótico dentro del mundo. </a:t>
            </a:r>
          </a:p>
          <a:p>
            <a:pPr algn="l"/>
            <a:endParaRPr lang="es-ES" dirty="0" smtClean="0"/>
          </a:p>
          <a:p>
            <a:pPr algn="l"/>
            <a:r>
              <a:rPr lang="es-ES" u="sng" dirty="0" smtClean="0"/>
              <a:t>Visión :</a:t>
            </a:r>
            <a:r>
              <a:rPr lang="es-ES" dirty="0" smtClean="0"/>
              <a:t>Una restricción refleja que todo lo posible y realizable tiene sus partes que hay que sobrellevar para poder realizarlas completamente y siempre existirá algún impedimento o exclusividad, incluso a nivel micro y macro.</a:t>
            </a:r>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pic>
        <p:nvPicPr>
          <p:cNvPr id="8194" name="Picture 2" descr="C:\Users\Gregory\Desktop\Trabajo 2\origen.jpg"/>
          <p:cNvPicPr>
            <a:picLocks noChangeAspect="1" noChangeArrowheads="1"/>
          </p:cNvPicPr>
          <p:nvPr/>
        </p:nvPicPr>
        <p:blipFill>
          <a:blip r:embed="rId3" cstate="print"/>
          <a:srcRect/>
          <a:stretch>
            <a:fillRect/>
          </a:stretch>
        </p:blipFill>
        <p:spPr bwMode="auto">
          <a:xfrm>
            <a:off x="6357950" y="4786322"/>
            <a:ext cx="2214578" cy="17696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638800"/>
          </a:xfrm>
        </p:spPr>
        <p:txBody>
          <a:bodyPr>
            <a:normAutofit/>
          </a:bodyPr>
          <a:lstStyle/>
          <a:p>
            <a:pPr algn="ctr"/>
            <a:r>
              <a:rPr lang="es-ES" dirty="0" smtClean="0"/>
              <a:t>Restricción aplicable a la ingeniería</a:t>
            </a:r>
            <a:endParaRPr lang="es-ES" dirty="0"/>
          </a:p>
        </p:txBody>
      </p:sp>
      <p:sp>
        <p:nvSpPr>
          <p:cNvPr id="3" name="2 Subtítulo"/>
          <p:cNvSpPr>
            <a:spLocks noGrp="1"/>
          </p:cNvSpPr>
          <p:nvPr>
            <p:ph type="subTitle" idx="1"/>
          </p:nvPr>
        </p:nvSpPr>
        <p:spPr>
          <a:xfrm>
            <a:off x="433050" y="1785926"/>
            <a:ext cx="5281958" cy="4357718"/>
          </a:xfrm>
        </p:spPr>
        <p:txBody>
          <a:bodyPr>
            <a:normAutofit fontScale="92500" lnSpcReduction="20000"/>
          </a:bodyPr>
          <a:lstStyle/>
          <a:p>
            <a:pPr algn="l"/>
            <a:r>
              <a:rPr lang="es-ES" dirty="0" smtClean="0"/>
              <a:t>Una restricción siempre se dará como señalé anteriormente en cualquier situación de la vida cotidiana. En este caso específico podría mencionar que en el ámbito de la ingeniería ,en general va a haber normas a seguir, limitaciones estructurales, técnicas, financieras, e incluso administrativas . Por las que el ingeniero en desarrollo debe aprender a lidiar con ellas desde un principio en la creación y formación de proyectos a modo de prueba para poder solucionar estas inquietudes, problemas, limitaciones que se presentan diariamente, y se presentarán en un futuro con un grupo de trabajo, con un jefe, con un conjunto de personas que debe lidiar con estas restricciones y deberán junto a uno, solucionar dichos límites.</a:t>
            </a:r>
          </a:p>
        </p:txBody>
      </p:sp>
      <p:pic>
        <p:nvPicPr>
          <p:cNvPr id="4" name="Picture 2" descr="C:\Users\Gregory\Desktop\Trabajo 2\no.GIF"/>
          <p:cNvPicPr>
            <a:picLocks noChangeAspect="1" noChangeArrowheads="1"/>
          </p:cNvPicPr>
          <p:nvPr/>
        </p:nvPicPr>
        <p:blipFill>
          <a:blip r:embed="rId2" cstate="print"/>
          <a:srcRect/>
          <a:stretch>
            <a:fillRect/>
          </a:stretch>
        </p:blipFill>
        <p:spPr bwMode="auto">
          <a:xfrm>
            <a:off x="6119924" y="1500174"/>
            <a:ext cx="3024076" cy="30240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168</TotalTime>
  <Words>765</Words>
  <Application>Microsoft Office PowerPoint</Application>
  <PresentationFormat>Presentación en pantalla (4:3)</PresentationFormat>
  <Paragraphs>75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Técnico</vt:lpstr>
      <vt:lpstr>Introducción a la ingeniería Subtema: Restricciones</vt:lpstr>
      <vt:lpstr>Mapa conceptual</vt:lpstr>
      <vt:lpstr>Definición de restricción</vt:lpstr>
      <vt:lpstr>Definición de restricción  como norma</vt:lpstr>
      <vt:lpstr>Definición de restricción  como Limitación</vt:lpstr>
      <vt:lpstr>Definición de restricción  como exclusividad</vt:lpstr>
      <vt:lpstr>Definición de restricción  como negación o prohibición</vt:lpstr>
      <vt:lpstr>Origen de la palabra restricción</vt:lpstr>
      <vt:lpstr>Restricción aplicable a la ingeniería</vt:lpstr>
      <vt:lpstr>Restricción aplicable a la ingeniería</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ingeniería Subtema: Restricciones</dc:title>
  <dc:creator>Gregory</dc:creator>
  <cp:lastModifiedBy>Gregory</cp:lastModifiedBy>
  <cp:revision>20</cp:revision>
  <dcterms:created xsi:type="dcterms:W3CDTF">2010-04-21T23:33:07Z</dcterms:created>
  <dcterms:modified xsi:type="dcterms:W3CDTF">2010-04-22T02:21:22Z</dcterms:modified>
</cp:coreProperties>
</file>