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64" r:id="rId1"/>
    <p:sldMasterId id="2147483876" r:id="rId2"/>
    <p:sldMasterId id="2147483900" r:id="rId3"/>
    <p:sldMasterId id="2147483936" r:id="rId4"/>
    <p:sldMasterId id="2147483948" r:id="rId5"/>
    <p:sldMasterId id="2147483960" r:id="rId6"/>
    <p:sldMasterId id="2147484032" r:id="rId7"/>
    <p:sldMasterId id="2147484092" r:id="rId8"/>
    <p:sldMasterId id="2147484116" r:id="rId9"/>
  </p:sldMasterIdLst>
  <p:sldIdLst>
    <p:sldId id="276" r:id="rId10"/>
    <p:sldId id="259" r:id="rId11"/>
    <p:sldId id="274" r:id="rId12"/>
    <p:sldId id="278" r:id="rId13"/>
    <p:sldId id="261" r:id="rId14"/>
    <p:sldId id="262" r:id="rId15"/>
    <p:sldId id="279" r:id="rId16"/>
    <p:sldId id="263" r:id="rId17"/>
    <p:sldId id="264" r:id="rId18"/>
    <p:sldId id="269" r:id="rId19"/>
    <p:sldId id="257" r:id="rId20"/>
    <p:sldId id="270" r:id="rId21"/>
    <p:sldId id="273"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FFFF"/>
    <a:srgbClr val="0033CC"/>
    <a:srgbClr val="CC0000"/>
    <a:srgbClr val="FF0066"/>
    <a:srgbClr val="FFFF00"/>
    <a:srgbClr val="66FF33"/>
    <a:srgbClr val="66FF66"/>
    <a:srgbClr val="CCFF66"/>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6" autoAdjust="0"/>
    <p:restoredTop sz="86364" autoAdjust="0"/>
  </p:normalViewPr>
  <p:slideViewPr>
    <p:cSldViewPr>
      <p:cViewPr varScale="1">
        <p:scale>
          <a:sx n="104" d="100"/>
          <a:sy n="104" d="100"/>
        </p:scale>
        <p:origin x="-1344"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A5CBC1F0-9962-4346-ABD4-D196A36F9694}"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73157"/>
            <a:ext cx="7772400" cy="1470025"/>
          </a:xfrm>
        </p:spPr>
        <p:txBody>
          <a:bodyPr anchor="b"/>
          <a:lstStyle>
            <a:lvl1pPr algn="l">
              <a:defRPr sz="4800"/>
            </a:lvl1pPr>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2924181"/>
            <a:ext cx="7772400" cy="1362075"/>
          </a:xfrm>
        </p:spPr>
        <p:txBody>
          <a:bodyPr anchor="t"/>
          <a:lstStyle>
            <a:lvl1pPr algn="l">
              <a:defRPr sz="4400" b="0"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
        <p:nvSpPr>
          <p:cNvPr id="2" name="Titolo 1"/>
          <p:cNvSpPr>
            <a:spLocks noGrp="1"/>
          </p:cNvSpPr>
          <p:nvPr>
            <p:ph type="title"/>
          </p:nvPr>
        </p:nvSpPr>
        <p:spPr>
          <a:xfrm>
            <a:off x="457205" y="285728"/>
            <a:ext cx="8230993" cy="696626"/>
          </a:xfrm>
        </p:spPr>
        <p:txBody>
          <a:bodyPr anchor="ctr"/>
          <a:lstStyle>
            <a:lvl1pPr algn="ctr">
              <a:defRPr sz="3600" b="0"/>
            </a:lvl1pPr>
          </a:lstStyle>
          <a:p>
            <a:r>
              <a:rPr kumimoji="0" lang="it-IT" smtClean="0"/>
              <a:t>Fare clic per modificare lo stile del titolo</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001024" y="642918"/>
            <a:ext cx="785818" cy="4572032"/>
          </a:xfrm>
        </p:spPr>
        <p:txBody>
          <a:bodyPr vert="eaVert" anchor="ctr"/>
          <a:lstStyle>
            <a:lvl1pPr algn="l">
              <a:defRPr sz="2400" b="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43768" y="274639"/>
            <a:ext cx="1543032"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9"/>
            <a:ext cx="661513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3A6BCE15-C256-432C-AFE7-3B9A1D38E7E2}" type="datetimeFigureOut">
              <a:rPr lang="it-IT" smtClean="0"/>
              <a:pPr/>
              <a:t>13/01/2011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A5CBC1F0-9962-4346-ABD4-D196A36F9694}"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3A6BCE15-C256-432C-AFE7-3B9A1D38E7E2}" type="datetimeFigureOut">
              <a:rPr lang="it-IT" smtClean="0"/>
              <a:pPr/>
              <a:t>13/01/2011</a:t>
            </a:fld>
            <a:endParaRPr lang="it-IT"/>
          </a:p>
        </p:txBody>
      </p:sp>
      <p:sp>
        <p:nvSpPr>
          <p:cNvPr id="9" name="Segnaposto numero diapositiva 8"/>
          <p:cNvSpPr>
            <a:spLocks noGrp="1"/>
          </p:cNvSpPr>
          <p:nvPr>
            <p:ph type="sldNum" sz="quarter" idx="15"/>
          </p:nvPr>
        </p:nvSpPr>
        <p:spPr/>
        <p:txBody>
          <a:bodyPr rtlCol="0"/>
          <a:lstStyle/>
          <a:p>
            <a:fld id="{A5CBC1F0-9962-4346-ABD4-D196A36F969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A5CBC1F0-9962-4346-ABD4-D196A36F9694}" type="slidenum">
              <a:rPr lang="it-IT" smtClean="0"/>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BC1F0-9962-4346-ABD4-D196A36F969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3A6BCE15-C256-432C-AFE7-3B9A1D38E7E2}" type="datetimeFigureOut">
              <a:rPr lang="it-IT" smtClean="0"/>
              <a:pPr/>
              <a:t>13/01/2011</a:t>
            </a:fld>
            <a:endParaRPr lang="it-IT"/>
          </a:p>
        </p:txBody>
      </p:sp>
      <p:sp>
        <p:nvSpPr>
          <p:cNvPr id="7" name="Segnaposto numero diapositiva 6"/>
          <p:cNvSpPr>
            <a:spLocks noGrp="1"/>
          </p:cNvSpPr>
          <p:nvPr>
            <p:ph type="sldNum" sz="quarter" idx="11"/>
          </p:nvPr>
        </p:nvSpPr>
        <p:spPr/>
        <p:txBody>
          <a:bodyPr rtlCol="0"/>
          <a:lstStyle/>
          <a:p>
            <a:fld id="{A5CBC1F0-9962-4346-ABD4-D196A36F969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A5CBC1F0-9962-4346-ABD4-D196A36F9694}"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3A6BCE15-C256-432C-AFE7-3B9A1D38E7E2}" type="datetimeFigureOut">
              <a:rPr lang="it-IT" smtClean="0"/>
              <a:pPr/>
              <a:t>13/01/2011</a:t>
            </a:fld>
            <a:endParaRPr lang="it-IT"/>
          </a:p>
        </p:txBody>
      </p:sp>
      <p:sp>
        <p:nvSpPr>
          <p:cNvPr id="22" name="Segnaposto numero diapositiva 21"/>
          <p:cNvSpPr>
            <a:spLocks noGrp="1"/>
          </p:cNvSpPr>
          <p:nvPr>
            <p:ph type="sldNum" sz="quarter" idx="15"/>
          </p:nvPr>
        </p:nvSpPr>
        <p:spPr/>
        <p:txBody>
          <a:bodyPr rtlCol="0"/>
          <a:lstStyle/>
          <a:p>
            <a:fld id="{A5CBC1F0-9962-4346-ABD4-D196A36F969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3A6BCE15-C256-432C-AFE7-3B9A1D38E7E2}" type="datetimeFigureOut">
              <a:rPr lang="it-IT" smtClean="0"/>
              <a:pPr/>
              <a:t>13/01/2011</a:t>
            </a:fld>
            <a:endParaRPr lang="it-IT"/>
          </a:p>
        </p:txBody>
      </p:sp>
      <p:sp>
        <p:nvSpPr>
          <p:cNvPr id="18" name="Segnaposto numero diapositiva 17"/>
          <p:cNvSpPr>
            <a:spLocks noGrp="1"/>
          </p:cNvSpPr>
          <p:nvPr>
            <p:ph type="sldNum" sz="quarter" idx="11"/>
          </p:nvPr>
        </p:nvSpPr>
        <p:spPr/>
        <p:txBody>
          <a:bodyPr rtlCol="0"/>
          <a:lstStyle/>
          <a:p>
            <a:fld id="{A5CBC1F0-9962-4346-ABD4-D196A36F969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3A6BCE15-C256-432C-AFE7-3B9A1D38E7E2}" type="datetimeFigureOut">
              <a:rPr lang="it-IT" smtClean="0"/>
              <a:pPr/>
              <a:t>13/01/2011</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5CBC1F0-9962-4346-ABD4-D196A36F9694}" type="slidenum">
              <a:rPr lang="it-IT" smtClean="0"/>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5CBC1F0-9962-4346-ABD4-D196A36F9694}"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5CBC1F0-9962-4346-ABD4-D196A36F9694}"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5CBC1F0-9962-4346-ABD4-D196A36F9694}"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3A6BCE15-C256-432C-AFE7-3B9A1D38E7E2}" type="datetimeFigureOut">
              <a:rPr lang="it-IT" smtClean="0"/>
              <a:pPr/>
              <a:t>13/01/2011</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5CBC1F0-9962-4346-ABD4-D196A36F9694}" type="slidenum">
              <a:rPr lang="it-IT" smtClean="0"/>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A5CBC1F0-9962-4346-ABD4-D196A36F9694}" type="slidenum">
              <a:rPr lang="it-IT" smtClean="0"/>
              <a:pPr/>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A5CBC1F0-9962-4346-ABD4-D196A36F9694}" type="slidenum">
              <a:rPr lang="it-IT" smtClean="0"/>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A5CBC1F0-9962-4346-ABD4-D196A36F969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A5CBC1F0-9962-4346-ABD4-D196A36F9694}" type="slidenum">
              <a:rPr lang="it-IT" smtClean="0"/>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A5CBC1F0-9962-4346-ABD4-D196A36F9694}" type="slidenum">
              <a:rPr lang="it-IT" smtClean="0"/>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A5CBC1F0-9962-4346-ABD4-D196A36F9694}" type="slidenum">
              <a:rPr lang="it-IT" smtClean="0"/>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A6BCE15-C256-432C-AFE7-3B9A1D38E7E2}" type="datetimeFigureOut">
              <a:rPr lang="it-IT" smtClean="0"/>
              <a:pPr/>
              <a:t>13/01/2011</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A5CBC1F0-9962-4346-ABD4-D196A36F969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5CBC1F0-9962-4346-ABD4-D196A36F9694}"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5CBC1F0-9962-4346-ABD4-D196A36F9694}" type="slidenum">
              <a:rPr lang="it-IT" smtClean="0"/>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5CBC1F0-9962-4346-ABD4-D196A36F9694}" type="slidenum">
              <a:rPr lang="it-IT" smtClean="0"/>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CBC1F0-9962-4346-ABD4-D196A36F9694}" type="slidenum">
              <a:rPr lang="it-IT" smtClean="0"/>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CBC1F0-9962-4346-ABD4-D196A36F9694}" type="slidenum">
              <a:rPr lang="it-IT" smtClean="0"/>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CBC1F0-9962-4346-ABD4-D196A36F9694}"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CBC1F0-9962-4346-ABD4-D196A36F9694}"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CBC1F0-9962-4346-ABD4-D196A36F9694}"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3854150"/>
            <a:ext cx="7772400" cy="1860850"/>
          </a:xfrm>
        </p:spPr>
        <p:txBody>
          <a:bodyPr anchor="t"/>
          <a:lstStyle>
            <a:lvl1pPr algn="l">
              <a:defRPr sz="44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BC1F0-9962-4346-ABD4-D196A36F9694}" type="slidenum">
              <a:rPr lang="it-IT" smtClean="0"/>
              <a:pPr/>
              <a:t>‹N›</a:t>
            </a:fld>
            <a:endParaRPr lang="it-IT"/>
          </a:p>
        </p:txBody>
      </p:sp>
      <p:sp>
        <p:nvSpPr>
          <p:cNvPr id="2" name="Titolo 1"/>
          <p:cNvSpPr>
            <a:spLocks noGrp="1"/>
          </p:cNvSpPr>
          <p:nvPr>
            <p:ph type="title"/>
          </p:nvPr>
        </p:nvSpPr>
        <p:spPr/>
        <p:txBody>
          <a:bodyPr/>
          <a:lstStyle>
            <a:lvl1pPr>
              <a:defRPr/>
            </a:lvl1pPr>
          </a:lstStyle>
          <a:p>
            <a:r>
              <a:rPr kumimoji="0" lang="it-IT" smtClean="0"/>
              <a:t>Fare clic per modificare lo stile del titolo</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uppo 7"/>
          <p:cNvGrpSpPr/>
          <p:nvPr/>
        </p:nvGrpSpPr>
        <p:grpSpPr>
          <a:xfrm>
            <a:off x="1580474" y="553734"/>
            <a:ext cx="7349244" cy="4741531"/>
            <a:chOff x="428596" y="553734"/>
            <a:chExt cx="7349244" cy="4741531"/>
          </a:xfrm>
        </p:grpSpPr>
        <p:sp>
          <p:nvSpPr>
            <p:cNvPr id="16" name="Rettangolo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Rettangolo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Rettangolo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Segnaposto immagine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it-IT" smtClean="0"/>
              <a:t>Fare clic sull'icona per inserire un'immagine</a:t>
            </a:r>
            <a:endParaRPr kumimoji="0" lang="en-US"/>
          </a:p>
        </p:txBody>
      </p:sp>
      <p:sp useBgFill="1">
        <p:nvSpPr>
          <p:cNvPr id="2" name="Titolo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0"/>
            <a:ext cx="6829444"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BC1F0-9962-4346-ABD4-D196A36F969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Rettangolo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Rettangolo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Immagine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Segnaposto titolo 1"/>
          <p:cNvSpPr>
            <a:spLocks noGrp="1"/>
          </p:cNvSpPr>
          <p:nvPr>
            <p:ph type="title"/>
          </p:nvPr>
        </p:nvSpPr>
        <p:spPr>
          <a:xfrm>
            <a:off x="457200" y="274638"/>
            <a:ext cx="8229600" cy="1143000"/>
          </a:xfrm>
          <a:prstGeom prst="rect">
            <a:avLst/>
          </a:prstGeom>
        </p:spPr>
        <p:txBody>
          <a:bodyPr vert="horz" rtlCol="0" anchor="ctr">
            <a:normAutofit/>
          </a:body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6BCE15-C256-432C-AFE7-3B9A1D38E7E2}" type="datetimeFigureOut">
              <a:rPr lang="it-IT" smtClean="0"/>
              <a:pPr/>
              <a:t>13/01/2011</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A6BCE15-C256-432C-AFE7-3B9A1D38E7E2}" type="datetimeFigureOut">
              <a:rPr lang="it-IT" smtClean="0"/>
              <a:pPr/>
              <a:t>13/01/2011</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6BCE15-C256-432C-AFE7-3B9A1D38E7E2}" type="datetimeFigureOut">
              <a:rPr lang="it-IT" smtClean="0"/>
              <a:pPr/>
              <a:t>13/01/2011</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A6BCE15-C256-432C-AFE7-3B9A1D38E7E2}" type="datetimeFigureOut">
              <a:rPr lang="it-IT" smtClean="0"/>
              <a:pPr/>
              <a:t>13/01/2011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CBC1F0-9962-4346-ABD4-D196A36F9694}"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BCE15-C256-432C-AFE7-3B9A1D38E7E2}" type="datetimeFigureOut">
              <a:rPr lang="it-IT" smtClean="0"/>
              <a:pPr/>
              <a:t>13/01/2011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BC1F0-9962-4346-ABD4-D196A36F96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420888"/>
            <a:ext cx="8172000" cy="1728000"/>
          </a:xfrm>
        </p:spPr>
        <p:txBody>
          <a:bodyPr>
            <a:prstTxWarp prst="textTriangleInverted">
              <a:avLst/>
            </a:prstTxWarp>
          </a:bodyPr>
          <a:lstStyle/>
          <a:p>
            <a:r>
              <a:rPr lang="it-IT" b="1" dirty="0" smtClean="0">
                <a:ln w="18000">
                  <a:solidFill>
                    <a:srgbClr val="66FF66"/>
                  </a:solidFill>
                  <a:prstDash val="solid"/>
                  <a:miter lim="800000"/>
                </a:ln>
                <a:noFill/>
                <a:effectLst>
                  <a:outerShdw blurRad="25500" dist="23000" dir="7020000" algn="tl">
                    <a:srgbClr val="000000">
                      <a:alpha val="50000"/>
                    </a:srgbClr>
                  </a:outerShdw>
                </a:effectLst>
              </a:rPr>
              <a:t> </a:t>
            </a:r>
            <a:r>
              <a:rPr lang="it-IT" b="1" dirty="0" smtClean="0">
                <a:ln w="18000">
                  <a:solidFill>
                    <a:sysClr val="windowText" lastClr="000000"/>
                  </a:solidFill>
                  <a:prstDash val="solid"/>
                  <a:miter lim="800000"/>
                </a:ln>
                <a:noFill/>
                <a:effectLst>
                  <a:outerShdw blurRad="25500" dist="23000" dir="7020000" algn="tl">
                    <a:srgbClr val="000000">
                      <a:alpha val="50000"/>
                    </a:srgbClr>
                  </a:outerShdw>
                </a:effectLst>
              </a:rPr>
              <a:t>LA PIANURA PADANA</a:t>
            </a:r>
            <a:endParaRPr lang="it-IT" b="1" dirty="0">
              <a:ln w="18000">
                <a:solidFill>
                  <a:sysClr val="windowText" lastClr="000000"/>
                </a:solidFill>
                <a:prstDash val="solid"/>
                <a:miter lim="800000"/>
              </a:ln>
              <a:noFill/>
              <a:effectLst>
                <a:outerShdw blurRad="25500" dist="23000" dir="7020000" algn="tl">
                  <a:srgbClr val="000000">
                    <a:alpha val="50000"/>
                  </a:srgbClr>
                </a:outerShdw>
              </a:effectLst>
            </a:endParaRPr>
          </a:p>
        </p:txBody>
      </p:sp>
      <p:sp>
        <p:nvSpPr>
          <p:cNvPr id="3" name="Sottotitolo 2"/>
          <p:cNvSpPr>
            <a:spLocks noGrp="1"/>
          </p:cNvSpPr>
          <p:nvPr>
            <p:ph type="subTitle" idx="1"/>
          </p:nvPr>
        </p:nvSpPr>
        <p:spPr>
          <a:xfrm>
            <a:off x="611560" y="620688"/>
            <a:ext cx="8062912" cy="1752600"/>
          </a:xfrm>
        </p:spPr>
        <p:txBody>
          <a:bodyPr>
            <a:scene3d>
              <a:camera prst="isometricOffAxis2Top"/>
              <a:lightRig rig="threePt" dir="t"/>
            </a:scene3d>
          </a:bodyPr>
          <a:lstStyle/>
          <a:p>
            <a:endParaRPr lang="it-IT" dirty="0">
              <a:effectLst>
                <a:glow rad="228600">
                  <a:schemeClr val="accent1">
                    <a:satMod val="175000"/>
                    <a:alpha val="40000"/>
                  </a:schemeClr>
                </a:glow>
              </a:effectLst>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6000">
              <a:srgbClr val="FF0000"/>
            </a:gs>
            <a:gs pos="17999">
              <a:srgbClr val="FF0000"/>
            </a:gs>
            <a:gs pos="42000">
              <a:schemeClr val="tx1"/>
            </a:gs>
            <a:gs pos="53000">
              <a:srgbClr val="FF0000"/>
            </a:gs>
            <a:gs pos="66000">
              <a:schemeClr val="tx1"/>
            </a:gs>
            <a:gs pos="75999">
              <a:srgbClr val="FF0000"/>
            </a:gs>
            <a:gs pos="78999">
              <a:srgbClr val="FF0000"/>
            </a:gs>
            <a:gs pos="100000">
              <a:schemeClr val="tx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pooooo.jpg"/>
          <p:cNvPicPr>
            <a:picLocks noGrp="1" noChangeAspect="1"/>
          </p:cNvPicPr>
          <p:nvPr>
            <p:ph sz="half" idx="1"/>
          </p:nvPr>
        </p:nvPicPr>
        <p:blipFill>
          <a:blip r:embed="rId2" cstate="print"/>
          <a:stretch>
            <a:fillRect/>
          </a:stretch>
        </p:blipFill>
        <p:spPr>
          <a:xfrm rot="484883">
            <a:off x="370368" y="3265926"/>
            <a:ext cx="4038600" cy="3000566"/>
          </a:xfrm>
          <a:prstGeom prst="roundRect">
            <a:avLst>
              <a:gd name="adj" fmla="val 8594"/>
            </a:avLst>
          </a:prstGeom>
          <a:solidFill>
            <a:srgbClr val="FFFFFF">
              <a:shade val="85000"/>
            </a:srgbClr>
          </a:solidFill>
          <a:ln w="3175">
            <a:noFill/>
            <a:prstDash val="sysDot"/>
          </a:ln>
          <a:effectLst>
            <a:reflection blurRad="12700" stA="38000" endPos="28000" dist="5000" dir="5400000" sy="-100000" algn="bl" rotWithShape="0"/>
          </a:effectLst>
        </p:spPr>
      </p:pic>
      <p:pic>
        <p:nvPicPr>
          <p:cNvPr id="14" name="Segnaposto contenuto 4" descr="piii.jpg"/>
          <p:cNvPicPr>
            <a:picLocks noGrp="1" noChangeAspect="1"/>
          </p:cNvPicPr>
          <p:nvPr>
            <p:ph sz="half" idx="2"/>
          </p:nvPr>
        </p:nvPicPr>
        <p:blipFill>
          <a:blip r:embed="rId3" cstate="print"/>
          <a:stretch>
            <a:fillRect/>
          </a:stretch>
        </p:blipFill>
        <p:spPr>
          <a:xfrm rot="552699">
            <a:off x="4556325" y="654791"/>
            <a:ext cx="4253876" cy="2845765"/>
          </a:xfrm>
          <a:prstGeom prst="rect">
            <a:avLst/>
          </a:prstGeom>
          <a:ln>
            <a:noFill/>
          </a:ln>
          <a:effectLst>
            <a:softEdge rad="112500"/>
          </a:effectLst>
        </p:spPr>
      </p:pic>
    </p:spTree>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paaaaa.jpg"/>
          <p:cNvPicPr>
            <a:picLocks noGrp="1" noChangeAspect="1"/>
          </p:cNvPicPr>
          <p:nvPr>
            <p:ph idx="1"/>
          </p:nvPr>
        </p:nvPicPr>
        <p:blipFill>
          <a:blip r:embed="rId2" cstate="print"/>
          <a:stretch>
            <a:fillRect/>
          </a:stretch>
        </p:blipFill>
        <p:spPr>
          <a:xfrm>
            <a:off x="827584" y="1052736"/>
            <a:ext cx="7333406" cy="5035605"/>
          </a:xfrm>
          <a:prstGeom prst="rect">
            <a:avLst/>
          </a:prstGeom>
          <a:solidFill>
            <a:srgbClr val="FFFFFF">
              <a:shade val="85000"/>
            </a:srgbClr>
          </a:solidFill>
          <a:ln w="76200" cap="sq">
            <a:solidFill>
              <a:schemeClr val="bg1">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2743200" cy="1162050"/>
          </a:xfrm>
        </p:spPr>
        <p:txBody>
          <a:bodyPr>
            <a:normAutofit fontScale="90000"/>
          </a:bodyPr>
          <a:lstStyle/>
          <a:p>
            <a:r>
              <a:rPr lang="it-IT" sz="2800" b="1" dirty="0" smtClean="0"/>
              <a:t> </a:t>
            </a:r>
            <a:br>
              <a:rPr lang="it-IT" sz="2800" b="1" dirty="0" smtClean="0"/>
            </a:br>
            <a:r>
              <a:rPr lang="it-IT" sz="2800" b="1" dirty="0" smtClean="0"/>
              <a:t/>
            </a:r>
            <a:br>
              <a:rPr lang="it-IT" sz="2800" b="1" dirty="0" smtClean="0"/>
            </a:br>
            <a:r>
              <a:rPr lang="it-IT" sz="3100" dirty="0" smtClean="0"/>
              <a:t> </a:t>
            </a:r>
            <a:r>
              <a:rPr lang="it-IT" sz="3100" dirty="0" smtClean="0">
                <a:latin typeface="Calibri" pitchFamily="34" charset="0"/>
                <a:cs typeface="Calibri" pitchFamily="34" charset="0"/>
              </a:rPr>
              <a:t>L’ECONOMIA</a:t>
            </a:r>
            <a:r>
              <a:rPr lang="it-IT" sz="3100" dirty="0" smtClean="0"/>
              <a:t> </a:t>
            </a:r>
            <a:r>
              <a:rPr lang="it-IT" sz="2800" b="1" dirty="0" smtClean="0"/>
              <a:t/>
            </a:r>
            <a:br>
              <a:rPr lang="it-IT" sz="2800" b="1" dirty="0" smtClean="0"/>
            </a:br>
            <a:endParaRPr lang="it-IT" sz="1800" dirty="0"/>
          </a:p>
        </p:txBody>
      </p:sp>
      <p:sp>
        <p:nvSpPr>
          <p:cNvPr id="3" name="Segnaposto testo 2"/>
          <p:cNvSpPr>
            <a:spLocks noGrp="1"/>
          </p:cNvSpPr>
          <p:nvPr>
            <p:ph type="body" idx="2"/>
          </p:nvPr>
        </p:nvSpPr>
        <p:spPr>
          <a:xfrm>
            <a:off x="107504" y="1412776"/>
            <a:ext cx="3240360" cy="914400"/>
          </a:xfrm>
        </p:spPr>
        <p:txBody>
          <a:bodyPr>
            <a:normAutofit fontScale="25000" lnSpcReduction="20000"/>
          </a:bodyPr>
          <a:lstStyle/>
          <a:p>
            <a:pPr lvl="0" eaLnBrk="0" fontAlgn="base" hangingPunct="0">
              <a:spcBef>
                <a:spcPct val="0"/>
              </a:spcBef>
              <a:spcAft>
                <a:spcPct val="0"/>
              </a:spcAft>
              <a:buClrTx/>
              <a:buSzTx/>
              <a:tabLst>
                <a:tab pos="647700" algn="l"/>
              </a:tabLst>
            </a:pPr>
            <a:r>
              <a:rPr lang="it-IT" sz="9600" dirty="0" smtClean="0">
                <a:solidFill>
                  <a:srgbClr val="000000"/>
                </a:solidFill>
                <a:latin typeface="Calibri" pitchFamily="34" charset="0"/>
                <a:ea typeface="Times New Roman" pitchFamily="18" charset="0"/>
                <a:cs typeface="Arial" pitchFamily="34" charset="0"/>
              </a:rPr>
              <a:t>Nella Pianura Padana si concentrano diverse aree agricole e industriali. Coltivazioni tipiche della Pianura Padana sono il </a:t>
            </a:r>
            <a:r>
              <a:rPr lang="it-IT" sz="9600" dirty="0" smtClean="0">
                <a:solidFill>
                  <a:schemeClr val="tx1"/>
                </a:solidFill>
                <a:latin typeface="Calibri" pitchFamily="34" charset="0"/>
                <a:ea typeface="Times New Roman" pitchFamily="18" charset="0"/>
                <a:cs typeface="Arial" pitchFamily="34" charset="0"/>
              </a:rPr>
              <a:t>grano e il mais</a:t>
            </a:r>
            <a:r>
              <a:rPr lang="it-IT" sz="9600" dirty="0" smtClean="0">
                <a:solidFill>
                  <a:srgbClr val="000000"/>
                </a:solidFill>
                <a:latin typeface="Calibri" pitchFamily="34" charset="0"/>
                <a:ea typeface="Times New Roman" pitchFamily="18" charset="0"/>
                <a:cs typeface="Arial" pitchFamily="34" charset="0"/>
              </a:rPr>
              <a:t>. Nella Pianura Padana  ci sono zone anche destinate all'industria di trasformazione come la barbabietola da zucchero per gli zuccherifici e l'allevamento intensivo dei bovini.</a:t>
            </a:r>
          </a:p>
          <a:p>
            <a:pPr lvl="0" eaLnBrk="0" fontAlgn="base" hangingPunct="0">
              <a:spcBef>
                <a:spcPct val="0"/>
              </a:spcBef>
              <a:spcAft>
                <a:spcPct val="0"/>
              </a:spcAft>
              <a:buClrTx/>
              <a:buSzTx/>
              <a:tabLst>
                <a:tab pos="647700" algn="l"/>
              </a:tabLst>
            </a:pPr>
            <a:endParaRPr lang="it-IT" sz="7200"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buClrTx/>
              <a:buSzTx/>
              <a:tabLst>
                <a:tab pos="647700" algn="l"/>
              </a:tabLst>
            </a:pPr>
            <a:endParaRPr lang="it-IT" sz="7200"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buClrTx/>
              <a:buSzTx/>
              <a:tabLst>
                <a:tab pos="647700" algn="l"/>
              </a:tabLst>
            </a:pPr>
            <a:endParaRPr lang="it-IT" sz="7200"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buClrTx/>
              <a:buSzTx/>
              <a:tabLst>
                <a:tab pos="647700" algn="l"/>
              </a:tabLst>
            </a:pPr>
            <a:endParaRPr lang="it-IT" sz="7200" dirty="0" smtClean="0">
              <a:latin typeface="Arial" pitchFamily="34" charset="0"/>
              <a:cs typeface="Arial" pitchFamily="34" charset="0"/>
            </a:endParaRPr>
          </a:p>
        </p:txBody>
      </p:sp>
      <p:pic>
        <p:nvPicPr>
          <p:cNvPr id="5" name="Segnaposto contenuto 4" descr="peeee.jpg"/>
          <p:cNvPicPr>
            <a:picLocks noGrp="1" noChangeAspect="1"/>
          </p:cNvPicPr>
          <p:nvPr>
            <p:ph sz="half" idx="1"/>
          </p:nvPr>
        </p:nvPicPr>
        <p:blipFill>
          <a:blip r:embed="rId3" cstate="print"/>
          <a:stretch>
            <a:fillRect/>
          </a:stretch>
        </p:blipFill>
        <p:spPr>
          <a:xfrm>
            <a:off x="3575050" y="1007268"/>
            <a:ext cx="5340350" cy="4005263"/>
          </a:xfrm>
        </p:spPr>
      </p:pic>
    </p:spTree>
  </p:cSld>
  <p:clrMapOvr>
    <a:overrideClrMapping bg1="lt1" tx1="dk1" bg2="lt2" tx2="dk2" accent1="accent1" accent2="accent2" accent3="accent3" accent4="accent4" accent5="accent5" accent6="accent6" hlink="hlink" folHlink="folHlink"/>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30000">
              <a:srgbClr val="FFFF00"/>
            </a:gs>
            <a:gs pos="64999">
              <a:srgbClr val="00B050"/>
            </a:gs>
            <a:gs pos="89999">
              <a:srgbClr val="00B0F0"/>
            </a:gs>
            <a:gs pos="100000">
              <a:srgbClr val="990099"/>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2520280" cy="792088"/>
          </a:xfrm>
        </p:spPr>
        <p:txBody>
          <a:bodyPr>
            <a:normAutofit/>
          </a:bodyPr>
          <a:lstStyle/>
          <a:p>
            <a:r>
              <a:rPr lang="it-IT" dirty="0" smtClean="0">
                <a:solidFill>
                  <a:srgbClr val="990099"/>
                </a:solidFill>
              </a:rPr>
              <a:t>I  PIATTI  TIPICI …</a:t>
            </a:r>
            <a:endParaRPr lang="it-IT" dirty="0">
              <a:solidFill>
                <a:srgbClr val="990099"/>
              </a:solidFill>
            </a:endParaRPr>
          </a:p>
        </p:txBody>
      </p:sp>
      <p:pic>
        <p:nvPicPr>
          <p:cNvPr id="5" name="Segnaposto contenuto 4" descr="puuuuu.jpg"/>
          <p:cNvPicPr>
            <a:picLocks noGrp="1" noChangeAspect="1"/>
          </p:cNvPicPr>
          <p:nvPr>
            <p:ph idx="1"/>
          </p:nvPr>
        </p:nvPicPr>
        <p:blipFill>
          <a:blip r:embed="rId2" cstate="print"/>
          <a:stretch>
            <a:fillRect/>
          </a:stretch>
        </p:blipFill>
        <p:spPr>
          <a:xfrm>
            <a:off x="3851920" y="1196752"/>
            <a:ext cx="5080000" cy="412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egnaposto testo 2"/>
          <p:cNvSpPr>
            <a:spLocks noGrp="1"/>
          </p:cNvSpPr>
          <p:nvPr>
            <p:ph type="body" sz="half" idx="2"/>
          </p:nvPr>
        </p:nvSpPr>
        <p:spPr>
          <a:xfrm>
            <a:off x="0" y="1196752"/>
            <a:ext cx="3635896" cy="4658816"/>
          </a:xfrm>
        </p:spPr>
        <p:txBody>
          <a:bodyPr>
            <a:noAutofit/>
          </a:bodyPr>
          <a:lstStyle/>
          <a:p>
            <a:pPr lvl="0" fontAlgn="base">
              <a:spcBef>
                <a:spcPct val="0"/>
              </a:spcBef>
              <a:spcAft>
                <a:spcPct val="0"/>
              </a:spcAft>
              <a:buClrTx/>
              <a:buSzTx/>
              <a:tabLst>
                <a:tab pos="4514850" algn="l"/>
              </a:tabLst>
            </a:pPr>
            <a:r>
              <a:rPr lang="it-IT" sz="1800" b="1" dirty="0" smtClean="0">
                <a:solidFill>
                  <a:srgbClr val="1F2B33"/>
                </a:solidFill>
                <a:latin typeface="Trebuchet MS" pitchFamily="34" charset="0"/>
                <a:ea typeface="Times New Roman" pitchFamily="18" charset="0"/>
                <a:cs typeface="Times New Roman" pitchFamily="18" charset="0"/>
              </a:rPr>
              <a:t>Nella Pianura Padana ci sono molte varietà di aromi </a:t>
            </a:r>
            <a:r>
              <a:rPr lang="it-IT" sz="1800" b="1" dirty="0" smtClean="0">
                <a:solidFill>
                  <a:srgbClr val="1F2B33"/>
                </a:solidFill>
                <a:latin typeface="Trebuchet MS" pitchFamily="34" charset="0"/>
                <a:ea typeface="Times New Roman" pitchFamily="18" charset="0"/>
                <a:cs typeface="Times New Roman" pitchFamily="18" charset="0"/>
              </a:rPr>
              <a:t>e      sapori</a:t>
            </a:r>
            <a:r>
              <a:rPr lang="it-IT" sz="1800" b="1" dirty="0" smtClean="0">
                <a:solidFill>
                  <a:srgbClr val="1F2B33"/>
                </a:solidFill>
                <a:latin typeface="Trebuchet MS" pitchFamily="34" charset="0"/>
                <a:ea typeface="Times New Roman" pitchFamily="18" charset="0"/>
                <a:cs typeface="Times New Roman" pitchFamily="18" charset="0"/>
              </a:rPr>
              <a:t>. Qui si sono incrociati popoli, lingue e tradizioni che hanno arricchito anche l</a:t>
            </a:r>
            <a:r>
              <a:rPr lang="it-IT" sz="1800" b="1" dirty="0" smtClean="0">
                <a:solidFill>
                  <a:srgbClr val="1F2B33"/>
                </a:solidFill>
                <a:latin typeface="Calibri"/>
                <a:ea typeface="Times New Roman" pitchFamily="18" charset="0"/>
                <a:cs typeface="Times New Roman" pitchFamily="18" charset="0"/>
              </a:rPr>
              <a:t>’</a:t>
            </a:r>
            <a:r>
              <a:rPr lang="it-IT" sz="1800" b="1" dirty="0" smtClean="0">
                <a:solidFill>
                  <a:srgbClr val="1F2B33"/>
                </a:solidFill>
                <a:latin typeface="Trebuchet MS" pitchFamily="34" charset="0"/>
                <a:ea typeface="Times New Roman" pitchFamily="18" charset="0"/>
                <a:cs typeface="Times New Roman" pitchFamily="18" charset="0"/>
              </a:rPr>
              <a:t>enogastronomia: puoi assaporare le influenze mediterranee e la saporita cucina popolare dai piatti semplici e genuini, arricchiti dalle </a:t>
            </a:r>
            <a:r>
              <a:rPr lang="it-IT" sz="1800" b="1" dirty="0" smtClean="0">
                <a:solidFill>
                  <a:srgbClr val="1F2B33"/>
                </a:solidFill>
                <a:latin typeface="Trebuchet MS" pitchFamily="34" charset="0"/>
                <a:ea typeface="Times New Roman" pitchFamily="18" charset="0"/>
                <a:cs typeface="Times New Roman" pitchFamily="18" charset="0"/>
              </a:rPr>
              <a:t>erbe spontanee</a:t>
            </a:r>
            <a:r>
              <a:rPr lang="it-IT" sz="1800" b="1" dirty="0" smtClean="0">
                <a:solidFill>
                  <a:srgbClr val="1F2B33"/>
                </a:solidFill>
                <a:latin typeface="Trebuchet MS" pitchFamily="34" charset="0"/>
                <a:ea typeface="Times New Roman" pitchFamily="18" charset="0"/>
                <a:cs typeface="Times New Roman" pitchFamily="18" charset="0"/>
              </a:rPr>
              <a:t>. Alcuni dei piatti sono</a:t>
            </a:r>
            <a:r>
              <a:rPr lang="it-IT" sz="1800" b="1" dirty="0" smtClean="0">
                <a:solidFill>
                  <a:srgbClr val="1F2B33"/>
                </a:solidFill>
                <a:latin typeface="Trebuchet MS" pitchFamily="34" charset="0"/>
                <a:ea typeface="PMingLiU" pitchFamily="18" charset="-120"/>
                <a:cs typeface="Arial" pitchFamily="34" charset="0"/>
              </a:rPr>
              <a:t> </a:t>
            </a:r>
            <a:r>
              <a:rPr lang="it-IT" sz="1800" b="1" dirty="0" err="1" smtClean="0">
                <a:solidFill>
                  <a:srgbClr val="1F2B33"/>
                </a:solidFill>
                <a:latin typeface="Trebuchet MS" pitchFamily="34" charset="0"/>
                <a:ea typeface="PMingLiU" pitchFamily="18" charset="-120"/>
                <a:cs typeface="Arial" pitchFamily="34" charset="0"/>
              </a:rPr>
              <a:t>Montasio</a:t>
            </a:r>
            <a:r>
              <a:rPr lang="it-IT" sz="1800" b="1" dirty="0" smtClean="0">
                <a:solidFill>
                  <a:srgbClr val="1F2B33"/>
                </a:solidFill>
                <a:latin typeface="Trebuchet MS" pitchFamily="34" charset="0"/>
                <a:ea typeface="PMingLiU" pitchFamily="18" charset="-120"/>
                <a:cs typeface="Arial" pitchFamily="34" charset="0"/>
              </a:rPr>
              <a:t>, ricotta affumicata dal sapore di malga e formaggi sconosciuti, ma molto apprezzati e l</a:t>
            </a:r>
            <a:r>
              <a:rPr lang="it-IT" sz="1800" b="1" dirty="0" smtClean="0">
                <a:solidFill>
                  <a:srgbClr val="1F2B33"/>
                </a:solidFill>
                <a:latin typeface="Calibri"/>
                <a:ea typeface="PMingLiU" pitchFamily="18" charset="-120"/>
                <a:cs typeface="Arial" pitchFamily="34" charset="0"/>
              </a:rPr>
              <a:t>’</a:t>
            </a:r>
            <a:r>
              <a:rPr lang="it-IT" sz="1800" b="1" dirty="0" err="1" smtClean="0">
                <a:solidFill>
                  <a:srgbClr val="1F2B33"/>
                </a:solidFill>
                <a:latin typeface="Trebuchet MS" pitchFamily="34" charset="0"/>
                <a:ea typeface="PMingLiU" pitchFamily="18" charset="-120"/>
                <a:cs typeface="Arial" pitchFamily="34" charset="0"/>
              </a:rPr>
              <a:t>As</a:t>
            </a:r>
            <a:r>
              <a:rPr lang="it-IT" sz="1800" b="1" dirty="0" err="1" smtClean="0">
                <a:solidFill>
                  <a:srgbClr val="1F2B33"/>
                </a:solidFill>
                <a:latin typeface="Calibri"/>
                <a:ea typeface="PMingLiU" pitchFamily="18" charset="-120"/>
                <a:cs typeface="Arial" pitchFamily="34" charset="0"/>
              </a:rPr>
              <a:t>ì</a:t>
            </a:r>
            <a:r>
              <a:rPr lang="it-IT" sz="1800" b="1" dirty="0" err="1" smtClean="0">
                <a:solidFill>
                  <a:srgbClr val="1F2B33"/>
                </a:solidFill>
                <a:latin typeface="Trebuchet MS" pitchFamily="34" charset="0"/>
                <a:ea typeface="PMingLiU" pitchFamily="18" charset="-120"/>
                <a:cs typeface="Arial" pitchFamily="34" charset="0"/>
              </a:rPr>
              <a:t>no</a:t>
            </a:r>
            <a:r>
              <a:rPr lang="it-IT" sz="1800" b="1" dirty="0" smtClean="0">
                <a:solidFill>
                  <a:srgbClr val="1F2B33"/>
                </a:solidFill>
                <a:latin typeface="Trebuchet MS" pitchFamily="34" charset="0"/>
                <a:ea typeface="PMingLiU" pitchFamily="18" charset="-120"/>
                <a:cs typeface="Arial" pitchFamily="34" charset="0"/>
              </a:rPr>
              <a:t>,la sapienza contadina, da generazioni e generazioni, crea sapori inimitabili. </a:t>
            </a:r>
            <a:endParaRPr lang="it-IT" sz="1800" b="1" dirty="0"/>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C00"/>
                </a:solidFill>
              </a:rPr>
              <a:t>LE DANZE POPOLARI</a:t>
            </a:r>
            <a:br>
              <a:rPr lang="it-IT" dirty="0" smtClean="0">
                <a:solidFill>
                  <a:srgbClr val="FFCC00"/>
                </a:solidFill>
              </a:rPr>
            </a:br>
            <a:endParaRPr lang="it-IT" dirty="0">
              <a:solidFill>
                <a:srgbClr val="FFCC00"/>
              </a:solidFill>
            </a:endParaRPr>
          </a:p>
        </p:txBody>
      </p:sp>
      <p:sp>
        <p:nvSpPr>
          <p:cNvPr id="3" name="Segnaposto testo 2"/>
          <p:cNvSpPr>
            <a:spLocks noGrp="1"/>
          </p:cNvSpPr>
          <p:nvPr>
            <p:ph type="body" sz="half" idx="2"/>
          </p:nvPr>
        </p:nvSpPr>
        <p:spPr>
          <a:xfrm>
            <a:off x="5148064" y="2852936"/>
            <a:ext cx="3742042" cy="2953678"/>
          </a:xfrm>
        </p:spPr>
        <p:txBody>
          <a:bodyPr>
            <a:normAutofit/>
          </a:bodyPr>
          <a:lstStyle/>
          <a:p>
            <a:r>
              <a:rPr lang="it-IT" sz="1800" dirty="0" smtClean="0">
                <a:solidFill>
                  <a:srgbClr val="000000"/>
                </a:solidFill>
              </a:rPr>
              <a:t>Nella Pianura Padana , soprattutto nei paesi più piccoli, è rimasta l’ usanza di ballare  danze occitane. I vestiti per ballare queste danze sono lunghi, sotto i quali maglie larghe. Le donne portano lunghe collane e capelli in fantasiose acconciature ,mentre  gli uomini larghi cappelli. I colori che prevalgono sono il rosso e il nero. </a:t>
            </a:r>
            <a:endParaRPr lang="it-IT" sz="1800" dirty="0">
              <a:solidFill>
                <a:srgbClr val="000000"/>
              </a:solidFill>
            </a:endParaRPr>
          </a:p>
        </p:txBody>
      </p:sp>
      <p:pic>
        <p:nvPicPr>
          <p:cNvPr id="5" name="Picture 4" descr="http://www.poloniamusic.com/Krakkowiak.jpg"/>
          <p:cNvPicPr>
            <a:picLocks noGrp="1" noChangeAspect="1" noChangeArrowheads="1"/>
          </p:cNvPicPr>
          <p:nvPr>
            <p:ph type="pic" idx="1"/>
          </p:nvPr>
        </p:nvPicPr>
        <p:blipFill>
          <a:blip r:embed="rId2" cstate="print"/>
          <a:srcRect t="15245" b="15245"/>
          <a:stretch>
            <a:fillRect/>
          </a:stretch>
        </p:blipFill>
        <p:spPr bwMode="auto">
          <a:xfrm>
            <a:off x="683568" y="1052736"/>
            <a:ext cx="4205287" cy="4206875"/>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marL="0" lvl="0" indent="0" fontAlgn="base">
              <a:spcBef>
                <a:spcPct val="0"/>
              </a:spcBef>
              <a:spcAft>
                <a:spcPct val="0"/>
              </a:spcAft>
              <a:buClrTx/>
              <a:buSzTx/>
              <a:buNone/>
            </a:pPr>
            <a:r>
              <a:rPr lang="it-IT" sz="2800" b="1" dirty="0" smtClean="0">
                <a:solidFill>
                  <a:srgbClr val="990099"/>
                </a:solidFill>
                <a:latin typeface="Calibri" pitchFamily="34" charset="0"/>
                <a:ea typeface="PMingLiU" pitchFamily="18" charset="-120"/>
                <a:cs typeface="Arial" pitchFamily="34" charset="0"/>
              </a:rPr>
              <a:t>DOVE   SI   TROVA?   </a:t>
            </a:r>
          </a:p>
          <a:p>
            <a:pPr marL="0" lvl="0" indent="0" fontAlgn="base">
              <a:spcBef>
                <a:spcPct val="0"/>
              </a:spcBef>
              <a:spcAft>
                <a:spcPct val="0"/>
              </a:spcAft>
              <a:buClrTx/>
              <a:buSzTx/>
              <a:buNone/>
            </a:pPr>
            <a:r>
              <a:rPr lang="it-IT" sz="2800" dirty="0" smtClean="0">
                <a:latin typeface="Calibri" pitchFamily="34" charset="0"/>
                <a:ea typeface="PMingLiU" pitchFamily="18" charset="-120"/>
                <a:cs typeface="Arial" pitchFamily="34" charset="0"/>
              </a:rPr>
              <a:t>La </a:t>
            </a:r>
            <a:r>
              <a:rPr lang="it-IT" sz="2800" b="1" dirty="0" smtClean="0">
                <a:latin typeface="Calibri" pitchFamily="34" charset="0"/>
                <a:ea typeface="PMingLiU" pitchFamily="18" charset="-120"/>
                <a:cs typeface="Arial" pitchFamily="34" charset="0"/>
              </a:rPr>
              <a:t>Pianura Padana</a:t>
            </a:r>
            <a:r>
              <a:rPr lang="it-IT" sz="2800" dirty="0" smtClean="0">
                <a:latin typeface="Calibri" pitchFamily="34" charset="0"/>
                <a:ea typeface="PMingLiU" pitchFamily="18" charset="-120"/>
                <a:cs typeface="Arial" pitchFamily="34" charset="0"/>
              </a:rPr>
              <a:t>, chiamata anche </a:t>
            </a:r>
            <a:r>
              <a:rPr lang="it-IT" sz="2800" b="1" dirty="0" err="1" smtClean="0">
                <a:latin typeface="Calibri" pitchFamily="34" charset="0"/>
                <a:ea typeface="PMingLiU" pitchFamily="18" charset="-120"/>
                <a:cs typeface="Arial" pitchFamily="34" charset="0"/>
              </a:rPr>
              <a:t>Val</a:t>
            </a:r>
            <a:r>
              <a:rPr lang="it-IT" sz="2800" b="1" dirty="0" smtClean="0">
                <a:latin typeface="Calibri" pitchFamily="34" charset="0"/>
                <a:ea typeface="PMingLiU" pitchFamily="18" charset="-120"/>
                <a:cs typeface="Arial" pitchFamily="34" charset="0"/>
              </a:rPr>
              <a:t> Padana</a:t>
            </a:r>
            <a:r>
              <a:rPr lang="it-IT" sz="2800" dirty="0" smtClean="0">
                <a:latin typeface="Calibri" pitchFamily="34" charset="0"/>
                <a:ea typeface="PMingLiU" pitchFamily="18" charset="-120"/>
                <a:cs typeface="Arial" pitchFamily="34" charset="0"/>
              </a:rPr>
              <a:t>, è una regione geografica dell‘Italia settentrionale che coincide con il bacino idrografico del fiume Po e comprende le regioni Piemonte, Lombardia, Emilia, parte della Liguria e del Veneto nonché il Canton Ticino e il resto della Svizzera italiana. Raramente viene usato anche il sinonimo "bassopiano padano". </a:t>
            </a:r>
            <a:endParaRPr lang="it-IT" sz="800" dirty="0" smtClean="0">
              <a:latin typeface="Arial" pitchFamily="34" charset="0"/>
              <a:cs typeface="Arial" pitchFamily="34" charset="0"/>
            </a:endParaRPr>
          </a:p>
          <a:p>
            <a:pPr marL="0" lvl="0" indent="0" eaLnBrk="0" fontAlgn="base" hangingPunct="0">
              <a:spcBef>
                <a:spcPct val="0"/>
              </a:spcBef>
              <a:spcAft>
                <a:spcPct val="0"/>
              </a:spcAft>
              <a:buClrTx/>
              <a:buSzTx/>
              <a:buNone/>
            </a:pPr>
            <a:endParaRPr lang="it-IT" sz="800" dirty="0" smtClean="0">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pianura padana.jpg"/>
          <p:cNvPicPr>
            <a:picLocks noGrp="1" noChangeAspect="1"/>
          </p:cNvPicPr>
          <p:nvPr>
            <p:ph idx="1"/>
          </p:nvPr>
        </p:nvPicPr>
        <p:blipFill>
          <a:blip r:embed="rId2" cstate="print"/>
          <a:stretch>
            <a:fillRect/>
          </a:stretch>
        </p:blipFill>
        <p:spPr>
          <a:xfrm>
            <a:off x="899592" y="1084972"/>
            <a:ext cx="7576455" cy="5159267"/>
          </a:xfrm>
          <a:prstGeom prst="rect">
            <a:avLst/>
          </a:prstGeom>
          <a:solidFill>
            <a:srgbClr val="FFFFFF">
              <a:shade val="85000"/>
            </a:srgbClr>
          </a:solidFill>
          <a:ln w="38100" cap="sq">
            <a:solidFill>
              <a:schemeClr val="accent2">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CC"/>
            </a:gs>
            <a:gs pos="20000">
              <a:schemeClr val="accent3">
                <a:lumMod val="75000"/>
              </a:schemeClr>
            </a:gs>
            <a:gs pos="50000">
              <a:srgbClr val="00B0F0"/>
            </a:gs>
            <a:gs pos="75000">
              <a:schemeClr val="accent4">
                <a:lumMod val="75000"/>
              </a:schemeClr>
            </a:gs>
            <a:gs pos="89999">
              <a:schemeClr val="accent3">
                <a:lumMod val="60000"/>
                <a:lumOff val="40000"/>
              </a:schemeClr>
            </a:gs>
            <a:gs pos="100000">
              <a:srgbClr val="00FF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sz="3600" dirty="0"/>
          </a:p>
        </p:txBody>
      </p:sp>
      <p:sp>
        <p:nvSpPr>
          <p:cNvPr id="3" name="Segnaposto contenuto 2"/>
          <p:cNvSpPr>
            <a:spLocks noGrp="1"/>
          </p:cNvSpPr>
          <p:nvPr>
            <p:ph idx="1"/>
          </p:nvPr>
        </p:nvSpPr>
        <p:spPr>
          <a:xfrm>
            <a:off x="467544" y="1772816"/>
            <a:ext cx="8229600" cy="4709160"/>
          </a:xfrm>
        </p:spPr>
        <p:txBody>
          <a:bodyPr>
            <a:normAutofit/>
          </a:bodyPr>
          <a:lstStyle/>
          <a:p>
            <a:pPr>
              <a:buNone/>
            </a:pPr>
            <a:r>
              <a:rPr lang="it-IT" sz="2400" b="1" dirty="0" smtClean="0"/>
              <a:t>L’ ORIGINE</a:t>
            </a:r>
          </a:p>
          <a:p>
            <a:pPr>
              <a:buNone/>
            </a:pPr>
            <a:endParaRPr lang="it-IT" sz="2400" b="1" dirty="0"/>
          </a:p>
        </p:txBody>
      </p:sp>
      <p:sp>
        <p:nvSpPr>
          <p:cNvPr id="4" name="Rettangolo 3"/>
          <p:cNvSpPr/>
          <p:nvPr/>
        </p:nvSpPr>
        <p:spPr>
          <a:xfrm>
            <a:off x="611560" y="2564904"/>
            <a:ext cx="8532440" cy="3539430"/>
          </a:xfrm>
          <a:prstGeom prst="rect">
            <a:avLst/>
          </a:prstGeom>
        </p:spPr>
        <p:txBody>
          <a:bodyPr wrap="square">
            <a:spAutoFit/>
          </a:bodyPr>
          <a:lstStyle/>
          <a:p>
            <a:r>
              <a:rPr lang="it-IT" sz="2800" dirty="0" smtClean="0">
                <a:latin typeface="Calibri" pitchFamily="34" charset="0"/>
                <a:ea typeface="PMingLiU" pitchFamily="18" charset="-120"/>
                <a:cs typeface="Arial" pitchFamily="34" charset="0"/>
              </a:rPr>
              <a:t>Fu proprio il Po, insieme con i suoi affluenti, a dare origine alla pianura Padana (pianura alluvionale). I corsi d'acqua, scendendo dalle montagne, trascinavano con sé enormi quantità di detriti. Questi si depositarono e si accumularono sul fondo del mare, fino a colmare quello che, cinque milioni di anni fa, era un grande golfo del Mare Adriatico. Il processo d'interramento, lento ma inesorabile, durò milioni di anni e continua tuttora</a:t>
            </a:r>
            <a:endParaRPr lang="it-IT" sz="2800" dirty="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il_fi" descr="http://www.ermesambiente.it/wcm/ermesambiente/news/2009/agosto/13_polverisottili/padana_inquinamento.jpg"/>
          <p:cNvPicPr>
            <a:picLocks noGrp="1" noChangeAspect="1" noChangeArrowheads="1"/>
          </p:cNvPicPr>
          <p:nvPr>
            <p:ph idx="1"/>
          </p:nvPr>
        </p:nvPicPr>
        <p:blipFill>
          <a:blip r:embed="rId2" cstate="print"/>
          <a:srcRect/>
          <a:stretch>
            <a:fillRect/>
          </a:stretch>
        </p:blipFill>
        <p:spPr bwMode="auto">
          <a:xfrm rot="20394742">
            <a:off x="1309218" y="1136189"/>
            <a:ext cx="6285914" cy="433728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b="1" dirty="0" smtClean="0"/>
              <a:t>L’ ALTA   E   LA   BASSA    PIANURA.</a:t>
            </a:r>
            <a:endParaRPr lang="it-IT" sz="1800" b="1" dirty="0"/>
          </a:p>
        </p:txBody>
      </p:sp>
      <p:sp>
        <p:nvSpPr>
          <p:cNvPr id="3" name="Segnaposto contenuto 2"/>
          <p:cNvSpPr>
            <a:spLocks noGrp="1"/>
          </p:cNvSpPr>
          <p:nvPr>
            <p:ph sz="quarter" idx="1"/>
          </p:nvPr>
        </p:nvSpPr>
        <p:spPr/>
        <p:txBody>
          <a:bodyPr>
            <a:normAutofit/>
          </a:bodyPr>
          <a:lstStyle/>
          <a:p>
            <a:pPr marL="0" lvl="0" indent="0" eaLnBrk="0" fontAlgn="base" hangingPunct="0">
              <a:spcBef>
                <a:spcPct val="0"/>
              </a:spcBef>
              <a:spcAft>
                <a:spcPct val="0"/>
              </a:spcAft>
              <a:buClrTx/>
              <a:buSzTx/>
              <a:buNone/>
            </a:pPr>
            <a:r>
              <a:rPr lang="it-IT" dirty="0" smtClean="0" bmk="_href">
                <a:latin typeface="Calibri" pitchFamily="34" charset="0"/>
                <a:ea typeface="Times New Roman" pitchFamily="18" charset="0"/>
                <a:cs typeface="Arial" pitchFamily="34" charset="0"/>
              </a:rPr>
              <a:t>La Pianura Padana comprende due zone con differenti caratteristiche: l'alta e la bassa pianura,differenti per la natura dei terreni, il regime delle acque e la vegetazione. L'alta pianura, detta anche pianura asciutta, si stende ai piedi delle Prealpi e del </a:t>
            </a:r>
            <a:r>
              <a:rPr lang="it-IT" dirty="0" err="1" smtClean="0" bmk="_href">
                <a:latin typeface="Calibri" pitchFamily="34" charset="0"/>
                <a:ea typeface="Times New Roman" pitchFamily="18" charset="0"/>
                <a:cs typeface="Arial" pitchFamily="34" charset="0"/>
              </a:rPr>
              <a:t>pedemonte</a:t>
            </a:r>
            <a:r>
              <a:rPr lang="it-IT" dirty="0" smtClean="0" bmk="_href">
                <a:latin typeface="Calibri" pitchFamily="34" charset="0"/>
                <a:ea typeface="Times New Roman" pitchFamily="18" charset="0"/>
                <a:cs typeface="Arial" pitchFamily="34" charset="0"/>
              </a:rPr>
              <a:t> degli </a:t>
            </a:r>
            <a:r>
              <a:rPr lang="it-IT" dirty="0" err="1" smtClean="0" bmk="_href">
                <a:latin typeface="Calibri" pitchFamily="34" charset="0"/>
                <a:ea typeface="Times New Roman" pitchFamily="18" charset="0"/>
                <a:cs typeface="Arial" pitchFamily="34" charset="0"/>
              </a:rPr>
              <a:t>Appenni</a:t>
            </a:r>
            <a:r>
              <a:rPr lang="it-IT" dirty="0" smtClean="0" bmk="_href">
                <a:latin typeface="Calibri" pitchFamily="34" charset="0"/>
                <a:ea typeface="Times New Roman" pitchFamily="18" charset="0"/>
                <a:cs typeface="Arial" pitchFamily="34" charset="0"/>
              </a:rPr>
              <a:t>; il suolo è permeabile, composto da sabbie e ghiaie, e non riesce a trattenere l'acqua piovana. Perciò questa penetra per decine di metri sotto la superficie, fino ad incontrare uno strato di materiale impermeabile. Sulle rocce impermeabili l'acqua scorre fino al punto in cui ha la possibilità di riaffiorare dalla falda freatica, dando origine ai fontanili o </a:t>
            </a:r>
            <a:r>
              <a:rPr lang="it-IT" dirty="0" smtClean="0" bmk="_href">
                <a:latin typeface="Calibri" pitchFamily="34" charset="0"/>
                <a:ea typeface="Times New Roman" pitchFamily="18" charset="0"/>
                <a:cs typeface="Arial" pitchFamily="34" charset="0"/>
              </a:rPr>
              <a:t>risorgive.</a:t>
            </a:r>
            <a:endParaRPr lang="it-IT"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467544" y="2348880"/>
            <a:ext cx="7467600" cy="4873752"/>
          </a:xfrm>
        </p:spPr>
        <p:txBody>
          <a:bodyPr/>
          <a:lstStyle/>
          <a:p>
            <a:pPr>
              <a:buNone/>
            </a:pPr>
            <a:r>
              <a:rPr lang="it-IT" dirty="0" smtClean="0" bmk="_href">
                <a:latin typeface="Calibri" pitchFamily="34" charset="0"/>
                <a:ea typeface="Times New Roman" pitchFamily="18" charset="0"/>
                <a:cs typeface="Arial" pitchFamily="34" charset="0"/>
              </a:rPr>
              <a:t>    Tali </a:t>
            </a:r>
            <a:r>
              <a:rPr lang="it-IT" dirty="0" smtClean="0" bmk="_href">
                <a:latin typeface="Calibri" pitchFamily="34" charset="0"/>
                <a:ea typeface="Times New Roman" pitchFamily="18" charset="0"/>
                <a:cs typeface="Arial" pitchFamily="34" charset="0"/>
              </a:rPr>
              <a:t>sorgenti hanno la temperatura dell’ acqua costante per tutto l’anno .In corrispondenza della linea delle risorgive inizia la bassa pianura, detta anche pianura irrigua. Questa ha invece suoli formati da materiali più fini, argille di solito, impermeabili o poco permeabili, dove le acque ristagnano originando facilmente paludi e acquitrini.</a:t>
            </a:r>
            <a:endParaRPr lang="it-IT" dirty="0"/>
          </a:p>
        </p:txBody>
      </p:sp>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il_fi" descr="http://www.hyperfvg.org/img_fvg/alta_bassa_pianura.gif"/>
          <p:cNvPicPr>
            <a:picLocks noGrp="1" noChangeAspect="1" noChangeArrowheads="1"/>
          </p:cNvPicPr>
          <p:nvPr>
            <p:ph idx="1"/>
          </p:nvPr>
        </p:nvPicPr>
        <p:blipFill>
          <a:blip r:embed="rId3" cstate="print"/>
          <a:srcRect/>
          <a:stretch>
            <a:fillRect/>
          </a:stretch>
        </p:blipFill>
        <p:spPr bwMode="auto">
          <a:xfrm>
            <a:off x="1907704" y="476672"/>
            <a:ext cx="5000767" cy="5319965"/>
          </a:xfrm>
          <a:prstGeom prst="rect">
            <a:avLst/>
          </a:prstGeom>
          <a:ln>
            <a:solidFill>
              <a:schemeClr val="accent1"/>
            </a:solidFill>
          </a:ln>
          <a:effectLst>
            <a:glow rad="63500">
              <a:schemeClr val="accent2">
                <a:satMod val="175000"/>
                <a:alpha val="40000"/>
              </a:schemeClr>
            </a:glow>
            <a:reflection blurRad="6350" stA="50000" endA="300" endPos="55000" dir="5400000" sy="-100000" algn="bl" rotWithShape="0"/>
            <a:softEdge rad="112500"/>
          </a:effectLst>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44824"/>
            <a:ext cx="9144000" cy="3672408"/>
          </a:xfrm>
        </p:spPr>
        <p:txBody>
          <a:bodyPr>
            <a:noAutofit/>
          </a:bodyPr>
          <a:lstStyle/>
          <a:p>
            <a:pPr marL="0" lvl="0" indent="0" eaLnBrk="0" fontAlgn="base" hangingPunct="0">
              <a:spcBef>
                <a:spcPct val="0"/>
              </a:spcBef>
              <a:spcAft>
                <a:spcPct val="0"/>
              </a:spcAft>
              <a:buClrTx/>
              <a:buSzTx/>
              <a:buNone/>
              <a:tabLst>
                <a:tab pos="647700" algn="l"/>
              </a:tabLst>
            </a:pPr>
            <a:r>
              <a:rPr lang="it-IT" sz="1900" dirty="0" smtClean="0">
                <a:latin typeface="Calibri" pitchFamily="34" charset="0"/>
                <a:ea typeface="Times New Roman" pitchFamily="18" charset="0"/>
                <a:cs typeface="Arial" pitchFamily="34" charset="0"/>
              </a:rPr>
              <a:t>Nella stagione fredda,a causa dell’aria ristagnante, le temperature minime possono arrivare anche diversi gradi al di sotto dello zero nelle ore notturne,e rimanere prossimo allo zero anche durante il giorno (specialmente in caso di nebbia); tanto che la galaverna e altre formazioni di ghiaccio possono durare per moltissimi giorni. La piovosità è concentrata principalmente nei mesi primaverili ed autunnali, ma nelle estati calde e umide sono frequenti i temporali, soprattutto a nord del Po. A causa dell'industrializzazione e dell'alta densità di popolazione dagli anni sessanta è molto cresciuto il problema dello smog e dell'inquinamento dell'aria in genere, inquinamento che non colpisce solo le grandi città o le aree industriali ma che si distribuisce a ricoprire l'intera macroregione. </a:t>
            </a:r>
            <a:endParaRPr lang="it-IT" sz="1900" dirty="0"/>
          </a:p>
        </p:txBody>
      </p:sp>
      <p:sp>
        <p:nvSpPr>
          <p:cNvPr id="2" name="Titolo 1"/>
          <p:cNvSpPr>
            <a:spLocks noGrp="1"/>
          </p:cNvSpPr>
          <p:nvPr>
            <p:ph type="title"/>
          </p:nvPr>
        </p:nvSpPr>
        <p:spPr>
          <a:xfrm>
            <a:off x="107504" y="1052736"/>
            <a:ext cx="8229600" cy="1143000"/>
          </a:xfrm>
        </p:spPr>
        <p:txBody>
          <a:bodyPr>
            <a:normAutofit/>
          </a:bodyPr>
          <a:lstStyle/>
          <a:p>
            <a:r>
              <a:rPr lang="it-IT" sz="1800" b="1" dirty="0" smtClean="0"/>
              <a:t>CLIMA   E   AMBIENTE </a:t>
            </a:r>
            <a:endParaRPr lang="it-IT" sz="1800" b="1" dirty="0"/>
          </a:p>
        </p:txBody>
      </p:sp>
    </p:spTree>
  </p:cSld>
  <p:clrMapOvr>
    <a:masterClrMapping/>
  </p:clrMapOvr>
  <p:transition spd="slow">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ragone">
  <a:themeElements>
    <a:clrScheme name="Dragone">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Dragone">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agone">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Dragone">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Mito">
  <a:themeElements>
    <a:clrScheme name="Personalizzato 8">
      <a:dk1>
        <a:srgbClr val="372970"/>
      </a:dk1>
      <a:lt1>
        <a:srgbClr val="5900B3"/>
      </a:lt1>
      <a:dk2>
        <a:srgbClr val="5900B3"/>
      </a:dk2>
      <a:lt2>
        <a:srgbClr val="5900B3"/>
      </a:lt2>
      <a:accent1>
        <a:srgbClr val="5900B3"/>
      </a:accent1>
      <a:accent2>
        <a:srgbClr val="5900B3"/>
      </a:accent2>
      <a:accent3>
        <a:srgbClr val="DDBCFF"/>
      </a:accent3>
      <a:accent4>
        <a:srgbClr val="F00C7E"/>
      </a:accent4>
      <a:accent5>
        <a:srgbClr val="7E6BC9"/>
      </a:accent5>
      <a:accent6>
        <a:srgbClr val="5900B3"/>
      </a:accent6>
      <a:hlink>
        <a:srgbClr val="410082"/>
      </a:hlink>
      <a:folHlink>
        <a:srgbClr val="932968"/>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Terra">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Calligrafia">
  <a:themeElements>
    <a:clrScheme name="Calligrafia">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Calligrafia">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lligrafia">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665</Words>
  <Application>Microsoft Office PowerPoint</Application>
  <PresentationFormat>Presentazione su schermo (4:3)</PresentationFormat>
  <Paragraphs>18</Paragraphs>
  <Slides>14</Slides>
  <Notes>0</Notes>
  <HiddenSlides>0</HiddenSlides>
  <MMClips>0</MMClips>
  <ScaleCrop>false</ScaleCrop>
  <HeadingPairs>
    <vt:vector size="4" baseType="variant">
      <vt:variant>
        <vt:lpstr>Tema</vt:lpstr>
      </vt:variant>
      <vt:variant>
        <vt:i4>9</vt:i4>
      </vt:variant>
      <vt:variant>
        <vt:lpstr>Titoli diapositive</vt:lpstr>
      </vt:variant>
      <vt:variant>
        <vt:i4>14</vt:i4>
      </vt:variant>
    </vt:vector>
  </HeadingPairs>
  <TitlesOfParts>
    <vt:vector size="23" baseType="lpstr">
      <vt:lpstr>Vertice</vt:lpstr>
      <vt:lpstr>Dragone</vt:lpstr>
      <vt:lpstr>Loggia</vt:lpstr>
      <vt:lpstr>Viale</vt:lpstr>
      <vt:lpstr>Verve</vt:lpstr>
      <vt:lpstr>Mito</vt:lpstr>
      <vt:lpstr>1_Terra</vt:lpstr>
      <vt:lpstr>Calligrafia</vt:lpstr>
      <vt:lpstr>Tema di Office</vt:lpstr>
      <vt:lpstr> LA PIANURA PADANA</vt:lpstr>
      <vt:lpstr>Diapositiva 2</vt:lpstr>
      <vt:lpstr>Diapositiva 3</vt:lpstr>
      <vt:lpstr>Diapositiva 4</vt:lpstr>
      <vt:lpstr>Diapositiva 5</vt:lpstr>
      <vt:lpstr>L’ ALTA   E   LA   BASSA    PIANURA.</vt:lpstr>
      <vt:lpstr>Diapositiva 7</vt:lpstr>
      <vt:lpstr>Diapositiva 8</vt:lpstr>
      <vt:lpstr>CLIMA   E   AMBIENTE </vt:lpstr>
      <vt:lpstr>Diapositiva 10</vt:lpstr>
      <vt:lpstr>Diapositiva 11</vt:lpstr>
      <vt:lpstr>    L’ECONOMIA  </vt:lpstr>
      <vt:lpstr>I  PIATTI  TIPICI …</vt:lpstr>
      <vt:lpstr>LE DANZE POPOLARI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allievo</dc:creator>
  <cp:lastModifiedBy>Utente</cp:lastModifiedBy>
  <cp:revision>75</cp:revision>
  <dcterms:created xsi:type="dcterms:W3CDTF">2010-10-14T12:40:06Z</dcterms:created>
  <dcterms:modified xsi:type="dcterms:W3CDTF">2011-01-13T14:04:47Z</dcterms:modified>
</cp:coreProperties>
</file>