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6.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13"/>
  </p:notesMasterIdLst>
  <p:sldIdLst>
    <p:sldId id="257" r:id="rId2"/>
    <p:sldId id="258" r:id="rId3"/>
    <p:sldId id="279" r:id="rId4"/>
    <p:sldId id="260" r:id="rId5"/>
    <p:sldId id="262" r:id="rId6"/>
    <p:sldId id="267" r:id="rId7"/>
    <p:sldId id="264" r:id="rId8"/>
    <p:sldId id="265" r:id="rId9"/>
    <p:sldId id="269" r:id="rId10"/>
    <p:sldId id="272" r:id="rId11"/>
    <p:sldId id="274"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FF"/>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83" autoAdjust="0"/>
    <p:restoredTop sz="94660"/>
  </p:normalViewPr>
  <p:slideViewPr>
    <p:cSldViewPr>
      <p:cViewPr>
        <p:scale>
          <a:sx n="82" d="100"/>
          <a:sy n="82" d="100"/>
        </p:scale>
        <p:origin x="-264"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5F166-0017-4B82-98AE-9D6E33FA9DCF}" type="datetimeFigureOut">
              <a:rPr lang="it-IT" smtClean="0"/>
              <a:pPr/>
              <a:t>06/02/11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BF4AEC-EF17-4B3F-B59E-F846511C184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Di</a:t>
            </a:r>
            <a:r>
              <a:rPr lang="it-IT" baseline="0" dirty="0" smtClean="0"/>
              <a:t> Francesca Correggia Giulia Forgia </a:t>
            </a:r>
            <a:r>
              <a:rPr lang="it-IT" baseline="0" dirty="0" err="1" smtClean="0"/>
              <a:t>Samira</a:t>
            </a:r>
            <a:r>
              <a:rPr lang="it-IT" baseline="0" dirty="0" smtClean="0"/>
              <a:t> Rosso</a:t>
            </a:r>
            <a:endParaRPr lang="it-IT" dirty="0"/>
          </a:p>
        </p:txBody>
      </p:sp>
      <p:sp>
        <p:nvSpPr>
          <p:cNvPr id="4" name="Segnaposto numero diapositiva 3"/>
          <p:cNvSpPr>
            <a:spLocks noGrp="1"/>
          </p:cNvSpPr>
          <p:nvPr>
            <p:ph type="sldNum" sz="quarter" idx="10"/>
          </p:nvPr>
        </p:nvSpPr>
        <p:spPr/>
        <p:txBody>
          <a:bodyPr/>
          <a:lstStyle/>
          <a:p>
            <a:fld id="{E8BF4AEC-EF17-4B3F-B59E-F846511C184E}"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FD5128ED-96F0-4856-BDAC-14CDEB64ED0D}" type="datetimeFigureOut">
              <a:rPr lang="it-IT" smtClean="0"/>
              <a:pPr/>
              <a:t>06/02/11</a:t>
            </a:fld>
            <a:endParaRPr lang="it-IT"/>
          </a:p>
        </p:txBody>
      </p:sp>
      <p:sp>
        <p:nvSpPr>
          <p:cNvPr id="16" name="Segnaposto numero diapositiva 15"/>
          <p:cNvSpPr>
            <a:spLocks noGrp="1"/>
          </p:cNvSpPr>
          <p:nvPr>
            <p:ph type="sldNum" sz="quarter" idx="11"/>
          </p:nvPr>
        </p:nvSpPr>
        <p:spPr/>
        <p:txBody>
          <a:bodyPr/>
          <a:lstStyle/>
          <a:p>
            <a:fld id="{33F066CF-26C8-4782-99E4-1863EF4C2B82}"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D5128ED-96F0-4856-BDAC-14CDEB64ED0D}" type="datetimeFigureOut">
              <a:rPr lang="it-IT" smtClean="0"/>
              <a:pPr/>
              <a:t>06/02/11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F066CF-26C8-4782-99E4-1863EF4C2B8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D5128ED-96F0-4856-BDAC-14CDEB64ED0D}" type="datetimeFigureOut">
              <a:rPr lang="it-IT" smtClean="0"/>
              <a:pPr/>
              <a:t>06/02/11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F066CF-26C8-4782-99E4-1863EF4C2B8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FD5128ED-96F0-4856-BDAC-14CDEB64ED0D}" type="datetimeFigureOut">
              <a:rPr lang="it-IT" smtClean="0"/>
              <a:pPr/>
              <a:t>06/02/11</a:t>
            </a:fld>
            <a:endParaRPr lang="it-IT"/>
          </a:p>
        </p:txBody>
      </p:sp>
      <p:sp>
        <p:nvSpPr>
          <p:cNvPr id="15" name="Segnaposto numero diapositiva 14"/>
          <p:cNvSpPr>
            <a:spLocks noGrp="1"/>
          </p:cNvSpPr>
          <p:nvPr>
            <p:ph type="sldNum" sz="quarter" idx="15"/>
          </p:nvPr>
        </p:nvSpPr>
        <p:spPr/>
        <p:txBody>
          <a:bodyPr/>
          <a:lstStyle>
            <a:lvl1pPr algn="ctr">
              <a:defRPr/>
            </a:lvl1pPr>
          </a:lstStyle>
          <a:p>
            <a:fld id="{33F066CF-26C8-4782-99E4-1863EF4C2B82}"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FD5128ED-96F0-4856-BDAC-14CDEB64ED0D}" type="datetimeFigureOut">
              <a:rPr lang="it-IT" smtClean="0"/>
              <a:pPr/>
              <a:t>06/02/11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F066CF-26C8-4782-99E4-1863EF4C2B82}"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FD5128ED-96F0-4856-BDAC-14CDEB64ED0D}" type="datetimeFigureOut">
              <a:rPr lang="it-IT" smtClean="0"/>
              <a:pPr/>
              <a:t>06/02/11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3F066CF-26C8-4782-99E4-1863EF4C2B82}"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33F066CF-26C8-4782-99E4-1863EF4C2B82}"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FD5128ED-96F0-4856-BDAC-14CDEB64ED0D}" type="datetimeFigureOut">
              <a:rPr lang="it-IT" smtClean="0"/>
              <a:pPr/>
              <a:t>06/02/11</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FD5128ED-96F0-4856-BDAC-14CDEB64ED0D}" type="datetimeFigureOut">
              <a:rPr lang="it-IT" smtClean="0"/>
              <a:pPr/>
              <a:t>06/02/11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3F066CF-26C8-4782-99E4-1863EF4C2B82}"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5128ED-96F0-4856-BDAC-14CDEB64ED0D}" type="datetimeFigureOut">
              <a:rPr lang="it-IT" smtClean="0"/>
              <a:pPr/>
              <a:t>06/02/11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3F066CF-26C8-4782-99E4-1863EF4C2B8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FD5128ED-96F0-4856-BDAC-14CDEB64ED0D}" type="datetimeFigureOut">
              <a:rPr lang="it-IT" smtClean="0"/>
              <a:pPr/>
              <a:t>06/02/11</a:t>
            </a:fld>
            <a:endParaRPr lang="it-IT"/>
          </a:p>
        </p:txBody>
      </p:sp>
      <p:sp>
        <p:nvSpPr>
          <p:cNvPr id="9" name="Segnaposto numero diapositiva 8"/>
          <p:cNvSpPr>
            <a:spLocks noGrp="1"/>
          </p:cNvSpPr>
          <p:nvPr>
            <p:ph type="sldNum" sz="quarter" idx="15"/>
          </p:nvPr>
        </p:nvSpPr>
        <p:spPr/>
        <p:txBody>
          <a:bodyPr/>
          <a:lstStyle/>
          <a:p>
            <a:fld id="{33F066CF-26C8-4782-99E4-1863EF4C2B82}"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FD5128ED-96F0-4856-BDAC-14CDEB64ED0D}" type="datetimeFigureOut">
              <a:rPr lang="it-IT" smtClean="0"/>
              <a:pPr/>
              <a:t>06/02/11</a:t>
            </a:fld>
            <a:endParaRPr lang="it-IT"/>
          </a:p>
        </p:txBody>
      </p:sp>
      <p:sp>
        <p:nvSpPr>
          <p:cNvPr id="9" name="Segnaposto numero diapositiva 8"/>
          <p:cNvSpPr>
            <a:spLocks noGrp="1"/>
          </p:cNvSpPr>
          <p:nvPr>
            <p:ph type="sldNum" sz="quarter" idx="11"/>
          </p:nvPr>
        </p:nvSpPr>
        <p:spPr/>
        <p:txBody>
          <a:bodyPr/>
          <a:lstStyle/>
          <a:p>
            <a:fld id="{33F066CF-26C8-4782-99E4-1863EF4C2B82}"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D5128ED-96F0-4856-BDAC-14CDEB64ED0D}" type="datetimeFigureOut">
              <a:rPr lang="it-IT" smtClean="0"/>
              <a:pPr/>
              <a:t>06/02/11</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3F066CF-26C8-4782-99E4-1863EF4C2B82}"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http://upload.wikimedia.org/wikipedia/it/4/4a/Provincia_del_Verbano-Cusio-Ossola-Stemma.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hyperlink" Target="http://upload.wikimedia.org/wikipedia/commons/5/5b/Provincia_di_Torino-Stemma.svg"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4/42/Regione-Piemonte-Stemma.svg"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Segnaposto contenuto 3" descr="http://upload.wikimedia.org/wikipedia/it/e/ee/Torino-Stemma-trasparente.png"/>
          <p:cNvPicPr>
            <a:picLocks noGrp="1"/>
          </p:cNvPicPr>
          <p:nvPr>
            <p:ph idx="1"/>
          </p:nvPr>
        </p:nvPicPr>
        <p:blipFill>
          <a:blip r:embed="rId4" cstate="print"/>
          <a:srcRect/>
          <a:stretch>
            <a:fillRect/>
          </a:stretch>
        </p:blipFill>
        <p:spPr>
          <a:xfrm>
            <a:off x="2267744" y="1556792"/>
            <a:ext cx="4081715" cy="5030019"/>
          </a:xfrm>
          <a:prstGeom prst="rect">
            <a:avLst/>
          </a:prstGeom>
          <a:noFill/>
          <a:ln>
            <a:noFill/>
            <a:prstDash/>
          </a:ln>
        </p:spPr>
      </p:pic>
      <p:sp>
        <p:nvSpPr>
          <p:cNvPr id="2" name="Titolo 1"/>
          <p:cNvSpPr>
            <a:spLocks noGrp="1"/>
          </p:cNvSpPr>
          <p:nvPr>
            <p:ph type="title"/>
          </p:nvPr>
        </p:nvSpPr>
        <p:spPr>
          <a:xfrm>
            <a:off x="395536" y="0"/>
            <a:ext cx="8229600" cy="1628800"/>
          </a:xfrm>
        </p:spPr>
        <p:txBody>
          <a:bodyPr>
            <a:normAutofit fontScale="90000"/>
          </a:bodyPr>
          <a:lstStyle/>
          <a:p>
            <a:pPr algn="l"/>
            <a:r>
              <a:rPr lang="it-IT" sz="6000" b="1" dirty="0" smtClean="0">
                <a:solidFill>
                  <a:srgbClr val="FFFF00"/>
                </a:solidFill>
                <a:latin typeface="Curlz MT" pitchFamily="82" charset="0"/>
              </a:rPr>
              <a:t>               TORINO </a:t>
            </a:r>
            <a:r>
              <a:rPr lang="it-IT" sz="5400" b="1" dirty="0" smtClean="0">
                <a:solidFill>
                  <a:srgbClr val="FFFF00"/>
                </a:solidFill>
                <a:latin typeface="Curlz MT" pitchFamily="82" charset="0"/>
              </a:rPr>
              <a:t/>
            </a:r>
            <a:br>
              <a:rPr lang="it-IT" sz="5400" b="1" dirty="0" smtClean="0">
                <a:solidFill>
                  <a:srgbClr val="FFFF00"/>
                </a:solidFill>
                <a:latin typeface="Curlz MT" pitchFamily="82" charset="0"/>
              </a:rPr>
            </a:br>
            <a:r>
              <a:rPr lang="it-IT" sz="5400" b="1" dirty="0" smtClean="0">
                <a:solidFill>
                  <a:srgbClr val="FFFF00"/>
                </a:solidFill>
                <a:latin typeface="Curlz MT" pitchFamily="82" charset="0"/>
              </a:rPr>
              <a:t> </a:t>
            </a:r>
            <a:r>
              <a:rPr lang="it-IT" sz="2700" b="1" dirty="0" smtClean="0">
                <a:solidFill>
                  <a:schemeClr val="bg1">
                    <a:lumMod val="95000"/>
                  </a:schemeClr>
                </a:solidFill>
                <a:latin typeface="Curlz MT" pitchFamily="82" charset="0"/>
              </a:rPr>
              <a:t>prodotto Da  Giulia F . </a:t>
            </a:r>
            <a:r>
              <a:rPr lang="it-IT" sz="2700" b="1" dirty="0" err="1" smtClean="0">
                <a:solidFill>
                  <a:schemeClr val="bg1">
                    <a:lumMod val="95000"/>
                  </a:schemeClr>
                </a:solidFill>
                <a:latin typeface="Curlz MT" pitchFamily="82" charset="0"/>
              </a:rPr>
              <a:t>Samira</a:t>
            </a:r>
            <a:r>
              <a:rPr lang="it-IT" sz="2700" b="1" dirty="0" smtClean="0">
                <a:solidFill>
                  <a:schemeClr val="bg1">
                    <a:lumMod val="95000"/>
                  </a:schemeClr>
                </a:solidFill>
                <a:latin typeface="Curlz MT" pitchFamily="82" charset="0"/>
              </a:rPr>
              <a:t> R.   Francesca C.</a:t>
            </a:r>
            <a:endParaRPr lang="it-IT" sz="2700" b="1" dirty="0">
              <a:solidFill>
                <a:srgbClr val="FFFF00"/>
              </a:solidFill>
              <a:latin typeface="Curlz MT" pitchFamily="82" charset="0"/>
            </a:endParaRPr>
          </a:p>
        </p:txBody>
      </p:sp>
    </p:spTree>
    <p:custDataLst>
      <p:tags r:id="rId1"/>
    </p:custDataLst>
  </p:cSld>
  <p:clrMapOvr>
    <a:masterClrMapping/>
  </p:clrMapOvr>
  <p:transition advTm="8016">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pic>
        <p:nvPicPr>
          <p:cNvPr id="10" name="immagini9"/>
          <p:cNvPicPr>
            <a:picLocks/>
          </p:cNvPicPr>
          <p:nvPr/>
        </p:nvPicPr>
        <p:blipFill>
          <a:blip r:embed="rId2" cstate="print">
            <a:alphaModFix/>
            <a:lum/>
          </a:blip>
          <a:stretch>
            <a:fillRect/>
          </a:stretch>
        </p:blipFill>
        <p:spPr>
          <a:xfrm>
            <a:off x="3059832" y="3356992"/>
            <a:ext cx="2952328" cy="3501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magini4"/>
          <p:cNvPicPr>
            <a:picLocks/>
          </p:cNvPicPr>
          <p:nvPr/>
        </p:nvPicPr>
        <p:blipFill>
          <a:blip r:embed="rId3" cstate="print">
            <a:alphaModFix/>
            <a:lum/>
          </a:blip>
          <a:stretch>
            <a:fillRect/>
          </a:stretch>
        </p:blipFill>
        <p:spPr>
          <a:xfrm>
            <a:off x="0" y="0"/>
            <a:ext cx="3131840" cy="3573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descr="File:Provincia del Verbano-Cusio-Ossola-Stemma.png">
            <a:hlinkClick r:id="rId4"/>
          </p:cNvPr>
          <p:cNvPicPr>
            <a:picLocks noChangeAspect="1" noChangeArrowheads="1"/>
          </p:cNvPicPr>
          <p:nvPr/>
        </p:nvPicPr>
        <p:blipFill>
          <a:blip r:embed="rId5" cstate="print"/>
          <a:srcRect/>
          <a:stretch>
            <a:fillRect/>
          </a:stretch>
        </p:blipFill>
        <p:spPr bwMode="auto">
          <a:xfrm>
            <a:off x="5933192" y="0"/>
            <a:ext cx="3210808"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egnaposto contenuto 5"/>
          <p:cNvSpPr>
            <a:spLocks noGrp="1"/>
          </p:cNvSpPr>
          <p:nvPr>
            <p:ph sz="quarter" idx="1"/>
          </p:nvPr>
        </p:nvSpPr>
        <p:spPr>
          <a:xfrm>
            <a:off x="0" y="2132856"/>
            <a:ext cx="6248400" cy="4039344"/>
          </a:xfrm>
        </p:spPr>
        <p:txBody>
          <a:bodyPr/>
          <a:lstStyle/>
          <a:p>
            <a:pPr>
              <a:buNone/>
            </a:pPr>
            <a:endParaRPr lang="it-IT" sz="2000" dirty="0" smtClean="0"/>
          </a:p>
          <a:p>
            <a:pPr>
              <a:buNone/>
            </a:pPr>
            <a:r>
              <a:rPr lang="it-IT" sz="2000" dirty="0" smtClean="0"/>
              <a:t>                                                  </a:t>
            </a:r>
            <a:r>
              <a:rPr lang="it-IT" sz="4000" b="1" dirty="0" smtClean="0">
                <a:solidFill>
                  <a:srgbClr val="7030A0"/>
                </a:solidFill>
              </a:rPr>
              <a:t>VERCELLI</a:t>
            </a:r>
          </a:p>
          <a:p>
            <a:pPr>
              <a:buNone/>
            </a:pPr>
            <a:endParaRPr lang="it-IT" sz="2000" dirty="0" smtClean="0"/>
          </a:p>
          <a:p>
            <a:pPr>
              <a:buNone/>
            </a:pPr>
            <a:r>
              <a:rPr lang="it-IT" sz="2000" b="1" dirty="0" smtClean="0">
                <a:solidFill>
                  <a:srgbClr val="7030A0"/>
                </a:solidFill>
              </a:rPr>
              <a:t>   </a:t>
            </a:r>
            <a:r>
              <a:rPr lang="it-IT" sz="4800" b="1" dirty="0" smtClean="0">
                <a:solidFill>
                  <a:srgbClr val="7030A0"/>
                </a:solidFill>
              </a:rPr>
              <a:t>BIELLA</a:t>
            </a:r>
          </a:p>
          <a:p>
            <a:pPr>
              <a:buNone/>
            </a:pPr>
            <a:endParaRPr lang="it-IT" sz="2000" dirty="0" smtClean="0"/>
          </a:p>
        </p:txBody>
      </p:sp>
      <p:sp>
        <p:nvSpPr>
          <p:cNvPr id="4" name="Segnaposto testo 3"/>
          <p:cNvSpPr>
            <a:spLocks noGrp="1"/>
          </p:cNvSpPr>
          <p:nvPr>
            <p:ph type="body" idx="2"/>
          </p:nvPr>
        </p:nvSpPr>
        <p:spPr>
          <a:xfrm>
            <a:off x="0" y="2492896"/>
            <a:ext cx="9144000" cy="2304256"/>
          </a:xfrm>
        </p:spPr>
        <p:txBody>
          <a:bodyPr>
            <a:normAutofit/>
          </a:bodyPr>
          <a:lstStyle/>
          <a:p>
            <a:endParaRPr lang="it-IT" dirty="0" smtClean="0"/>
          </a:p>
          <a:p>
            <a:endParaRPr lang="it-IT" dirty="0" smtClean="0"/>
          </a:p>
          <a:p>
            <a:r>
              <a:rPr lang="it-IT" dirty="0" smtClean="0"/>
              <a:t>                                                                                                                        </a:t>
            </a:r>
            <a:r>
              <a:rPr lang="it-IT" sz="4000" b="1" dirty="0" smtClean="0">
                <a:solidFill>
                  <a:srgbClr val="7030A0"/>
                </a:solidFill>
              </a:rPr>
              <a:t>VERBANIA</a:t>
            </a:r>
          </a:p>
        </p:txBody>
      </p:sp>
      <p:sp>
        <p:nvSpPr>
          <p:cNvPr id="2" name="Titolo 1"/>
          <p:cNvSpPr>
            <a:spLocks noGrp="1"/>
          </p:cNvSpPr>
          <p:nvPr>
            <p:ph type="title"/>
          </p:nvPr>
        </p:nvSpPr>
        <p:spPr>
          <a:xfrm>
            <a:off x="467544" y="-243408"/>
            <a:ext cx="5897880" cy="1402080"/>
          </a:xfrm>
        </p:spPr>
        <p:txBody>
          <a:bodyPr>
            <a:normAutofit/>
          </a:bodyPr>
          <a:lstStyle/>
          <a:p>
            <a:r>
              <a:rPr lang="it-IT" sz="4000" dirty="0" smtClean="0"/>
              <a:t>              </a:t>
            </a:r>
            <a:r>
              <a:rPr lang="it-IT" sz="40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endParaRPr lang="it-IT" sz="4000" dirty="0"/>
          </a:p>
        </p:txBody>
      </p:sp>
      <p:sp>
        <p:nvSpPr>
          <p:cNvPr id="7" name="Rettangolo 6"/>
          <p:cNvSpPr/>
          <p:nvPr/>
        </p:nvSpPr>
        <p:spPr>
          <a:xfrm>
            <a:off x="-180528" y="3717032"/>
            <a:ext cx="4572000" cy="646331"/>
          </a:xfrm>
          <a:prstGeom prst="rect">
            <a:avLst/>
          </a:prstGeom>
        </p:spPr>
        <p:txBody>
          <a:bodyPr>
            <a:spAutoFit/>
          </a:bodyPr>
          <a:lstStyle/>
          <a:p>
            <a:r>
              <a:rPr lang="it-IT" dirty="0" smtClean="0"/>
              <a:t>. </a:t>
            </a:r>
          </a:p>
          <a:p>
            <a:endParaRPr lang="it-IT" dirty="0"/>
          </a:p>
        </p:txBody>
      </p:sp>
    </p:spTree>
  </p:cSld>
  <p:clrMapOvr>
    <a:masterClrMapping/>
  </p:clrMapOvr>
  <p:transition advTm="4703">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9" name="immagini6"/>
          <p:cNvPicPr>
            <a:picLocks/>
          </p:cNvPicPr>
          <p:nvPr/>
        </p:nvPicPr>
        <p:blipFill>
          <a:blip r:embed="rId2" cstate="print">
            <a:alphaModFix/>
            <a:lum/>
          </a:blip>
          <a:stretch>
            <a:fillRect/>
          </a:stretch>
        </p:blipFill>
        <p:spPr>
          <a:xfrm>
            <a:off x="0" y="3284984"/>
            <a:ext cx="2915816" cy="3573016"/>
          </a:xfrm>
          <a:prstGeom prst="rect">
            <a:avLst/>
          </a:prstGeom>
          <a:ln>
            <a:noFill/>
          </a:ln>
          <a:effectLst>
            <a:softEdge rad="112500"/>
          </a:effectLst>
        </p:spPr>
      </p:pic>
      <p:pic>
        <p:nvPicPr>
          <p:cNvPr id="8" name="immagini2"/>
          <p:cNvPicPr>
            <a:picLocks/>
          </p:cNvPicPr>
          <p:nvPr/>
        </p:nvPicPr>
        <p:blipFill>
          <a:blip r:embed="rId3" cstate="print">
            <a:alphaModFix/>
            <a:lum/>
          </a:blip>
          <a:stretch>
            <a:fillRect/>
          </a:stretch>
        </p:blipFill>
        <p:spPr>
          <a:xfrm>
            <a:off x="6012160" y="3356992"/>
            <a:ext cx="3131840" cy="3501008"/>
          </a:xfrm>
          <a:prstGeom prst="rect">
            <a:avLst/>
          </a:prstGeom>
          <a:ln>
            <a:noFill/>
          </a:ln>
          <a:effectLst>
            <a:softEdge rad="112500"/>
          </a:effectLst>
        </p:spPr>
      </p:pic>
      <p:pic>
        <p:nvPicPr>
          <p:cNvPr id="5" name="immagini5"/>
          <p:cNvPicPr>
            <a:picLocks noGrp="1"/>
          </p:cNvPicPr>
          <p:nvPr>
            <p:ph sz="quarter" idx="1"/>
          </p:nvPr>
        </p:nvPicPr>
        <p:blipFill>
          <a:blip r:embed="rId4" cstate="print">
            <a:alphaModFix/>
            <a:lum/>
          </a:blip>
          <a:stretch>
            <a:fillRect/>
          </a:stretch>
        </p:blipFill>
        <p:spPr>
          <a:xfrm>
            <a:off x="6012160" y="0"/>
            <a:ext cx="3131840" cy="3356992"/>
          </a:xfrm>
          <a:prstGeom prst="rect">
            <a:avLst/>
          </a:prstGeom>
          <a:ln>
            <a:noFill/>
          </a:ln>
          <a:effectLst>
            <a:softEdge rad="112500"/>
          </a:effectLst>
        </p:spPr>
      </p:pic>
      <p:sp>
        <p:nvSpPr>
          <p:cNvPr id="4" name="Segnaposto testo 3"/>
          <p:cNvSpPr>
            <a:spLocks noGrp="1"/>
          </p:cNvSpPr>
          <p:nvPr>
            <p:ph type="body" idx="2"/>
          </p:nvPr>
        </p:nvSpPr>
        <p:spPr>
          <a:xfrm>
            <a:off x="2627784" y="0"/>
            <a:ext cx="5976664" cy="6858000"/>
          </a:xfrm>
        </p:spPr>
        <p:txBody>
          <a:bodyPr>
            <a:normAutofit fontScale="25000" lnSpcReduction="20000"/>
          </a:bodyPr>
          <a:lstStyle/>
          <a:p>
            <a:r>
              <a:rPr lang="it-IT" dirty="0" smtClean="0"/>
              <a:t>                                                              </a:t>
            </a:r>
          </a:p>
          <a:p>
            <a:r>
              <a:rPr lang="it-IT" sz="12800" dirty="0" smtClean="0"/>
              <a:t> </a:t>
            </a:r>
            <a:r>
              <a:rPr lang="it-IT" sz="12800" b="1" dirty="0" smtClean="0">
                <a:sym typeface="Wingdings" pitchFamily="2" charset="2"/>
              </a:rPr>
              <a:t> </a:t>
            </a:r>
            <a:r>
              <a:rPr lang="it-IT" sz="12800" b="1" dirty="0" err="1" smtClean="0">
                <a:sym typeface="Wingdings" pitchFamily="2" charset="2"/>
              </a:rPr>
              <a:t>A</a:t>
            </a:r>
            <a:r>
              <a:rPr lang="it-IT" sz="12800" dirty="0" err="1" smtClean="0">
                <a:sym typeface="Wingdings" pitchFamily="2" charset="2"/>
              </a:rPr>
              <a:t>STI</a:t>
            </a:r>
            <a:r>
              <a:rPr lang="it-IT" sz="12800" dirty="0" smtClean="0">
                <a:sym typeface="Wingdings" pitchFamily="2" charset="2"/>
              </a:rPr>
              <a:t> </a:t>
            </a:r>
          </a:p>
          <a:p>
            <a:endParaRPr lang="it-IT" sz="12800" dirty="0" smtClean="0">
              <a:sym typeface="Wingdings" pitchFamily="2" charset="2"/>
            </a:endParaRPr>
          </a:p>
          <a:p>
            <a:endParaRPr lang="it-IT" sz="12800" dirty="0" smtClean="0">
              <a:sym typeface="Wingdings" pitchFamily="2" charset="2"/>
            </a:endParaRPr>
          </a:p>
          <a:p>
            <a:endParaRPr lang="it-IT" sz="12800" dirty="0" smtClean="0">
              <a:sym typeface="Wingdings" pitchFamily="2" charset="2"/>
            </a:endParaRPr>
          </a:p>
          <a:p>
            <a:endParaRPr lang="it-IT" sz="12800" dirty="0" smtClean="0">
              <a:sym typeface="Wingdings" pitchFamily="2" charset="2"/>
            </a:endParaRPr>
          </a:p>
          <a:p>
            <a:r>
              <a:rPr lang="it-IT" sz="12800" dirty="0" smtClean="0">
                <a:sym typeface="Wingdings" pitchFamily="2" charset="2"/>
              </a:rPr>
              <a:t>        TORINO</a:t>
            </a:r>
          </a:p>
          <a:p>
            <a:r>
              <a:rPr lang="it-IT" sz="12800" dirty="0" smtClean="0">
                <a:sym typeface="Wingdings" pitchFamily="2" charset="2"/>
              </a:rPr>
              <a:t>  NOVARA    </a:t>
            </a:r>
          </a:p>
          <a:p>
            <a:r>
              <a:rPr lang="it-IT" sz="2800" dirty="0" smtClean="0">
                <a:sym typeface="Wingdings" pitchFamily="2" charset="2"/>
              </a:rPr>
              <a:t>                                                                        </a:t>
            </a:r>
          </a:p>
          <a:p>
            <a:r>
              <a:rPr lang="it-IT" sz="12800" dirty="0" smtClean="0">
                <a:sym typeface="Wingdings" pitchFamily="2" charset="2"/>
              </a:rPr>
              <a:t>  ALESSANDRIA</a:t>
            </a: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dirty="0" smtClean="0">
              <a:sym typeface="Wingdings" pitchFamily="2" charset="2"/>
            </a:endParaRPr>
          </a:p>
          <a:p>
            <a:endParaRPr lang="it-IT" sz="2800" b="1" dirty="0" smtClean="0">
              <a:sym typeface="Wingdings" pitchFamily="2" charset="2"/>
            </a:endParaRPr>
          </a:p>
          <a:p>
            <a:endParaRPr lang="it-IT" sz="2800" b="1" dirty="0" smtClean="0">
              <a:sym typeface="Wingdings" pitchFamily="2" charset="2"/>
            </a:endParaRPr>
          </a:p>
          <a:p>
            <a:endParaRPr lang="it-IT" sz="2800" b="1" dirty="0" smtClean="0">
              <a:sym typeface="Wingdings" pitchFamily="2" charset="2"/>
            </a:endParaRPr>
          </a:p>
          <a:p>
            <a:endParaRPr lang="it-IT" sz="2800" b="1" dirty="0" smtClean="0">
              <a:sym typeface="Wingdings" pitchFamily="2" charset="2"/>
            </a:endParaRPr>
          </a:p>
          <a:p>
            <a:endParaRPr lang="it-IT" sz="2800" b="1" dirty="0" smtClean="0">
              <a:sym typeface="Wingdings" pitchFamily="2" charset="2"/>
            </a:endParaRPr>
          </a:p>
          <a:p>
            <a:endParaRPr lang="it-IT" sz="2800" b="1" dirty="0" smtClean="0">
              <a:sym typeface="Wingdings" pitchFamily="2" charset="2"/>
            </a:endParaRPr>
          </a:p>
          <a:p>
            <a:r>
              <a:rPr lang="it-IT" sz="3200" b="1" dirty="0" smtClean="0"/>
              <a:t> </a:t>
            </a:r>
            <a:r>
              <a:rPr lang="it-IT" dirty="0" smtClean="0"/>
              <a:t>                                                   </a:t>
            </a:r>
            <a:endParaRPr lang="it-IT" sz="3200" b="1" dirty="0" smtClean="0"/>
          </a:p>
        </p:txBody>
      </p:sp>
      <p:sp>
        <p:nvSpPr>
          <p:cNvPr id="2" name="Titolo 1"/>
          <p:cNvSpPr>
            <a:spLocks noGrp="1"/>
          </p:cNvSpPr>
          <p:nvPr>
            <p:ph type="title"/>
          </p:nvPr>
        </p:nvSpPr>
        <p:spPr>
          <a:xfrm>
            <a:off x="3923928" y="0"/>
            <a:ext cx="4685954" cy="1368152"/>
          </a:xfrm>
        </p:spPr>
        <p:txBody>
          <a:bodyPr>
            <a:normAutofit/>
          </a:bodyPr>
          <a:lstStyle/>
          <a:p>
            <a:r>
              <a:rPr lang="it-IT" sz="2000" dirty="0" smtClean="0"/>
              <a:t/>
            </a:r>
            <a:br>
              <a:rPr lang="it-IT" sz="2000" dirty="0" smtClean="0"/>
            </a:br>
            <a:r>
              <a:rPr lang="it-IT" sz="2800" dirty="0" smtClean="0"/>
              <a:t>CUNEO</a:t>
            </a:r>
            <a:r>
              <a:rPr lang="it-IT" sz="2000" dirty="0" smtClean="0"/>
              <a:t>   </a:t>
            </a:r>
            <a:r>
              <a:rPr lang="it-IT" sz="3600" dirty="0" smtClean="0">
                <a:sym typeface="Wingdings" pitchFamily="2" charset="2"/>
              </a:rPr>
              <a:t></a:t>
            </a:r>
            <a:endParaRPr lang="it-IT" sz="3600" dirty="0"/>
          </a:p>
        </p:txBody>
      </p:sp>
      <p:pic>
        <p:nvPicPr>
          <p:cNvPr id="14" name="immagini3"/>
          <p:cNvPicPr>
            <a:picLocks/>
          </p:cNvPicPr>
          <p:nvPr/>
        </p:nvPicPr>
        <p:blipFill>
          <a:blip r:embed="rId5" cstate="print">
            <a:alphaModFix/>
            <a:lum/>
          </a:blip>
          <a:stretch>
            <a:fillRect/>
          </a:stretch>
        </p:blipFill>
        <p:spPr>
          <a:xfrm>
            <a:off x="11575" y="-34724"/>
            <a:ext cx="2915816" cy="3356992"/>
          </a:xfrm>
          <a:prstGeom prst="rect">
            <a:avLst/>
          </a:prstGeom>
          <a:ln>
            <a:noFill/>
          </a:ln>
          <a:effectLst>
            <a:softEdge rad="112500"/>
          </a:effectLst>
        </p:spPr>
      </p:pic>
      <p:pic>
        <p:nvPicPr>
          <p:cNvPr id="1026" name="Picture 2" descr="File:Provincia di Torino-Stemma.svg">
            <a:hlinkClick r:id="rId6"/>
          </p:cNvPr>
          <p:cNvPicPr>
            <a:picLocks noChangeAspect="1" noChangeArrowheads="1"/>
          </p:cNvPicPr>
          <p:nvPr/>
        </p:nvPicPr>
        <p:blipFill>
          <a:blip r:embed="rId7" cstate="print"/>
          <a:srcRect/>
          <a:stretch>
            <a:fillRect/>
          </a:stretch>
        </p:blipFill>
        <p:spPr bwMode="auto">
          <a:xfrm>
            <a:off x="3203848" y="1196752"/>
            <a:ext cx="2232248" cy="2736304"/>
          </a:xfrm>
          <a:prstGeom prst="rect">
            <a:avLst/>
          </a:prstGeom>
          <a:noFill/>
        </p:spPr>
      </p:pic>
    </p:spTree>
  </p:cSld>
  <p:clrMapOvr>
    <a:masterClrMapping/>
  </p:clrMapOvr>
  <p:transition advTm="5375">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orino.blogolandia.it/files/2009/09/1205674236_torino_1.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FFFF00"/>
          </a:solidFill>
        </p:spPr>
      </p:pic>
      <p:sp>
        <p:nvSpPr>
          <p:cNvPr id="3" name="Segnaposto contenuto 2"/>
          <p:cNvSpPr>
            <a:spLocks noGrp="1"/>
          </p:cNvSpPr>
          <p:nvPr>
            <p:ph idx="1"/>
          </p:nvPr>
        </p:nvSpPr>
        <p:spPr>
          <a:xfrm>
            <a:off x="467544" y="476672"/>
            <a:ext cx="8183880" cy="4187952"/>
          </a:xfrm>
        </p:spPr>
        <p:txBody>
          <a:bodyPr>
            <a:normAutofit fontScale="85000" lnSpcReduction="20000"/>
          </a:bodyPr>
          <a:lstStyle/>
          <a:p>
            <a:pPr>
              <a:buNone/>
            </a:pPr>
            <a:r>
              <a:rPr lang="it-IT" dirty="0" smtClean="0">
                <a:solidFill>
                  <a:srgbClr val="FFFFFF"/>
                </a:solidFill>
              </a:rPr>
              <a:t>La </a:t>
            </a:r>
            <a:r>
              <a:rPr lang="it-IT" b="1" dirty="0" smtClean="0">
                <a:solidFill>
                  <a:srgbClr val="FFFFFF"/>
                </a:solidFill>
              </a:rPr>
              <a:t>storia di </a:t>
            </a:r>
            <a:r>
              <a:rPr lang="it-IT" b="1" dirty="0" smtClean="0">
                <a:solidFill>
                  <a:srgbClr val="FFFF66"/>
                </a:solidFill>
              </a:rPr>
              <a:t>Torino</a:t>
            </a:r>
            <a:r>
              <a:rPr lang="it-IT" dirty="0" smtClean="0">
                <a:solidFill>
                  <a:srgbClr val="FFFFFF"/>
                </a:solidFill>
              </a:rPr>
              <a:t> si estende per più di due millenni, e le sue vestigia sono ancora oggi visibili nei principali monumenti, vie, piazze e perfino nel sottosuolo. Tra i monumenti di Torino più noti anche all'estero sono da citare l'ottocentesca </a:t>
            </a:r>
            <a:r>
              <a:rPr lang="it-IT" dirty="0" smtClean="0">
                <a:solidFill>
                  <a:srgbClr val="FFFF66"/>
                </a:solidFill>
              </a:rPr>
              <a:t>Mole Antonelliana </a:t>
            </a:r>
            <a:r>
              <a:rPr lang="it-IT" dirty="0" smtClean="0">
                <a:solidFill>
                  <a:srgbClr val="FFFFFF"/>
                </a:solidFill>
              </a:rPr>
              <a:t>, simbolo incontrastato della città ospitante il </a:t>
            </a:r>
            <a:r>
              <a:rPr lang="it-IT" dirty="0" smtClean="0">
                <a:solidFill>
                  <a:srgbClr val="FFFF66"/>
                </a:solidFill>
              </a:rPr>
              <a:t>museo del cinema</a:t>
            </a:r>
            <a:r>
              <a:rPr lang="it-IT" dirty="0" smtClean="0">
                <a:solidFill>
                  <a:srgbClr val="FFFFFF"/>
                </a:solidFill>
              </a:rPr>
              <a:t>(il principale), il </a:t>
            </a:r>
            <a:r>
              <a:rPr lang="it-IT" dirty="0" smtClean="0">
                <a:solidFill>
                  <a:srgbClr val="FFFF66"/>
                </a:solidFill>
              </a:rPr>
              <a:t>Palazzo Reale </a:t>
            </a:r>
            <a:r>
              <a:rPr lang="it-IT" dirty="0" smtClean="0">
                <a:solidFill>
                  <a:srgbClr val="FFFFFF"/>
                </a:solidFill>
              </a:rPr>
              <a:t>(antica dimora dei duchi e in seguito dei re che governarono la città), la rinascimentale </a:t>
            </a:r>
            <a:r>
              <a:rPr lang="it-IT" dirty="0" smtClean="0">
                <a:solidFill>
                  <a:srgbClr val="FFFF66"/>
                </a:solidFill>
              </a:rPr>
              <a:t>Cattedrale di san Giovanni battista </a:t>
            </a:r>
            <a:r>
              <a:rPr lang="it-IT" dirty="0" smtClean="0">
                <a:solidFill>
                  <a:srgbClr val="FFFFFF"/>
                </a:solidFill>
              </a:rPr>
              <a:t>del </a:t>
            </a:r>
            <a:r>
              <a:rPr lang="it-IT" dirty="0" err="1" smtClean="0">
                <a:solidFill>
                  <a:srgbClr val="FFFF66"/>
                </a:solidFill>
              </a:rPr>
              <a:t>VI</a:t>
            </a:r>
            <a:r>
              <a:rPr lang="it-IT" dirty="0" smtClean="0">
                <a:solidFill>
                  <a:srgbClr val="FFFF66"/>
                </a:solidFill>
              </a:rPr>
              <a:t> secolo</a:t>
            </a:r>
            <a:r>
              <a:rPr lang="it-IT" dirty="0" smtClean="0">
                <a:solidFill>
                  <a:srgbClr val="FFFFFF"/>
                </a:solidFill>
              </a:rPr>
              <a:t>(celebre in quanto custode della Sacra Sindone), il </a:t>
            </a:r>
            <a:r>
              <a:rPr lang="it-IT" dirty="0" smtClean="0">
                <a:solidFill>
                  <a:srgbClr val="FFFF66"/>
                </a:solidFill>
              </a:rPr>
              <a:t>Museo Egizio</a:t>
            </a:r>
            <a:r>
              <a:rPr lang="it-IT" dirty="0" smtClean="0">
                <a:solidFill>
                  <a:srgbClr val="FFFFFF"/>
                </a:solidFill>
              </a:rPr>
              <a:t>(il secondo più importante al mondo dopo quello del </a:t>
            </a:r>
            <a:r>
              <a:rPr lang="it-IT" dirty="0" smtClean="0">
                <a:solidFill>
                  <a:srgbClr val="FFFF66"/>
                </a:solidFill>
              </a:rPr>
              <a:t>Cairo</a:t>
            </a:r>
            <a:r>
              <a:rPr lang="it-IT" dirty="0" smtClean="0">
                <a:solidFill>
                  <a:srgbClr val="FFFFFF"/>
                </a:solidFill>
              </a:rPr>
              <a:t>), e l'imponente </a:t>
            </a:r>
            <a:r>
              <a:rPr lang="it-IT" dirty="0" smtClean="0">
                <a:solidFill>
                  <a:srgbClr val="FFFF66"/>
                </a:solidFill>
              </a:rPr>
              <a:t>Palazzo Madama</a:t>
            </a:r>
            <a:r>
              <a:rPr lang="it-IT" dirty="0" smtClean="0">
                <a:solidFill>
                  <a:srgbClr val="FFFFFF"/>
                </a:solidFill>
              </a:rPr>
              <a:t>, sorto originariamente come porta romana e divenuto col tempo fortezza medioevale e residenza sabauda..e per la prima volta un centro di grande importanza.</a:t>
            </a:r>
            <a:endParaRPr lang="it-IT" dirty="0">
              <a:solidFill>
                <a:srgbClr val="FFFFFF"/>
              </a:solidFill>
            </a:endParaRPr>
          </a:p>
        </p:txBody>
      </p:sp>
      <p:sp>
        <p:nvSpPr>
          <p:cNvPr id="2" name="Titolo 1"/>
          <p:cNvSpPr>
            <a:spLocks noGrp="1"/>
          </p:cNvSpPr>
          <p:nvPr>
            <p:ph type="title"/>
          </p:nvPr>
        </p:nvSpPr>
        <p:spPr>
          <a:xfrm rot="20941436">
            <a:off x="25254" y="5036957"/>
            <a:ext cx="8183880" cy="1051560"/>
          </a:xfrm>
        </p:spPr>
        <p:txBody>
          <a:bodyPr>
            <a:noAutofit/>
          </a:bodyPr>
          <a:lstStyle/>
          <a:p>
            <a:pPr algn="ctr"/>
            <a:r>
              <a:rPr lang="it-IT" sz="5400" dirty="0" smtClean="0"/>
              <a:t>INFORMAZIONI SU                 TORINO</a:t>
            </a:r>
            <a:endParaRPr lang="it-IT" sz="5400" dirty="0"/>
          </a:p>
        </p:txBody>
      </p:sp>
      <p:sp>
        <p:nvSpPr>
          <p:cNvPr id="4" name="Rettangolo 3"/>
          <p:cNvSpPr/>
          <p:nvPr/>
        </p:nvSpPr>
        <p:spPr>
          <a:xfrm>
            <a:off x="1136650" y="-23889177"/>
            <a:ext cx="2286000" cy="584775"/>
          </a:xfrm>
          <a:prstGeom prst="rect">
            <a:avLst/>
          </a:prstGeom>
        </p:spPr>
        <p:txBody>
          <a:bodyPr>
            <a:spAutoFit/>
          </a:bodyPr>
          <a:lstStyle/>
          <a:p>
            <a:pPr marL="342900" lvl="0" indent="-342900">
              <a:spcBef>
                <a:spcPct val="20000"/>
              </a:spcBef>
            </a:pPr>
            <a:r>
              <a:rPr lang="it-IT" sz="3200" dirty="0" smtClean="0">
                <a:solidFill>
                  <a:prstClr val="black"/>
                </a:solidFill>
              </a:rPr>
              <a:t>           </a:t>
            </a:r>
            <a:endParaRPr lang="it-IT" sz="3200" dirty="0">
              <a:solidFill>
                <a:prstClr val="black"/>
              </a:solidFill>
            </a:endParaRPr>
          </a:p>
        </p:txBody>
      </p:sp>
    </p:spTree>
  </p:cSld>
  <p:clrMapOvr>
    <a:masterClrMapping/>
  </p:clrMapOvr>
  <p:transition advTm="44954">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anim calcmode="lin" valueType="num">
                                      <p:cBhvr>
                                        <p:cTn id="8" dur="500" fill="hold"/>
                                        <p:tgtEl>
                                          <p:spTgt spid="18434"/>
                                        </p:tgtEl>
                                        <p:attrNameLst>
                                          <p:attrName>ppt_x</p:attrName>
                                        </p:attrNameLst>
                                      </p:cBhvr>
                                      <p:tavLst>
                                        <p:tav tm="0">
                                          <p:val>
                                            <p:strVal val="#ppt_x"/>
                                          </p:val>
                                        </p:tav>
                                        <p:tav tm="100000">
                                          <p:val>
                                            <p:strVal val="#ppt_x"/>
                                          </p:val>
                                        </p:tav>
                                      </p:tavLst>
                                    </p:anim>
                                    <p:anim calcmode="lin" valueType="num">
                                      <p:cBhvr>
                                        <p:cTn id="9" dur="500" fill="hold"/>
                                        <p:tgtEl>
                                          <p:spTgt spid="1843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0"/>
                                        <p:tgtEl>
                                          <p:spTgt spid="3">
                                            <p:txEl>
                                              <p:pRg st="0" end="0"/>
                                            </p:txEl>
                                          </p:spTgt>
                                        </p:tgtEl>
                                      </p:cBhvr>
                                    </p:animEffect>
                                    <p:anim calcmode="lin" valueType="num">
                                      <p:cBhvr>
                                        <p:cTn id="14"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45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500" accel="100000" fill="hold">
                                          <p:stCondLst>
                                            <p:cond delay="45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100000">
              <a:schemeClr val="bg1">
                <a:shade val="35000"/>
                <a:satMod val="155000"/>
              </a:schemeClr>
            </a:gs>
          </a:gsLst>
          <a:lin ang="2700000" scaled="1"/>
        </a:gradFill>
        <a:effectLst/>
      </p:bgPr>
    </p:bg>
    <p:spTree>
      <p:nvGrpSpPr>
        <p:cNvPr id="1" name=""/>
        <p:cNvGrpSpPr/>
        <p:nvPr/>
      </p:nvGrpSpPr>
      <p:grpSpPr>
        <a:xfrm>
          <a:off x="0" y="0"/>
          <a:ext cx="0" cy="0"/>
          <a:chOff x="0" y="0"/>
          <a:chExt cx="0" cy="0"/>
        </a:xfrm>
      </p:grpSpPr>
      <p:pic>
        <p:nvPicPr>
          <p:cNvPr id="4" name="Picture 2" descr="http://www.aeroportoditorino.info/mappa_torino.gif"/>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
        <p:nvSpPr>
          <p:cNvPr id="2" name="Titolo 1"/>
          <p:cNvSpPr>
            <a:spLocks noGrp="1"/>
          </p:cNvSpPr>
          <p:nvPr>
            <p:ph type="title"/>
          </p:nvPr>
        </p:nvSpPr>
        <p:spPr>
          <a:xfrm>
            <a:off x="1259632" y="2132856"/>
            <a:ext cx="7239000" cy="1463040"/>
          </a:xfrm>
        </p:spPr>
        <p:txBody>
          <a:bodyPr>
            <a:normAutofit fontScale="90000"/>
          </a:bodyPr>
          <a:lstStyle/>
          <a:p>
            <a:r>
              <a:rPr lang="it-IT" dirty="0" smtClean="0">
                <a:solidFill>
                  <a:srgbClr val="00B050"/>
                </a:solidFill>
                <a:latin typeface="Comic Sans MS" pitchFamily="66" charset="0"/>
              </a:rPr>
              <a:t>…</a:t>
            </a:r>
            <a:r>
              <a:rPr lang="it-IT" dirty="0" smtClean="0">
                <a:solidFill>
                  <a:srgbClr val="FF0000"/>
                </a:solidFill>
                <a:latin typeface="Comic Sans MS" pitchFamily="66" charset="0"/>
              </a:rPr>
              <a:t> </a:t>
            </a:r>
            <a:r>
              <a:rPr lang="it-IT" dirty="0" smtClean="0">
                <a:solidFill>
                  <a:srgbClr val="FF0000"/>
                </a:solidFill>
                <a:latin typeface="Comic Sans MS" pitchFamily="66" charset="0"/>
              </a:rPr>
              <a:t/>
            </a:r>
            <a:br>
              <a:rPr lang="it-IT" dirty="0" smtClean="0">
                <a:solidFill>
                  <a:srgbClr val="FF0000"/>
                </a:solidFill>
                <a:latin typeface="Comic Sans MS" pitchFamily="66" charset="0"/>
              </a:rPr>
            </a:br>
            <a:r>
              <a:rPr lang="it-IT" dirty="0" smtClean="0">
                <a:solidFill>
                  <a:srgbClr val="FF0000"/>
                </a:solidFill>
                <a:latin typeface="Comic Sans MS" pitchFamily="66" charset="0"/>
              </a:rPr>
              <a:t/>
            </a:r>
            <a:br>
              <a:rPr lang="it-IT" dirty="0" smtClean="0">
                <a:solidFill>
                  <a:srgbClr val="FF0000"/>
                </a:solidFill>
                <a:latin typeface="Comic Sans MS" pitchFamily="66" charset="0"/>
              </a:rPr>
            </a:br>
            <a:r>
              <a:rPr lang="it-IT" dirty="0" smtClean="0">
                <a:solidFill>
                  <a:srgbClr val="FF0000"/>
                </a:solidFill>
                <a:latin typeface="Comic Sans MS" pitchFamily="66" charset="0"/>
              </a:rPr>
              <a:t/>
            </a:r>
            <a:br>
              <a:rPr lang="it-IT" dirty="0" smtClean="0">
                <a:solidFill>
                  <a:srgbClr val="FF0000"/>
                </a:solidFill>
                <a:latin typeface="Comic Sans MS" pitchFamily="66" charset="0"/>
              </a:rPr>
            </a:br>
            <a:r>
              <a:rPr lang="it-IT" dirty="0" smtClean="0">
                <a:solidFill>
                  <a:srgbClr val="FF0000"/>
                </a:solidFill>
                <a:latin typeface="Comic Sans MS" pitchFamily="66" charset="0"/>
              </a:rPr>
              <a:t/>
            </a:r>
            <a:br>
              <a:rPr lang="it-IT" dirty="0" smtClean="0">
                <a:solidFill>
                  <a:srgbClr val="FF0000"/>
                </a:solidFill>
                <a:latin typeface="Comic Sans MS" pitchFamily="66" charset="0"/>
              </a:rPr>
            </a:br>
            <a:r>
              <a:rPr lang="it-IT" dirty="0" smtClean="0">
                <a:solidFill>
                  <a:srgbClr val="FF0000"/>
                </a:solidFill>
                <a:latin typeface="Comic Sans MS" pitchFamily="66" charset="0"/>
              </a:rPr>
              <a:t/>
            </a:r>
            <a:br>
              <a:rPr lang="it-IT" dirty="0" smtClean="0">
                <a:solidFill>
                  <a:srgbClr val="FF0000"/>
                </a:solidFill>
                <a:latin typeface="Comic Sans MS" pitchFamily="66" charset="0"/>
              </a:rPr>
            </a:br>
            <a:r>
              <a:rPr lang="it-IT" dirty="0" smtClean="0">
                <a:solidFill>
                  <a:srgbClr val="FF0000"/>
                </a:solidFill>
                <a:latin typeface="Comic Sans MS" pitchFamily="66" charset="0"/>
              </a:rPr>
              <a:t/>
            </a:r>
            <a:br>
              <a:rPr lang="it-IT" dirty="0" smtClean="0">
                <a:solidFill>
                  <a:srgbClr val="FF0000"/>
                </a:solidFill>
                <a:latin typeface="Comic Sans MS" pitchFamily="66" charset="0"/>
              </a:rPr>
            </a:br>
            <a:r>
              <a:rPr lang="it-IT" dirty="0" smtClean="0">
                <a:solidFill>
                  <a:srgbClr val="FF0000"/>
                </a:solidFill>
                <a:latin typeface="Comic Sans MS" pitchFamily="66" charset="0"/>
              </a:rPr>
              <a:t/>
            </a:r>
            <a:br>
              <a:rPr lang="it-IT" dirty="0" smtClean="0">
                <a:solidFill>
                  <a:srgbClr val="FF0000"/>
                </a:solidFill>
                <a:latin typeface="Comic Sans MS" pitchFamily="66" charset="0"/>
              </a:rPr>
            </a:br>
            <a:r>
              <a:rPr lang="it-IT" sz="5300" b="1" dirty="0" smtClean="0">
                <a:solidFill>
                  <a:srgbClr val="FF0000"/>
                </a:solidFill>
                <a:latin typeface="Comic Sans MS" pitchFamily="66" charset="0"/>
              </a:rPr>
              <a:t>I </a:t>
            </a:r>
            <a:r>
              <a:rPr lang="it-IT" sz="5300" b="1" dirty="0" smtClean="0">
                <a:solidFill>
                  <a:srgbClr val="FF0000"/>
                </a:solidFill>
                <a:latin typeface="Comic Sans MS" pitchFamily="66" charset="0"/>
              </a:rPr>
              <a:t>principali  monumenti </a:t>
            </a:r>
            <a:r>
              <a:rPr lang="it-IT" sz="5300" b="1" dirty="0" smtClean="0">
                <a:solidFill>
                  <a:srgbClr val="FF0000"/>
                </a:solidFill>
                <a:latin typeface="Comic Sans MS" pitchFamily="66" charset="0"/>
              </a:rPr>
              <a:t>              di Torino </a:t>
            </a:r>
            <a:r>
              <a:rPr lang="it-IT" b="1" dirty="0" smtClean="0">
                <a:solidFill>
                  <a:srgbClr val="FF0000"/>
                </a:solidFill>
                <a:latin typeface="Comic Sans MS" pitchFamily="66" charset="0"/>
              </a:rPr>
              <a:t>…</a:t>
            </a:r>
            <a:endParaRPr lang="it-IT" b="1" dirty="0">
              <a:solidFill>
                <a:srgbClr val="FF0000"/>
              </a:solidFill>
              <a:latin typeface="Comic Sans MS" pitchFamily="66" charset="0"/>
            </a:endParaRPr>
          </a:p>
        </p:txBody>
      </p:sp>
    </p:spTree>
    <p:custDataLst>
      <p:tags r:id="rId1"/>
    </p:custDataLst>
  </p:cSld>
  <p:clrMapOvr>
    <a:masterClrMapping/>
  </p:clrMapOvr>
  <p:transition advTm="826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p:cNvPicPr>
          <p:nvPr>
            <p:ph idx="1"/>
          </p:nvPr>
        </p:nvPicPr>
        <p:blipFill>
          <a:blip r:embed="rId3" cstate="print">
            <a:alphaModFix/>
            <a:lum/>
          </a:blip>
          <a:stretch>
            <a:fillRect/>
          </a:stretch>
        </p:blipFill>
        <p:spPr>
          <a:xfrm>
            <a:off x="0" y="0"/>
            <a:ext cx="9144000" cy="6858000"/>
          </a:xfrm>
          <a:prstGeom prst="rect">
            <a:avLst/>
          </a:prstGeom>
          <a:noFill/>
          <a:ln w="63358">
            <a:solidFill>
              <a:srgbClr val="333333"/>
            </a:solidFill>
            <a:prstDash val="solid"/>
          </a:ln>
        </p:spPr>
      </p:pic>
      <p:sp>
        <p:nvSpPr>
          <p:cNvPr id="2" name="Titolo 1"/>
          <p:cNvSpPr>
            <a:spLocks noGrp="1"/>
          </p:cNvSpPr>
          <p:nvPr>
            <p:ph type="title"/>
          </p:nvPr>
        </p:nvSpPr>
        <p:spPr/>
        <p:txBody>
          <a:bodyPr/>
          <a:lstStyle/>
          <a:p>
            <a:pPr algn="ctr"/>
            <a:r>
              <a:rPr lang="it-IT" dirty="0" smtClean="0">
                <a:latin typeface="Copperplate Gothic Bold" pitchFamily="34" charset="0"/>
              </a:rPr>
              <a:t>… PALAZZO  MADAMA …</a:t>
            </a:r>
            <a:endParaRPr lang="it-IT" dirty="0">
              <a:latin typeface="Copperplate Gothic Bold" pitchFamily="34" charset="0"/>
            </a:endParaRPr>
          </a:p>
        </p:txBody>
      </p:sp>
    </p:spTree>
    <p:custDataLst>
      <p:tags r:id="rId1"/>
    </p:custDataLst>
  </p:cSld>
  <p:clrMapOvr>
    <a:masterClrMapping/>
  </p:clrMapOvr>
  <p:transition advTm="718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25"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8" name="Picture 6" descr="http://www.canovaccio.com/wp-content/uploads/2010/04/torino-piazza-castello-di-notte2.jpg"/>
          <p:cNvPicPr>
            <a:picLocks noChangeAspect="1" noChangeArrowheads="1"/>
          </p:cNvPicPr>
          <p:nvPr/>
        </p:nvPicPr>
        <p:blipFill>
          <a:blip r:embed="rId2" cstate="print"/>
          <a:srcRect/>
          <a:stretch>
            <a:fillRect/>
          </a:stretch>
        </p:blipFill>
        <p:spPr bwMode="auto">
          <a:xfrm>
            <a:off x="0" y="0"/>
            <a:ext cx="9139942" cy="6858000"/>
          </a:xfrm>
          <a:prstGeom prst="rect">
            <a:avLst/>
          </a:prstGeom>
          <a:ln w="228600" cap="sq" cmpd="thickThin">
            <a:solidFill>
              <a:srgbClr val="000000"/>
            </a:solidFill>
            <a:prstDash val="solid"/>
            <a:miter lim="800000"/>
          </a:ln>
          <a:effectLst>
            <a:innerShdw blurRad="76200">
              <a:srgbClr val="000000"/>
            </a:innerShdw>
          </a:effectLst>
        </p:spPr>
      </p:pic>
      <p:sp>
        <p:nvSpPr>
          <p:cNvPr id="3" name="Segnaposto contenuto 2"/>
          <p:cNvSpPr>
            <a:spLocks noGrp="1"/>
          </p:cNvSpPr>
          <p:nvPr>
            <p:ph idx="1"/>
          </p:nvPr>
        </p:nvSpPr>
        <p:spPr>
          <a:xfrm>
            <a:off x="0" y="1340768"/>
            <a:ext cx="9144000" cy="5517232"/>
          </a:xfrm>
        </p:spPr>
        <p:txBody>
          <a:bodyPr>
            <a:normAutofit lnSpcReduction="10000"/>
          </a:bodyPr>
          <a:lstStyle/>
          <a:p>
            <a:pPr>
              <a:buNone/>
            </a:pPr>
            <a:r>
              <a:rPr lang="it-IT" dirty="0" smtClean="0">
                <a:solidFill>
                  <a:srgbClr val="FFFFFF"/>
                </a:solidFill>
              </a:rPr>
              <a:t>   </a:t>
            </a:r>
            <a:r>
              <a:rPr lang="it-IT" sz="3200" dirty="0" smtClean="0">
                <a:solidFill>
                  <a:srgbClr val="FFFFFF"/>
                </a:solidFill>
              </a:rPr>
              <a:t>Intorno </a:t>
            </a:r>
            <a:r>
              <a:rPr lang="it-IT" sz="3600" dirty="0" smtClean="0">
                <a:solidFill>
                  <a:srgbClr val="FFFFFF"/>
                </a:solidFill>
              </a:rPr>
              <a:t>alle modalità di fondazione ed all'etimologia </a:t>
            </a:r>
            <a:r>
              <a:rPr lang="it-IT" sz="3200" dirty="0" smtClean="0">
                <a:solidFill>
                  <a:srgbClr val="FFFFFF"/>
                </a:solidFill>
              </a:rPr>
              <a:t>del nome di Torino esistono varie leggende come quella che riporta dell'esistenza, nei pressi di un villaggio in cui viveva un temibile drago. Un contadino dopo aver fatto inebriare il proprio toro con un otre di vino, avrebbe aizzato la bestia contro il grande rettile: la lotta tra i due animali fu cruenta, al punto che il toro, dopo aver sconfitto il mostro, morì per le ferite riportate. I popolani, in onore della vittima, decisero di chiamarsi Taurini.</a:t>
            </a:r>
            <a:r>
              <a:rPr lang="it-IT" sz="3200" b="1" dirty="0" smtClean="0">
                <a:solidFill>
                  <a:srgbClr val="FFFFFF"/>
                </a:solidFill>
              </a:rPr>
              <a:t> Torino</a:t>
            </a:r>
            <a:r>
              <a:rPr lang="it-IT" sz="3200" dirty="0" smtClean="0">
                <a:solidFill>
                  <a:srgbClr val="FFFFFF"/>
                </a:solidFill>
              </a:rPr>
              <a:t> è da sempre una piccola grande capitale del nostro paese</a:t>
            </a:r>
            <a:r>
              <a:rPr lang="it-IT" sz="3200" dirty="0" smtClean="0">
                <a:solidFill>
                  <a:srgbClr val="92D050"/>
                </a:solidFill>
              </a:rPr>
              <a:t>!</a:t>
            </a:r>
            <a:endParaRPr lang="it-IT" dirty="0"/>
          </a:p>
        </p:txBody>
      </p:sp>
      <p:sp>
        <p:nvSpPr>
          <p:cNvPr id="2" name="Titolo 1"/>
          <p:cNvSpPr>
            <a:spLocks noGrp="1"/>
          </p:cNvSpPr>
          <p:nvPr>
            <p:ph type="title"/>
          </p:nvPr>
        </p:nvSpPr>
        <p:spPr>
          <a:xfrm>
            <a:off x="539552" y="0"/>
            <a:ext cx="7239000" cy="948720"/>
          </a:xfrm>
        </p:spPr>
        <p:txBody>
          <a:bodyPr>
            <a:normAutofit/>
          </a:bodyPr>
          <a:lstStyle/>
          <a:p>
            <a:pPr algn="ctr"/>
            <a:r>
              <a:rPr lang="it-IT" sz="5400" b="1" dirty="0" smtClean="0"/>
              <a:t>… IL MITO …</a:t>
            </a:r>
            <a:endParaRPr lang="it-IT" sz="5400" b="1" dirty="0"/>
          </a:p>
        </p:txBody>
      </p:sp>
    </p:spTree>
  </p:cSld>
  <p:clrMapOvr>
    <a:masterClrMapping/>
  </p:clrMapOvr>
  <p:transition advTm="3387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withEffect">
                                  <p:stCondLst>
                                    <p:cond delay="0"/>
                                  </p:stCondLst>
                                  <p:iterate type="lt">
                                    <p:tmPct val="10000"/>
                                  </p:iterate>
                                  <p:childTnLst>
                                    <p:animScale>
                                      <p:cBhvr>
                                        <p:cTn id="6" dur="500" autoRev="1" fill="hold">
                                          <p:stCondLst>
                                            <p:cond delay="0"/>
                                          </p:stCondLst>
                                        </p:cTn>
                                        <p:tgtEl>
                                          <p:spTgt spid="2"/>
                                        </p:tgtEl>
                                      </p:cBhvr>
                                      <p:to x="80000" y="100000"/>
                                    </p:animScale>
                                    <p:anim by="(#ppt_w*0.10)" calcmode="lin" valueType="num">
                                      <p:cBhvr>
                                        <p:cTn id="7" dur="500" autoRev="1" fill="hold">
                                          <p:stCondLst>
                                            <p:cond delay="0"/>
                                          </p:stCondLst>
                                        </p:cTn>
                                        <p:tgtEl>
                                          <p:spTgt spid="2"/>
                                        </p:tgtEl>
                                        <p:attrNameLst>
                                          <p:attrName>ppt_x</p:attrName>
                                        </p:attrNameLst>
                                      </p:cBhvr>
                                    </p:anim>
                                    <p:anim by="(-#ppt_w*0.10)" calcmode="lin" valueType="num">
                                      <p:cBhvr>
                                        <p:cTn id="8" dur="500" autoRev="1" fill="hold">
                                          <p:stCondLst>
                                            <p:cond delay="0"/>
                                          </p:stCondLst>
                                        </p:cTn>
                                        <p:tgtEl>
                                          <p:spTgt spid="2"/>
                                        </p:tgtEl>
                                        <p:attrNameLst>
                                          <p:attrName>ppt_y</p:attrName>
                                        </p:attrNameLst>
                                      </p:cBhvr>
                                    </p:anim>
                                    <p:animRot by="-480000">
                                      <p:cBhvr>
                                        <p:cTn id="9" dur="50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rot="1197403">
            <a:off x="933229" y="1422519"/>
            <a:ext cx="7239000" cy="4846320"/>
          </a:xfrm>
        </p:spPr>
        <p:txBody>
          <a:bodyPr>
            <a:scene3d>
              <a:camera prst="perspectiveAbove"/>
              <a:lightRig rig="threePt" dir="t"/>
            </a:scene3d>
          </a:bodyPr>
          <a:lstStyle/>
          <a:p>
            <a:pPr>
              <a:buNone/>
            </a:pPr>
            <a:r>
              <a:rPr lang="it-IT" sz="7200" dirty="0" smtClean="0"/>
              <a:t>                             </a:t>
            </a:r>
          </a:p>
          <a:p>
            <a:pPr algn="ctr">
              <a:buNone/>
            </a:pPr>
            <a:r>
              <a:rPr lang="it-IT" sz="7200" b="1" cap="all"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Cooper Black" pitchFamily="18" charset="0"/>
              </a:rPr>
              <a:t>PIATTI PRINCIPALI</a:t>
            </a:r>
          </a:p>
          <a:p>
            <a:pPr>
              <a:buNone/>
            </a:pPr>
            <a:endParaRPr lang="it-IT" sz="8000" dirty="0" smtClean="0"/>
          </a:p>
        </p:txBody>
      </p:sp>
      <p:sp>
        <p:nvSpPr>
          <p:cNvPr id="2" name="Titolo 1"/>
          <p:cNvSpPr>
            <a:spLocks noGrp="1"/>
          </p:cNvSpPr>
          <p:nvPr>
            <p:ph type="title"/>
          </p:nvPr>
        </p:nvSpPr>
        <p:spPr/>
        <p:txBody>
          <a:bodyPr/>
          <a:lstStyle/>
          <a:p>
            <a:endParaRPr lang="it-IT" dirty="0"/>
          </a:p>
        </p:txBody>
      </p:sp>
    </p:spTree>
    <p:custDataLst>
      <p:tags r:id="rId1"/>
    </p:custDataLst>
  </p:cSld>
  <p:clrMapOvr>
    <a:masterClrMapping/>
  </p:clrMapOvr>
  <p:transition advTm="8219">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508104" y="332656"/>
            <a:ext cx="3429000" cy="1296144"/>
          </a:xfrm>
        </p:spPr>
        <p:txBody>
          <a:bodyPr>
            <a:normAutofit fontScale="90000"/>
          </a:bodyPr>
          <a:lstStyle/>
          <a:p>
            <a:r>
              <a:rPr lang="it-IT" sz="4400" dirty="0" smtClean="0"/>
              <a:t>AGNOLOTTI</a:t>
            </a:r>
            <a:endParaRPr lang="it-IT" sz="4400" dirty="0"/>
          </a:p>
        </p:txBody>
      </p:sp>
      <p:pic>
        <p:nvPicPr>
          <p:cNvPr id="11268" name="Picture 4" descr="http://www.comune.nole.to.it/foto/CUCINA_Agnolotti_1.jpg"/>
          <p:cNvPicPr>
            <a:picLocks noGrp="1" noChangeAspect="1" noChangeArrowheads="1"/>
          </p:cNvPicPr>
          <p:nvPr>
            <p:ph type="pic" idx="1"/>
          </p:nvPr>
        </p:nvPicPr>
        <p:blipFill>
          <a:blip r:embed="rId2" cstate="print"/>
          <a:srcRect l="1982" r="1982"/>
          <a:stretch>
            <a:fillRect/>
          </a:stretch>
        </p:blipFill>
        <p:spPr bwMode="auto">
          <a:xfrm>
            <a:off x="827584" y="1124744"/>
            <a:ext cx="3908318" cy="3908318"/>
          </a:xfrm>
          <a:prstGeom prst="rect">
            <a:avLst/>
          </a:prstGeom>
          <a:noFill/>
        </p:spPr>
      </p:pic>
      <p:sp>
        <p:nvSpPr>
          <p:cNvPr id="3" name="Segnaposto testo 2"/>
          <p:cNvSpPr>
            <a:spLocks noGrp="1"/>
          </p:cNvSpPr>
          <p:nvPr>
            <p:ph type="body" sz="half" idx="2"/>
          </p:nvPr>
        </p:nvSpPr>
        <p:spPr>
          <a:xfrm>
            <a:off x="5580112" y="1628800"/>
            <a:ext cx="3312368" cy="4896544"/>
          </a:xfrm>
        </p:spPr>
        <p:txBody>
          <a:bodyPr>
            <a:normAutofit fontScale="55000" lnSpcReduction="20000"/>
          </a:bodyPr>
          <a:lstStyle/>
          <a:p>
            <a:r>
              <a:rPr lang="it-IT" sz="2600" b="1" dirty="0" smtClean="0"/>
              <a:t>Gli Agnolotti piemontesi sono una specialità di pasta ripiena tradizionale del Piemonte, e in particolare, della zona del Monferrato, nelle province di Alessandria e Asti. </a:t>
            </a:r>
            <a:br>
              <a:rPr lang="it-IT" sz="2600" b="1" dirty="0" smtClean="0"/>
            </a:br>
            <a:r>
              <a:rPr lang="it-IT" sz="2600" b="1" dirty="0" smtClean="0"/>
              <a:t>L'agnolotto è un piatto classico della cucina popolare piemontese: è infatti consuetudine utilizzare per il ripieno gli avanzi di arrosto dei giorni precedenti, triturati e mescolati fra loro.</a:t>
            </a:r>
            <a:br>
              <a:rPr lang="it-IT" sz="2600" b="1" dirty="0" smtClean="0"/>
            </a:br>
            <a:r>
              <a:rPr lang="it-IT" sz="2600" b="1" dirty="0" smtClean="0"/>
              <a:t>Pur potendo essere cucinati in diversi modi, sono quattro le ricette tradizionali: con sugo di carne arrosto.</a:t>
            </a:r>
            <a:br>
              <a:rPr lang="it-IT" sz="2600" b="1" dirty="0" smtClean="0"/>
            </a:br>
            <a:r>
              <a:rPr lang="it-IT" sz="2600" b="1" dirty="0" smtClean="0"/>
              <a:t>con burro, salvia e parmigiano, con Ragù di carne alla piemontese e in brodo di carne.</a:t>
            </a:r>
          </a:p>
          <a:p>
            <a:endParaRPr lang="it-IT" dirty="0"/>
          </a:p>
        </p:txBody>
      </p:sp>
    </p:spTree>
  </p:cSld>
  <p:clrMapOvr>
    <a:masterClrMapping/>
  </p:clrMapOvr>
  <p:transition advTm="37204">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par>
                          <p:cTn id="11" fill="hold">
                            <p:stCondLst>
                              <p:cond delay="1800"/>
                            </p:stCondLst>
                            <p:childTnLst>
                              <p:par>
                                <p:cTn id="12" presetID="26" presetClass="entr" presetSubtype="0" fill="hold" nodeType="after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wipe(down)">
                                      <p:cBhvr>
                                        <p:cTn id="14" dur="580">
                                          <p:stCondLst>
                                            <p:cond delay="0"/>
                                          </p:stCondLst>
                                        </p:cTn>
                                        <p:tgtEl>
                                          <p:spTgt spid="11268"/>
                                        </p:tgtEl>
                                      </p:cBhvr>
                                    </p:animEffect>
                                    <p:anim calcmode="lin" valueType="num">
                                      <p:cBhvr>
                                        <p:cTn id="15" dur="1822" tmFilter="0,0; 0.14,0.36; 0.43,0.73; 0.71,0.91; 1.0,1.0">
                                          <p:stCondLst>
                                            <p:cond delay="0"/>
                                          </p:stCondLst>
                                        </p:cTn>
                                        <p:tgtEl>
                                          <p:spTgt spid="1126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26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26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26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268"/>
                                        </p:tgtEl>
                                        <p:attrNameLst>
                                          <p:attrName>ppt_y</p:attrName>
                                        </p:attrNameLst>
                                      </p:cBhvr>
                                      <p:tavLst>
                                        <p:tav tm="0" fmla="#ppt_y-sin(pi*$)/81">
                                          <p:val>
                                            <p:fltVal val="0"/>
                                          </p:val>
                                        </p:tav>
                                        <p:tav tm="100000">
                                          <p:val>
                                            <p:fltVal val="1"/>
                                          </p:val>
                                        </p:tav>
                                      </p:tavLst>
                                    </p:anim>
                                    <p:animScale>
                                      <p:cBhvr>
                                        <p:cTn id="20" dur="26">
                                          <p:stCondLst>
                                            <p:cond delay="650"/>
                                          </p:stCondLst>
                                        </p:cTn>
                                        <p:tgtEl>
                                          <p:spTgt spid="11268"/>
                                        </p:tgtEl>
                                      </p:cBhvr>
                                      <p:to x="100000" y="60000"/>
                                    </p:animScale>
                                    <p:animScale>
                                      <p:cBhvr>
                                        <p:cTn id="21" dur="166" decel="50000">
                                          <p:stCondLst>
                                            <p:cond delay="676"/>
                                          </p:stCondLst>
                                        </p:cTn>
                                        <p:tgtEl>
                                          <p:spTgt spid="11268"/>
                                        </p:tgtEl>
                                      </p:cBhvr>
                                      <p:to x="100000" y="100000"/>
                                    </p:animScale>
                                    <p:animScale>
                                      <p:cBhvr>
                                        <p:cTn id="22" dur="26">
                                          <p:stCondLst>
                                            <p:cond delay="1312"/>
                                          </p:stCondLst>
                                        </p:cTn>
                                        <p:tgtEl>
                                          <p:spTgt spid="11268"/>
                                        </p:tgtEl>
                                      </p:cBhvr>
                                      <p:to x="100000" y="80000"/>
                                    </p:animScale>
                                    <p:animScale>
                                      <p:cBhvr>
                                        <p:cTn id="23" dur="166" decel="50000">
                                          <p:stCondLst>
                                            <p:cond delay="1338"/>
                                          </p:stCondLst>
                                        </p:cTn>
                                        <p:tgtEl>
                                          <p:spTgt spid="11268"/>
                                        </p:tgtEl>
                                      </p:cBhvr>
                                      <p:to x="100000" y="100000"/>
                                    </p:animScale>
                                    <p:animScale>
                                      <p:cBhvr>
                                        <p:cTn id="24" dur="26">
                                          <p:stCondLst>
                                            <p:cond delay="1642"/>
                                          </p:stCondLst>
                                        </p:cTn>
                                        <p:tgtEl>
                                          <p:spTgt spid="11268"/>
                                        </p:tgtEl>
                                      </p:cBhvr>
                                      <p:to x="100000" y="90000"/>
                                    </p:animScale>
                                    <p:animScale>
                                      <p:cBhvr>
                                        <p:cTn id="25" dur="166" decel="50000">
                                          <p:stCondLst>
                                            <p:cond delay="1668"/>
                                          </p:stCondLst>
                                        </p:cTn>
                                        <p:tgtEl>
                                          <p:spTgt spid="11268"/>
                                        </p:tgtEl>
                                      </p:cBhvr>
                                      <p:to x="100000" y="100000"/>
                                    </p:animScale>
                                    <p:animScale>
                                      <p:cBhvr>
                                        <p:cTn id="26" dur="26">
                                          <p:stCondLst>
                                            <p:cond delay="1808"/>
                                          </p:stCondLst>
                                        </p:cTn>
                                        <p:tgtEl>
                                          <p:spTgt spid="11268"/>
                                        </p:tgtEl>
                                      </p:cBhvr>
                                      <p:to x="100000" y="95000"/>
                                    </p:animScale>
                                    <p:animScale>
                                      <p:cBhvr>
                                        <p:cTn id="27" dur="166" decel="50000">
                                          <p:stCondLst>
                                            <p:cond delay="1834"/>
                                          </p:stCondLst>
                                        </p:cTn>
                                        <p:tgtEl>
                                          <p:spTgt spid="1126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715000" y="-387424"/>
            <a:ext cx="3429000" cy="2057400"/>
          </a:xfrm>
        </p:spPr>
        <p:txBody>
          <a:bodyPr>
            <a:normAutofit/>
          </a:bodyPr>
          <a:lstStyle/>
          <a:p>
            <a:pPr algn="ctr"/>
            <a:r>
              <a:rPr lang="it-IT" sz="4400" dirty="0" smtClean="0"/>
              <a:t>BAGNA </a:t>
            </a:r>
            <a:r>
              <a:rPr lang="it-IT" sz="4400" dirty="0" err="1" smtClean="0"/>
              <a:t>CàUDA</a:t>
            </a:r>
            <a:endParaRPr lang="it-IT" sz="4400" dirty="0"/>
          </a:p>
        </p:txBody>
      </p:sp>
      <p:pic>
        <p:nvPicPr>
          <p:cNvPr id="10244" name="Picture 4" descr="http://www.solofornelli.it/wp-content/uploads/2008/12/bagna_cauda.jpg"/>
          <p:cNvPicPr>
            <a:picLocks noGrp="1" noChangeAspect="1" noChangeArrowheads="1"/>
          </p:cNvPicPr>
          <p:nvPr>
            <p:ph type="pic" idx="1"/>
          </p:nvPr>
        </p:nvPicPr>
        <p:blipFill>
          <a:blip r:embed="rId3" cstate="print"/>
          <a:srcRect l="13495" r="13495"/>
          <a:stretch>
            <a:fillRect/>
          </a:stretch>
        </p:blipFill>
        <p:spPr bwMode="auto">
          <a:prstGeom prst="rect">
            <a:avLst/>
          </a:prstGeom>
          <a:noFill/>
        </p:spPr>
      </p:pic>
      <p:sp>
        <p:nvSpPr>
          <p:cNvPr id="3" name="Segnaposto testo 2"/>
          <p:cNvSpPr>
            <a:spLocks noGrp="1"/>
          </p:cNvSpPr>
          <p:nvPr>
            <p:ph type="body" sz="half" idx="2"/>
          </p:nvPr>
        </p:nvSpPr>
        <p:spPr>
          <a:xfrm>
            <a:off x="6444208" y="1700808"/>
            <a:ext cx="2699792" cy="4968552"/>
          </a:xfrm>
        </p:spPr>
        <p:txBody>
          <a:bodyPr>
            <a:normAutofit fontScale="62500" lnSpcReduction="20000"/>
          </a:bodyPr>
          <a:lstStyle/>
          <a:p>
            <a:r>
              <a:rPr lang="it-IT" sz="2300" b="1" dirty="0" smtClean="0">
                <a:solidFill>
                  <a:srgbClr val="002060"/>
                </a:solidFill>
              </a:rPr>
              <a:t>È un piatto a base di aglio, burro, olio d'oliva ed acciughe salate. Per tradizione è un piatto tipico del periodo della vendemmia, quindi da consumare prevalentemente in autunno ed in inverno. Una delle leggende sulla sua nascita vuole proprio che venisse preparato per togliere ai vendemmiatori il dolce, spesso quasi nauseante, dell'uva pigiata.</a:t>
            </a:r>
            <a:br>
              <a:rPr lang="it-IT" sz="2300" b="1" dirty="0" smtClean="0">
                <a:solidFill>
                  <a:srgbClr val="002060"/>
                </a:solidFill>
              </a:rPr>
            </a:br>
            <a:r>
              <a:rPr lang="it-IT" sz="2300" b="1" dirty="0" smtClean="0">
                <a:solidFill>
                  <a:srgbClr val="002060"/>
                </a:solidFill>
              </a:rPr>
              <a:t>La bagna </a:t>
            </a:r>
            <a:r>
              <a:rPr lang="it-IT" sz="2300" b="1" dirty="0" err="1" smtClean="0">
                <a:solidFill>
                  <a:srgbClr val="002060"/>
                </a:solidFill>
              </a:rPr>
              <a:t>càuda</a:t>
            </a:r>
            <a:r>
              <a:rPr lang="it-IT" sz="2300" b="1" dirty="0" smtClean="0">
                <a:solidFill>
                  <a:srgbClr val="002060"/>
                </a:solidFill>
              </a:rPr>
              <a:t> si consuma intingendovi vari tipi di verdure di stagione cotte e crude (specialmente cardi, cipolle, peperoni, finocchi, foglie di cavolo crude, topinambur, patate e tante altre).</a:t>
            </a:r>
          </a:p>
          <a:p>
            <a:endParaRPr lang="it-IT" b="1" dirty="0">
              <a:solidFill>
                <a:srgbClr val="002060"/>
              </a:solidFill>
            </a:endParaRPr>
          </a:p>
        </p:txBody>
      </p:sp>
    </p:spTree>
    <p:custDataLst>
      <p:tags r:id="rId1"/>
    </p:custDataLst>
  </p:cSld>
  <p:clrMapOvr>
    <a:masterClrMapping/>
  </p:clrMapOvr>
  <p:transition advTm="25078">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1" nodeType="clickEffect">
                                  <p:stCondLst>
                                    <p:cond delay="0"/>
                                  </p:stCondLst>
                                  <p:iterate type="lt">
                                    <p:tmPct val="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par>
                          <p:cTn id="18" fill="hold">
                            <p:stCondLst>
                              <p:cond delay="1000"/>
                            </p:stCondLst>
                            <p:childTnLst>
                              <p:par>
                                <p:cTn id="19" presetID="38" presetClass="entr" presetSubtype="0" accel="50000" fill="hold" nodeType="afterEffect">
                                  <p:stCondLst>
                                    <p:cond delay="0"/>
                                  </p:stCondLst>
                                  <p:iterate type="lt">
                                    <p:tmPct val="50000"/>
                                  </p:iterate>
                                  <p:childTnLst>
                                    <p:set>
                                      <p:cBhvr>
                                        <p:cTn id="20" dur="1" fill="hold">
                                          <p:stCondLst>
                                            <p:cond delay="0"/>
                                          </p:stCondLst>
                                        </p:cTn>
                                        <p:tgtEl>
                                          <p:spTgt spid="10244"/>
                                        </p:tgtEl>
                                        <p:attrNameLst>
                                          <p:attrName>style.visibility</p:attrName>
                                        </p:attrNameLst>
                                      </p:cBhvr>
                                      <p:to>
                                        <p:strVal val="visible"/>
                                      </p:to>
                                    </p:set>
                                    <p:set>
                                      <p:cBhvr>
                                        <p:cTn id="21" dur="910" fill="hold">
                                          <p:stCondLst>
                                            <p:cond delay="0"/>
                                          </p:stCondLst>
                                        </p:cTn>
                                        <p:tgtEl>
                                          <p:spTgt spid="10244"/>
                                        </p:tgtEl>
                                        <p:attrNameLst>
                                          <p:attrName>style.rotation</p:attrName>
                                        </p:attrNameLst>
                                      </p:cBhvr>
                                      <p:to>
                                        <p:strVal val="-45.0"/>
                                      </p:to>
                                    </p:set>
                                    <p:anim calcmode="lin" valueType="num">
                                      <p:cBhvr>
                                        <p:cTn id="22" dur="910" fill="hold">
                                          <p:stCondLst>
                                            <p:cond delay="910"/>
                                          </p:stCondLst>
                                        </p:cTn>
                                        <p:tgtEl>
                                          <p:spTgt spid="10244"/>
                                        </p:tgtEl>
                                        <p:attrNameLst>
                                          <p:attrName>style.rotation</p:attrName>
                                        </p:attrNameLst>
                                      </p:cBhvr>
                                      <p:tavLst>
                                        <p:tav tm="0">
                                          <p:val>
                                            <p:fltVal val="-45"/>
                                          </p:val>
                                        </p:tav>
                                        <p:tav tm="69900">
                                          <p:val>
                                            <p:fltVal val="45"/>
                                          </p:val>
                                        </p:tav>
                                        <p:tav tm="100000">
                                          <p:val>
                                            <p:fltVal val="0"/>
                                          </p:val>
                                        </p:tav>
                                      </p:tavLst>
                                    </p:anim>
                                    <p:anim calcmode="lin" valueType="num">
                                      <p:cBhvr>
                                        <p:cTn id="23" dur="910" fill="hold">
                                          <p:stCondLst>
                                            <p:cond delay="0"/>
                                          </p:stCondLst>
                                        </p:cTn>
                                        <p:tgtEl>
                                          <p:spTgt spid="10244"/>
                                        </p:tgtEl>
                                        <p:attrNameLst>
                                          <p:attrName>ppt_y</p:attrName>
                                        </p:attrNameLst>
                                      </p:cBhvr>
                                      <p:tavLst>
                                        <p:tav tm="0">
                                          <p:val>
                                            <p:strVal val="#ppt_y-1"/>
                                          </p:val>
                                        </p:tav>
                                        <p:tav tm="100000">
                                          <p:val>
                                            <p:strVal val="#ppt_y-(0.354*#ppt_w-0.172*#ppt_h)"/>
                                          </p:val>
                                        </p:tav>
                                      </p:tavLst>
                                    </p:anim>
                                    <p:anim calcmode="lin" valueType="num">
                                      <p:cBhvr>
                                        <p:cTn id="24" dur="312" decel="50000" autoRev="1" fill="hold">
                                          <p:stCondLst>
                                            <p:cond delay="910"/>
                                          </p:stCondLst>
                                        </p:cTn>
                                        <p:tgtEl>
                                          <p:spTgt spid="10244"/>
                                        </p:tgtEl>
                                        <p:attrNameLst>
                                          <p:attrName>ppt_y</p:attrName>
                                        </p:attrNameLst>
                                      </p:cBhvr>
                                      <p:tavLst>
                                        <p:tav tm="0">
                                          <p:val>
                                            <p:strVal val="#ppt_y-(0.354*#ppt_w-0.172*#ppt_h)"/>
                                          </p:val>
                                        </p:tav>
                                        <p:tav tm="100000">
                                          <p:val>
                                            <p:strVal val="#ppt_y-(0.354*#ppt_w-0.172*#ppt_h)-#ppt_h/2"/>
                                          </p:val>
                                        </p:tav>
                                      </p:tavLst>
                                    </p:anim>
                                    <p:anim calcmode="lin" valueType="num">
                                      <p:cBhvr>
                                        <p:cTn id="25" dur="272" fill="hold">
                                          <p:stCondLst>
                                            <p:cond delay="1728"/>
                                          </p:stCondLst>
                                        </p:cTn>
                                        <p:tgtEl>
                                          <p:spTgt spid="1024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Segnaposto contenuto 7" descr="File:Regione-Piemonte-Stemma.svg">
            <a:hlinkClick r:id="rId3"/>
          </p:cNvPr>
          <p:cNvPicPr>
            <a:picLocks noGrp="1"/>
          </p:cNvPicPr>
          <p:nvPr>
            <p:ph idx="1"/>
          </p:nvPr>
        </p:nvPicPr>
        <p:blipFill>
          <a:blip r:embed="rId4" cstate="print"/>
          <a:stretch>
            <a:fillRect/>
          </a:stretch>
        </p:blipFill>
        <p:spPr bwMode="auto">
          <a:xfrm>
            <a:off x="2286000" y="1524000"/>
            <a:ext cx="4572000" cy="4572000"/>
          </a:xfrm>
          <a:prstGeom prst="rect">
            <a:avLst/>
          </a:prstGeom>
          <a:noFill/>
          <a:ln w="9525">
            <a:noFill/>
            <a:miter lim="800000"/>
            <a:headEnd/>
            <a:tailEnd/>
          </a:ln>
        </p:spPr>
      </p:pic>
      <p:sp>
        <p:nvSpPr>
          <p:cNvPr id="2" name="Titolo 1"/>
          <p:cNvSpPr>
            <a:spLocks noGrp="1"/>
          </p:cNvSpPr>
          <p:nvPr>
            <p:ph type="title"/>
          </p:nvPr>
        </p:nvSpPr>
        <p:spPr/>
        <p:txBody>
          <a:bodyPr>
            <a:noAutofit/>
          </a:bodyPr>
          <a:lstStyle/>
          <a:p>
            <a:r>
              <a:rPr lang="it-IT" sz="4000" b="1" dirty="0" smtClean="0"/>
              <a:t>Stemmi delle province piemontesi </a:t>
            </a:r>
            <a:br>
              <a:rPr lang="it-IT" sz="4000" b="1" dirty="0" smtClean="0"/>
            </a:br>
            <a:endParaRPr lang="it-IT" sz="4000" b="1" dirty="0"/>
          </a:p>
        </p:txBody>
      </p:sp>
    </p:spTree>
    <p:custDataLst>
      <p:tags r:id="rId1"/>
    </p:custDataLst>
  </p:cSld>
  <p:clrMapOvr>
    <a:masterClrMapping/>
  </p:clrMapOvr>
  <p:transition advTm="6359">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Clr clrSpc="rgb">
                                      <p:cBhvr override="childStyle">
                                        <p:cTn id="13" dur="200" fill="hold"/>
                                        <p:tgtEl>
                                          <p:spTgt spid="8"/>
                                        </p:tgtEl>
                                        <p:attrNameLst>
                                          <p:attrName>style.color</p:attrName>
                                        </p:attrNameLst>
                                      </p:cBhvr>
                                      <p:to>
                                        <a:schemeClr val="accent2"/>
                                      </p:to>
                                    </p:animClr>
                                    <p:animClr clrSpc="rgb">
                                      <p:cBhvr>
                                        <p:cTn id="14" dur="200" fill="hold"/>
                                        <p:tgtEl>
                                          <p:spTgt spid="8"/>
                                        </p:tgtEl>
                                        <p:attrNameLst>
                                          <p:attrName>fillcolor</p:attrName>
                                        </p:attrNameLst>
                                      </p:cBhvr>
                                      <p:to>
                                        <a:schemeClr val="accent2"/>
                                      </p:to>
                                    </p:animClr>
                                    <p:set>
                                      <p:cBhvr>
                                        <p:cTn id="15" dur="200" fill="hold"/>
                                        <p:tgtEl>
                                          <p:spTgt spid="8"/>
                                        </p:tgtEl>
                                        <p:attrNameLst>
                                          <p:attrName>fill.type</p:attrName>
                                        </p:attrNameLst>
                                      </p:cBhvr>
                                      <p:to>
                                        <p:strVal val="solid"/>
                                      </p:to>
                                    </p:set>
                                    <p:set>
                                      <p:cBhvr>
                                        <p:cTn id="16" dur="200" fill="hold"/>
                                        <p:tgtEl>
                                          <p:spTgt spid="8"/>
                                        </p:tgtEl>
                                        <p:attrNameLst>
                                          <p:attrName>fill.on</p:attrName>
                                        </p:attrNameLst>
                                      </p:cBhvr>
                                      <p:to>
                                        <p:strVal val="true"/>
                                      </p:to>
                                    </p:set>
                                    <p:animRot by="120000">
                                      <p:cBhvr>
                                        <p:cTn id="17" dur="200" fill="hold">
                                          <p:stCondLst>
                                            <p:cond delay="0"/>
                                          </p:stCondLst>
                                        </p:cTn>
                                        <p:tgtEl>
                                          <p:spTgt spid="8"/>
                                        </p:tgtEl>
                                        <p:attrNameLst>
                                          <p:attrName>r</p:attrName>
                                        </p:attrNameLst>
                                      </p:cBhvr>
                                    </p:animRot>
                                    <p:animRot by="-240000">
                                      <p:cBhvr>
                                        <p:cTn id="18" dur="400" fill="hold">
                                          <p:stCondLst>
                                            <p:cond delay="400"/>
                                          </p:stCondLst>
                                        </p:cTn>
                                        <p:tgtEl>
                                          <p:spTgt spid="8"/>
                                        </p:tgtEl>
                                        <p:attrNameLst>
                                          <p:attrName>r</p:attrName>
                                        </p:attrNameLst>
                                      </p:cBhvr>
                                    </p:animRot>
                                    <p:animRot by="240000">
                                      <p:cBhvr>
                                        <p:cTn id="19" dur="400" fill="hold">
                                          <p:stCondLst>
                                            <p:cond delay="800"/>
                                          </p:stCondLst>
                                        </p:cTn>
                                        <p:tgtEl>
                                          <p:spTgt spid="8"/>
                                        </p:tgtEl>
                                        <p:attrNameLst>
                                          <p:attrName>r</p:attrName>
                                        </p:attrNameLst>
                                      </p:cBhvr>
                                    </p:animRot>
                                    <p:animRot by="-240000">
                                      <p:cBhvr>
                                        <p:cTn id="20" dur="400" fill="hold">
                                          <p:stCondLst>
                                            <p:cond delay="1200"/>
                                          </p:stCondLst>
                                        </p:cTn>
                                        <p:tgtEl>
                                          <p:spTgt spid="8"/>
                                        </p:tgtEl>
                                        <p:attrNameLst>
                                          <p:attrName>r</p:attrName>
                                        </p:attrNameLst>
                                      </p:cBhvr>
                                    </p:animRot>
                                    <p:animRot by="120000">
                                      <p:cBhvr>
                                        <p:cTn id="21"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2.3"/>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1.7"/>
</p:tagLst>
</file>

<file path=ppt/tags/tag4.xml><?xml version="1.0" encoding="utf-8"?>
<p:tagLst xmlns:a="http://schemas.openxmlformats.org/drawingml/2006/main" xmlns:r="http://schemas.openxmlformats.org/officeDocument/2006/relationships" xmlns:p="http://schemas.openxmlformats.org/presentationml/2006/main">
  <p:tag name="TIMING" val="|0.9|2.4"/>
</p:tagLst>
</file>

<file path=ppt/tags/tag5.xml><?xml version="1.0" encoding="utf-8"?>
<p:tagLst xmlns:a="http://schemas.openxmlformats.org/drawingml/2006/main" xmlns:r="http://schemas.openxmlformats.org/officeDocument/2006/relationships" xmlns:p="http://schemas.openxmlformats.org/presentationml/2006/main">
  <p:tag name="TIMING" val="|1.1|0.6"/>
</p:tagLst>
</file>

<file path=ppt/tags/tag6.xml><?xml version="1.0" encoding="utf-8"?>
<p:tagLst xmlns:a="http://schemas.openxmlformats.org/drawingml/2006/main" xmlns:r="http://schemas.openxmlformats.org/officeDocument/2006/relationships" xmlns:p="http://schemas.openxmlformats.org/presentationml/2006/main">
  <p:tag name="TIMING" val="|0.1|2.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ORINO (3)">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TORINO (3)</Template>
  <TotalTime>23</TotalTime>
  <Words>393</Words>
  <Application>Microsoft Office PowerPoint</Application>
  <PresentationFormat>Presentazione su schermo (4:3)</PresentationFormat>
  <Paragraphs>62</Paragraphs>
  <Slides>11</Slides>
  <Notes>1</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TORINO (3)</vt:lpstr>
      <vt:lpstr>               TORINO   prodotto Da  Giulia F . Samira R.   Francesca C.</vt:lpstr>
      <vt:lpstr>INFORMAZIONI SU                 TORINO</vt:lpstr>
      <vt:lpstr>…        I principali  monumenti               di Torino …</vt:lpstr>
      <vt:lpstr>… PALAZZO  MADAMA …</vt:lpstr>
      <vt:lpstr>… IL MITO …</vt:lpstr>
      <vt:lpstr>Diapositiva 6</vt:lpstr>
      <vt:lpstr>AGNOLOTTI</vt:lpstr>
      <vt:lpstr>BAGNA CàUDA</vt:lpstr>
      <vt:lpstr>Stemmi delle province piemontesi  </vt:lpstr>
      <vt:lpstr>               </vt:lpstr>
      <vt:lpstr> CUNEO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TORINO   prodotto Da  Giulia F . Samira R.   Francesca C.</dc:title>
  <dc:creator>Utente</dc:creator>
  <cp:lastModifiedBy>Windows</cp:lastModifiedBy>
  <cp:revision>6</cp:revision>
  <dcterms:created xsi:type="dcterms:W3CDTF">2011-01-13T13:38:31Z</dcterms:created>
  <dcterms:modified xsi:type="dcterms:W3CDTF">2011-02-06T14:50:24Z</dcterms:modified>
</cp:coreProperties>
</file>