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C24B78-AA1E-4BA1-936B-E6065149E6C2}" type="datetimeFigureOut">
              <a:rPr lang="en-US" smtClean="0"/>
              <a:pPr/>
              <a:t>2/20/2011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24B78-AA1E-4BA1-936B-E6065149E6C2}" type="datetimeFigureOut">
              <a:rPr lang="en-US" smtClean="0"/>
              <a:pPr/>
              <a:t>2/20/2011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24B78-AA1E-4BA1-936B-E6065149E6C2}" type="datetimeFigureOut">
              <a:rPr lang="en-US" smtClean="0"/>
              <a:pPr/>
              <a:t>2/20/2011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24B78-AA1E-4BA1-936B-E6065149E6C2}" type="datetimeFigureOut">
              <a:rPr lang="en-US" smtClean="0"/>
              <a:pPr/>
              <a:t>2/20/2011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C24B78-AA1E-4BA1-936B-E6065149E6C2}" type="datetimeFigureOut">
              <a:rPr lang="en-US" smtClean="0"/>
              <a:pPr/>
              <a:t>2/20/2011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C24B78-AA1E-4BA1-936B-E6065149E6C2}" type="datetimeFigureOut">
              <a:rPr lang="en-US" smtClean="0"/>
              <a:pPr/>
              <a:t>2/20/2011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C24B78-AA1E-4BA1-936B-E6065149E6C2}" type="datetimeFigureOut">
              <a:rPr lang="en-US" smtClean="0"/>
              <a:pPr/>
              <a:t>2/20/2011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C24B78-AA1E-4BA1-936B-E6065149E6C2}" type="datetimeFigureOut">
              <a:rPr lang="en-US" smtClean="0"/>
              <a:pPr/>
              <a:t>2/20/2011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24B78-AA1E-4BA1-936B-E6065149E6C2}" type="datetimeFigureOut">
              <a:rPr lang="en-US" smtClean="0"/>
              <a:pPr/>
              <a:t>2/20/2011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24B78-AA1E-4BA1-936B-E6065149E6C2}" type="datetimeFigureOut">
              <a:rPr lang="en-US" smtClean="0"/>
              <a:pPr/>
              <a:t>2/20/2011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24B78-AA1E-4BA1-936B-E6065149E6C2}" type="datetimeFigureOut">
              <a:rPr lang="en-US" smtClean="0"/>
              <a:pPr/>
              <a:t>2/20/2011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9E42F8-2A2B-467D-ABCE-CD96100EF5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24B78-AA1E-4BA1-936B-E6065149E6C2}" type="datetimeFigureOut">
              <a:rPr lang="en-US" smtClean="0"/>
              <a:pPr/>
              <a:t>2/20/2011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E42F8-2A2B-467D-ABCE-CD96100EF5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in.er.usgs.gov/geology" TargetMode="External"/><Relationship Id="rId2" Type="http://schemas.openxmlformats.org/officeDocument/2006/relationships/hyperlink" Target="http://geolog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Californian FB" pitchFamily="18" charset="0"/>
              </a:rPr>
              <a:t>Santa Elena Canyon</a:t>
            </a:r>
            <a:br>
              <a:rPr lang="en-US" b="1" dirty="0" smtClean="0">
                <a:latin typeface="Californian FB" pitchFamily="18" charset="0"/>
              </a:rPr>
            </a:br>
            <a:r>
              <a:rPr lang="en-US" b="1" dirty="0" err="1" smtClean="0">
                <a:latin typeface="Californian FB" pitchFamily="18" charset="0"/>
              </a:rPr>
              <a:t>Stratigraphic</a:t>
            </a:r>
            <a:r>
              <a:rPr lang="en-US" b="1" dirty="0" smtClean="0">
                <a:latin typeface="Californian FB" pitchFamily="18" charset="0"/>
              </a:rPr>
              <a:t> </a:t>
            </a:r>
            <a:r>
              <a:rPr lang="en-US" b="1" dirty="0" smtClean="0">
                <a:latin typeface="Californian FB" pitchFamily="18" charset="0"/>
              </a:rPr>
              <a:t>Column</a:t>
            </a:r>
            <a:endParaRPr lang="en-US" b="1" dirty="0">
              <a:latin typeface="Californian FB" pitchFamily="18" charset="0"/>
            </a:endParaRPr>
          </a:p>
        </p:txBody>
      </p:sp>
      <p:sp>
        <p:nvSpPr>
          <p:cNvPr id="3" name="Subtitle 2"/>
          <p:cNvSpPr>
            <a:spLocks noGrp="1"/>
          </p:cNvSpPr>
          <p:nvPr>
            <p:ph type="subTitle" idx="1"/>
          </p:nvPr>
        </p:nvSpPr>
        <p:spPr/>
        <p:txBody>
          <a:bodyPr/>
          <a:lstStyle/>
          <a:p>
            <a:pPr algn="r"/>
            <a:r>
              <a:rPr lang="en-US" dirty="0" smtClean="0">
                <a:latin typeface="Corbel" pitchFamily="34" charset="0"/>
              </a:rPr>
              <a:t>By Harriet Furton</a:t>
            </a:r>
            <a:endParaRPr lang="en-US" dirty="0">
              <a:latin typeface="Corbe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sp>
        <p:nvSpPr>
          <p:cNvPr id="7" name="TextBox 6"/>
          <p:cNvSpPr txBox="1"/>
          <p:nvPr/>
        </p:nvSpPr>
        <p:spPr>
          <a:xfrm rot="21444450">
            <a:off x="159194" y="552523"/>
            <a:ext cx="3048000" cy="369332"/>
          </a:xfrm>
          <a:prstGeom prst="rect">
            <a:avLst/>
          </a:prstGeom>
          <a:noFill/>
        </p:spPr>
        <p:txBody>
          <a:bodyPr wrap="square" rtlCol="0">
            <a:spAutoFit/>
          </a:bodyPr>
          <a:lstStyle/>
          <a:p>
            <a:r>
              <a:rPr lang="en-US" dirty="0" smtClean="0">
                <a:latin typeface="Comic Sans MS" pitchFamily="66" charset="0"/>
              </a:rPr>
              <a:t>Mesa de </a:t>
            </a:r>
            <a:r>
              <a:rPr lang="en-US" dirty="0" err="1" smtClean="0">
                <a:latin typeface="Comic Sans MS" pitchFamily="66" charset="0"/>
              </a:rPr>
              <a:t>Anguila</a:t>
            </a:r>
            <a:r>
              <a:rPr lang="en-US" dirty="0" smtClean="0">
                <a:latin typeface="Comic Sans MS" pitchFamily="66" charset="0"/>
              </a:rPr>
              <a:t> (US Side)</a:t>
            </a:r>
            <a:endParaRPr lang="en-US" dirty="0">
              <a:latin typeface="Comic Sans MS" pitchFamily="66" charset="0"/>
            </a:endParaRPr>
          </a:p>
        </p:txBody>
      </p:sp>
      <p:sp>
        <p:nvSpPr>
          <p:cNvPr id="9" name="TextBox 8"/>
          <p:cNvSpPr txBox="1"/>
          <p:nvPr/>
        </p:nvSpPr>
        <p:spPr>
          <a:xfrm rot="21445717">
            <a:off x="768371" y="1654551"/>
            <a:ext cx="2430474" cy="338554"/>
          </a:xfrm>
          <a:prstGeom prst="rect">
            <a:avLst/>
          </a:prstGeom>
          <a:noFill/>
        </p:spPr>
        <p:txBody>
          <a:bodyPr wrap="none" rtlCol="0">
            <a:spAutoFit/>
          </a:bodyPr>
          <a:lstStyle/>
          <a:p>
            <a:r>
              <a:rPr lang="en-US" sz="1600" b="1" dirty="0" smtClean="0">
                <a:solidFill>
                  <a:schemeClr val="bg1"/>
                </a:solidFill>
                <a:latin typeface="Comic Sans MS" pitchFamily="66" charset="0"/>
                <a:cs typeface="Arial" pitchFamily="34" charset="0"/>
              </a:rPr>
              <a:t>Santa Elena Limestone</a:t>
            </a:r>
            <a:endParaRPr lang="en-US" sz="1600" b="1" dirty="0">
              <a:solidFill>
                <a:schemeClr val="bg1"/>
              </a:solidFill>
              <a:latin typeface="Comic Sans MS" pitchFamily="66" charset="0"/>
              <a:cs typeface="Arial" pitchFamily="34" charset="0"/>
            </a:endParaRPr>
          </a:p>
        </p:txBody>
      </p:sp>
      <p:sp>
        <p:nvSpPr>
          <p:cNvPr id="10" name="TextBox 9"/>
          <p:cNvSpPr txBox="1"/>
          <p:nvPr/>
        </p:nvSpPr>
        <p:spPr>
          <a:xfrm rot="21412431">
            <a:off x="1075035" y="2657804"/>
            <a:ext cx="2467342" cy="369332"/>
          </a:xfrm>
          <a:prstGeom prst="rect">
            <a:avLst/>
          </a:prstGeom>
          <a:noFill/>
        </p:spPr>
        <p:txBody>
          <a:bodyPr wrap="none" rtlCol="0">
            <a:spAutoFit/>
          </a:bodyPr>
          <a:lstStyle/>
          <a:p>
            <a:r>
              <a:rPr lang="en-US" b="1" dirty="0" smtClean="0">
                <a:solidFill>
                  <a:schemeClr val="bg1"/>
                </a:solidFill>
                <a:latin typeface="Arial" pitchFamily="34" charset="0"/>
                <a:cs typeface="Arial" pitchFamily="34" charset="0"/>
              </a:rPr>
              <a:t>Sue Peaks formation</a:t>
            </a:r>
            <a:endParaRPr lang="en-US" b="1" dirty="0">
              <a:solidFill>
                <a:schemeClr val="bg1"/>
              </a:solidFill>
              <a:latin typeface="Arial" pitchFamily="34" charset="0"/>
              <a:cs typeface="Arial" pitchFamily="34" charset="0"/>
            </a:endParaRPr>
          </a:p>
        </p:txBody>
      </p:sp>
      <p:sp>
        <p:nvSpPr>
          <p:cNvPr id="11" name="TextBox 10"/>
          <p:cNvSpPr txBox="1"/>
          <p:nvPr/>
        </p:nvSpPr>
        <p:spPr>
          <a:xfrm rot="21433141">
            <a:off x="997979" y="3798727"/>
            <a:ext cx="2685351" cy="369332"/>
          </a:xfrm>
          <a:prstGeom prst="rect">
            <a:avLst/>
          </a:prstGeom>
          <a:noFill/>
        </p:spPr>
        <p:txBody>
          <a:bodyPr wrap="none" rtlCol="0">
            <a:spAutoFit/>
          </a:bodyPr>
          <a:lstStyle/>
          <a:p>
            <a:r>
              <a:rPr lang="en-US" b="1" dirty="0" smtClean="0">
                <a:solidFill>
                  <a:schemeClr val="bg1"/>
                </a:solidFill>
                <a:latin typeface="Arial" pitchFamily="34" charset="0"/>
                <a:cs typeface="Arial" pitchFamily="34" charset="0"/>
              </a:rPr>
              <a:t>Del Carmen Limestone</a:t>
            </a:r>
            <a:endParaRPr lang="en-US" b="1" dirty="0">
              <a:solidFill>
                <a:schemeClr val="bg1"/>
              </a:solidFill>
              <a:latin typeface="Arial" pitchFamily="34" charset="0"/>
              <a:cs typeface="Arial" pitchFamily="34" charset="0"/>
            </a:endParaRPr>
          </a:p>
        </p:txBody>
      </p:sp>
      <p:sp>
        <p:nvSpPr>
          <p:cNvPr id="15" name="TextBox 14"/>
          <p:cNvSpPr txBox="1"/>
          <p:nvPr/>
        </p:nvSpPr>
        <p:spPr>
          <a:xfrm rot="21438935">
            <a:off x="2979053" y="5545778"/>
            <a:ext cx="2544286" cy="369332"/>
          </a:xfrm>
          <a:prstGeom prst="rect">
            <a:avLst/>
          </a:prstGeom>
          <a:noFill/>
        </p:spPr>
        <p:txBody>
          <a:bodyPr wrap="none" rtlCol="0">
            <a:spAutoFit/>
          </a:bodyPr>
          <a:lstStyle/>
          <a:p>
            <a:r>
              <a:rPr lang="en-US" b="1" dirty="0" smtClean="0">
                <a:solidFill>
                  <a:schemeClr val="bg1"/>
                </a:solidFill>
                <a:latin typeface="Arial" pitchFamily="34" charset="0"/>
                <a:cs typeface="Arial" pitchFamily="34" charset="0"/>
              </a:rPr>
              <a:t>Glen Rose Limestone</a:t>
            </a:r>
            <a:endParaRPr lang="en-US" b="1" dirty="0">
              <a:solidFill>
                <a:schemeClr val="bg1"/>
              </a:solidFill>
              <a:latin typeface="Arial" pitchFamily="34" charset="0"/>
              <a:cs typeface="Arial" pitchFamily="34" charset="0"/>
            </a:endParaRPr>
          </a:p>
        </p:txBody>
      </p:sp>
      <p:sp>
        <p:nvSpPr>
          <p:cNvPr id="20" name="TextBox 19"/>
          <p:cNvSpPr txBox="1"/>
          <p:nvPr/>
        </p:nvSpPr>
        <p:spPr>
          <a:xfrm>
            <a:off x="228600" y="1295400"/>
            <a:ext cx="400110" cy="674224"/>
          </a:xfrm>
          <a:prstGeom prst="rect">
            <a:avLst/>
          </a:prstGeom>
          <a:noFill/>
        </p:spPr>
        <p:txBody>
          <a:bodyPr vert="vert" wrap="none" rtlCol="0">
            <a:spAutoFit/>
          </a:bodyPr>
          <a:lstStyle/>
          <a:p>
            <a:r>
              <a:rPr lang="en-US" sz="1400" b="1" dirty="0" smtClean="0">
                <a:solidFill>
                  <a:srgbClr val="FFFF00"/>
                </a:solidFill>
                <a:latin typeface="Comic Sans MS" pitchFamily="66" charset="0"/>
              </a:rPr>
              <a:t>740 ft</a:t>
            </a:r>
            <a:endParaRPr lang="en-US" sz="1400" b="1" dirty="0">
              <a:solidFill>
                <a:srgbClr val="FFFF00"/>
              </a:solidFill>
              <a:latin typeface="Comic Sans MS" pitchFamily="66" charset="0"/>
            </a:endParaRPr>
          </a:p>
        </p:txBody>
      </p:sp>
      <p:sp>
        <p:nvSpPr>
          <p:cNvPr id="23" name="TextBox 22"/>
          <p:cNvSpPr txBox="1"/>
          <p:nvPr/>
        </p:nvSpPr>
        <p:spPr>
          <a:xfrm>
            <a:off x="685800" y="2895600"/>
            <a:ext cx="1219199" cy="369332"/>
          </a:xfrm>
          <a:prstGeom prst="rect">
            <a:avLst/>
          </a:prstGeom>
          <a:noFill/>
        </p:spPr>
        <p:txBody>
          <a:bodyPr wrap="square" rtlCol="0">
            <a:spAutoFit/>
          </a:bodyPr>
          <a:lstStyle/>
          <a:p>
            <a:r>
              <a:rPr lang="en-US" sz="1400" b="1" dirty="0" smtClean="0">
                <a:solidFill>
                  <a:srgbClr val="FFFF00"/>
                </a:solidFill>
                <a:latin typeface="Comic Sans MS" pitchFamily="66" charset="0"/>
              </a:rPr>
              <a:t>75-250</a:t>
            </a:r>
            <a:r>
              <a:rPr lang="en-US" b="1" dirty="0" smtClean="0">
                <a:solidFill>
                  <a:srgbClr val="FFFF00"/>
                </a:solidFill>
                <a:latin typeface="Comic Sans MS" pitchFamily="66" charset="0"/>
              </a:rPr>
              <a:t> ft</a:t>
            </a:r>
            <a:endParaRPr lang="en-US" b="1" dirty="0">
              <a:solidFill>
                <a:srgbClr val="FFFF00"/>
              </a:solidFill>
              <a:latin typeface="Comic Sans MS" pitchFamily="66" charset="0"/>
            </a:endParaRPr>
          </a:p>
        </p:txBody>
      </p:sp>
      <p:cxnSp>
        <p:nvCxnSpPr>
          <p:cNvPr id="24" name="Straight Arrow Connector 23"/>
          <p:cNvCxnSpPr/>
          <p:nvPr/>
        </p:nvCxnSpPr>
        <p:spPr>
          <a:xfrm rot="5400000">
            <a:off x="-190500" y="4000500"/>
            <a:ext cx="1599406" cy="794"/>
          </a:xfrm>
          <a:prstGeom prst="straightConnector1">
            <a:avLst/>
          </a:prstGeom>
          <a:ln w="38100">
            <a:solidFill>
              <a:srgbClr val="FFFF00"/>
            </a:solidFill>
            <a:headEnd type="arrow"/>
            <a:tailEnd type="arrow"/>
          </a:ln>
        </p:spPr>
        <p:style>
          <a:lnRef idx="3">
            <a:schemeClr val="accent2"/>
          </a:lnRef>
          <a:fillRef idx="0">
            <a:schemeClr val="accent2"/>
          </a:fillRef>
          <a:effectRef idx="2">
            <a:schemeClr val="accent2"/>
          </a:effectRef>
          <a:fontRef idx="minor">
            <a:schemeClr val="tx1"/>
          </a:fontRef>
        </p:style>
      </p:cxnSp>
      <p:sp>
        <p:nvSpPr>
          <p:cNvPr id="25" name="TextBox 24"/>
          <p:cNvSpPr txBox="1"/>
          <p:nvPr/>
        </p:nvSpPr>
        <p:spPr>
          <a:xfrm>
            <a:off x="152400" y="3352800"/>
            <a:ext cx="430887" cy="1257717"/>
          </a:xfrm>
          <a:prstGeom prst="rect">
            <a:avLst/>
          </a:prstGeom>
          <a:noFill/>
          <a:ln>
            <a:noFill/>
          </a:ln>
        </p:spPr>
        <p:txBody>
          <a:bodyPr vert="vert" wrap="none" rtlCol="0">
            <a:spAutoFit/>
          </a:bodyPr>
          <a:lstStyle/>
          <a:p>
            <a:r>
              <a:rPr lang="en-US" sz="1600" b="1" dirty="0" smtClean="0">
                <a:solidFill>
                  <a:srgbClr val="FFFF00"/>
                </a:solidFill>
                <a:latin typeface="Comic Sans MS" pitchFamily="66" charset="0"/>
              </a:rPr>
              <a:t>350-475 ft</a:t>
            </a:r>
            <a:endParaRPr lang="en-US" sz="1600" b="1" dirty="0">
              <a:solidFill>
                <a:srgbClr val="FFFF00"/>
              </a:solidFill>
              <a:latin typeface="Comic Sans MS" pitchFamily="66" charset="0"/>
            </a:endParaRPr>
          </a:p>
        </p:txBody>
      </p:sp>
      <p:sp>
        <p:nvSpPr>
          <p:cNvPr id="26" name="TextBox 25"/>
          <p:cNvSpPr txBox="1"/>
          <p:nvPr/>
        </p:nvSpPr>
        <p:spPr>
          <a:xfrm rot="21337361">
            <a:off x="729665" y="4669059"/>
            <a:ext cx="556563" cy="261610"/>
          </a:xfrm>
          <a:prstGeom prst="rect">
            <a:avLst/>
          </a:prstGeom>
          <a:noFill/>
        </p:spPr>
        <p:txBody>
          <a:bodyPr wrap="none" rtlCol="0">
            <a:spAutoFit/>
          </a:bodyPr>
          <a:lstStyle/>
          <a:p>
            <a:r>
              <a:rPr lang="en-US" sz="1100" b="1" dirty="0" smtClean="0">
                <a:solidFill>
                  <a:srgbClr val="FFFF00"/>
                </a:solidFill>
                <a:latin typeface="Comic Sans MS" pitchFamily="66" charset="0"/>
              </a:rPr>
              <a:t>75 ft</a:t>
            </a:r>
            <a:endParaRPr lang="en-US" sz="1100" b="1" dirty="0">
              <a:solidFill>
                <a:srgbClr val="FFFF00"/>
              </a:solidFill>
              <a:latin typeface="Comic Sans MS" pitchFamily="66" charset="0"/>
            </a:endParaRPr>
          </a:p>
        </p:txBody>
      </p:sp>
      <p:sp>
        <p:nvSpPr>
          <p:cNvPr id="31" name="Left Arrow 30"/>
          <p:cNvSpPr/>
          <p:nvPr/>
        </p:nvSpPr>
        <p:spPr>
          <a:xfrm rot="20852746">
            <a:off x="4287047" y="5383793"/>
            <a:ext cx="2754675" cy="484632"/>
          </a:xfrm>
          <a:prstGeom prst="leftArrow">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pc="300" dirty="0" err="1" smtClean="0">
                <a:latin typeface="MisterEarl BT" pitchFamily="66" charset="0"/>
              </a:rPr>
              <a:t>Terlingua</a:t>
            </a:r>
            <a:r>
              <a:rPr lang="en-US" spc="300" dirty="0" smtClean="0">
                <a:latin typeface="MisterEarl BT" pitchFamily="66" charset="0"/>
              </a:rPr>
              <a:t> Fault</a:t>
            </a:r>
            <a:endParaRPr lang="en-US" spc="300" dirty="0">
              <a:latin typeface="MisterEarl BT" pitchFamily="66" charset="0"/>
            </a:endParaRPr>
          </a:p>
        </p:txBody>
      </p:sp>
      <p:sp>
        <p:nvSpPr>
          <p:cNvPr id="32" name="TextBox 31"/>
          <p:cNvSpPr txBox="1"/>
          <p:nvPr/>
        </p:nvSpPr>
        <p:spPr>
          <a:xfrm rot="20872726">
            <a:off x="4735164" y="5667982"/>
            <a:ext cx="3962400"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400" dirty="0" smtClean="0"/>
              <a:t>Normal fault due to a NW-SE crustal extension</a:t>
            </a:r>
          </a:p>
          <a:p>
            <a:r>
              <a:rPr lang="en-US" sz="1400" dirty="0" smtClean="0"/>
              <a:t> in the Tertiary Period, around 26 million years ago</a:t>
            </a:r>
            <a:endParaRPr lang="en-US" sz="1400" dirty="0"/>
          </a:p>
        </p:txBody>
      </p:sp>
      <p:sp>
        <p:nvSpPr>
          <p:cNvPr id="30" name="Rounded Rectangular Callout 29"/>
          <p:cNvSpPr/>
          <p:nvPr/>
        </p:nvSpPr>
        <p:spPr>
          <a:xfrm>
            <a:off x="3352800" y="228600"/>
            <a:ext cx="2667000" cy="762000"/>
          </a:xfrm>
          <a:prstGeom prst="wedgeRoundRectCallout">
            <a:avLst>
              <a:gd name="adj1" fmla="val -71223"/>
              <a:gd name="adj2" fmla="val 128654"/>
              <a:gd name="adj3" fmla="val 16667"/>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smtClean="0"/>
          </a:p>
          <a:p>
            <a:pPr>
              <a:buFont typeface="Wingdings" pitchFamily="2" charset="2"/>
              <a:buChar char="Ø"/>
            </a:pPr>
            <a:r>
              <a:rPr lang="en-US" sz="1600" dirty="0" smtClean="0">
                <a:latin typeface="Arial Narrow" pitchFamily="34" charset="0"/>
              </a:rPr>
              <a:t>Limestone – resistant rock</a:t>
            </a:r>
          </a:p>
          <a:p>
            <a:pPr>
              <a:buFont typeface="Wingdings" pitchFamily="2" charset="2"/>
              <a:buChar char="Ø"/>
            </a:pPr>
            <a:r>
              <a:rPr lang="en-US" sz="1600" dirty="0" smtClean="0">
                <a:latin typeface="Arial Narrow" pitchFamily="34" charset="0"/>
              </a:rPr>
              <a:t>Forms ridges</a:t>
            </a:r>
          </a:p>
          <a:p>
            <a:pPr>
              <a:buFont typeface="Wingdings" pitchFamily="2" charset="2"/>
              <a:buChar char="Ø"/>
            </a:pPr>
            <a:r>
              <a:rPr lang="en-US" sz="1600" dirty="0" smtClean="0">
                <a:solidFill>
                  <a:srgbClr val="FF0000"/>
                </a:solidFill>
                <a:latin typeface="Arial Narrow" pitchFamily="34" charset="0"/>
              </a:rPr>
              <a:t>Mid Cretaceous – deep ocean</a:t>
            </a:r>
          </a:p>
          <a:p>
            <a:pPr algn="ctr"/>
            <a:endParaRPr lang="en-US" dirty="0"/>
          </a:p>
        </p:txBody>
      </p:sp>
      <p:sp>
        <p:nvSpPr>
          <p:cNvPr id="34" name="Rounded Rectangular Callout 33"/>
          <p:cNvSpPr/>
          <p:nvPr/>
        </p:nvSpPr>
        <p:spPr>
          <a:xfrm>
            <a:off x="5029200" y="1066800"/>
            <a:ext cx="3505200" cy="762000"/>
          </a:xfrm>
          <a:prstGeom prst="wedgeRoundRectCallout">
            <a:avLst>
              <a:gd name="adj1" fmla="val -99433"/>
              <a:gd name="adj2" fmla="val 192290"/>
              <a:gd name="adj3" fmla="val 16667"/>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smtClean="0"/>
          </a:p>
          <a:p>
            <a:pPr>
              <a:buFont typeface="Wingdings" pitchFamily="2" charset="2"/>
              <a:buChar char="Ø"/>
            </a:pPr>
            <a:r>
              <a:rPr lang="en-US" sz="1600" dirty="0" smtClean="0">
                <a:latin typeface="Arial Narrow" pitchFamily="34" charset="0"/>
              </a:rPr>
              <a:t>Shale with limey sediment -easily erodes</a:t>
            </a:r>
          </a:p>
          <a:p>
            <a:pPr>
              <a:buFont typeface="Wingdings" pitchFamily="2" charset="2"/>
              <a:buChar char="Ø"/>
            </a:pPr>
            <a:r>
              <a:rPr lang="en-US" sz="1600" dirty="0" smtClean="0">
                <a:latin typeface="Arial Narrow" pitchFamily="34" charset="0"/>
              </a:rPr>
              <a:t>Forms slopes more than ridges</a:t>
            </a:r>
          </a:p>
          <a:p>
            <a:pPr>
              <a:buFont typeface="Wingdings" pitchFamily="2" charset="2"/>
              <a:buChar char="Ø"/>
            </a:pPr>
            <a:r>
              <a:rPr lang="en-US" sz="1600" dirty="0" smtClean="0">
                <a:solidFill>
                  <a:srgbClr val="FF0000"/>
                </a:solidFill>
                <a:latin typeface="Arial Narrow" pitchFamily="34" charset="0"/>
              </a:rPr>
              <a:t>Early Cretaceous – intermediate ocean</a:t>
            </a:r>
            <a:r>
              <a:rPr lang="en-US" sz="1600" dirty="0" smtClean="0">
                <a:latin typeface="Arial Narrow" pitchFamily="34" charset="0"/>
              </a:rPr>
              <a:t> </a:t>
            </a:r>
          </a:p>
          <a:p>
            <a:pPr algn="ctr"/>
            <a:endParaRPr lang="en-US" dirty="0"/>
          </a:p>
        </p:txBody>
      </p:sp>
      <p:sp>
        <p:nvSpPr>
          <p:cNvPr id="36" name="Rounded Rectangular Callout 35"/>
          <p:cNvSpPr/>
          <p:nvPr/>
        </p:nvSpPr>
        <p:spPr>
          <a:xfrm>
            <a:off x="5638800" y="2133600"/>
            <a:ext cx="3048000" cy="762000"/>
          </a:xfrm>
          <a:prstGeom prst="wedgeRoundRectCallout">
            <a:avLst>
              <a:gd name="adj1" fmla="val -123820"/>
              <a:gd name="adj2" fmla="val 159563"/>
              <a:gd name="adj3" fmla="val 16667"/>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Ø"/>
            </a:pPr>
            <a:endParaRPr lang="en-US" sz="1600" dirty="0" smtClean="0">
              <a:latin typeface="Arial Narrow" pitchFamily="34" charset="0"/>
            </a:endParaRPr>
          </a:p>
          <a:p>
            <a:pPr>
              <a:buFont typeface="Wingdings" pitchFamily="2" charset="2"/>
              <a:buChar char="Ø"/>
            </a:pPr>
            <a:endParaRPr lang="en-US" sz="1600" dirty="0" smtClean="0">
              <a:latin typeface="Arial Narrow" pitchFamily="34" charset="0"/>
            </a:endParaRPr>
          </a:p>
          <a:p>
            <a:pPr>
              <a:buFont typeface="Wingdings" pitchFamily="2" charset="2"/>
              <a:buChar char="Ø"/>
            </a:pPr>
            <a:endParaRPr lang="en-US" sz="1600" dirty="0" smtClean="0">
              <a:latin typeface="Arial Narrow" pitchFamily="34" charset="0"/>
            </a:endParaRPr>
          </a:p>
          <a:p>
            <a:pPr>
              <a:buFont typeface="Wingdings" pitchFamily="2" charset="2"/>
              <a:buChar char="Ø"/>
            </a:pPr>
            <a:r>
              <a:rPr lang="en-US" sz="1600" dirty="0" smtClean="0">
                <a:latin typeface="Arial Narrow" pitchFamily="34" charset="0"/>
              </a:rPr>
              <a:t>Cherty, grey limestone - resistant</a:t>
            </a:r>
          </a:p>
          <a:p>
            <a:pPr>
              <a:buFont typeface="Wingdings" pitchFamily="2" charset="2"/>
              <a:buChar char="Ø"/>
            </a:pPr>
            <a:r>
              <a:rPr lang="en-US" sz="1600" dirty="0" smtClean="0">
                <a:latin typeface="Arial Narrow" pitchFamily="34" charset="0"/>
              </a:rPr>
              <a:t>Forms ridges</a:t>
            </a:r>
          </a:p>
          <a:p>
            <a:pPr>
              <a:buFont typeface="Wingdings" pitchFamily="2" charset="2"/>
              <a:buChar char="Ø"/>
            </a:pPr>
            <a:r>
              <a:rPr lang="en-US" sz="1600" dirty="0" smtClean="0">
                <a:solidFill>
                  <a:srgbClr val="FF0000"/>
                </a:solidFill>
                <a:latin typeface="Arial Narrow" pitchFamily="34" charset="0"/>
              </a:rPr>
              <a:t>Early Cretaceous – </a:t>
            </a:r>
            <a:r>
              <a:rPr lang="en-US" sz="1600" dirty="0" smtClean="0">
                <a:solidFill>
                  <a:srgbClr val="FF0000"/>
                </a:solidFill>
                <a:latin typeface="Arial Narrow" pitchFamily="34" charset="0"/>
              </a:rPr>
              <a:t>deep </a:t>
            </a:r>
            <a:r>
              <a:rPr lang="en-US" sz="1600" dirty="0" smtClean="0">
                <a:solidFill>
                  <a:srgbClr val="FF0000"/>
                </a:solidFill>
                <a:latin typeface="Arial Narrow" pitchFamily="34" charset="0"/>
              </a:rPr>
              <a:t>ocean</a:t>
            </a:r>
            <a:r>
              <a:rPr lang="en-US" sz="1600" dirty="0" smtClean="0">
                <a:latin typeface="Arial Narrow" pitchFamily="34" charset="0"/>
              </a:rPr>
              <a:t> </a:t>
            </a:r>
          </a:p>
          <a:p>
            <a:pPr>
              <a:buFont typeface="Wingdings" pitchFamily="2" charset="2"/>
              <a:buChar char="Ø"/>
            </a:pPr>
            <a:endParaRPr lang="en-US" sz="1600" dirty="0" smtClean="0">
              <a:latin typeface="Arial Narrow" pitchFamily="34" charset="0"/>
            </a:endParaRPr>
          </a:p>
          <a:p>
            <a:endParaRPr lang="en-US" sz="1600" dirty="0" smtClean="0">
              <a:latin typeface="Arial Narrow" pitchFamily="34" charset="0"/>
            </a:endParaRPr>
          </a:p>
          <a:p>
            <a:pPr>
              <a:buFont typeface="Wingdings" pitchFamily="2" charset="2"/>
              <a:buChar char="Ø"/>
            </a:pPr>
            <a:endParaRPr lang="en-US" dirty="0"/>
          </a:p>
        </p:txBody>
      </p:sp>
      <p:cxnSp>
        <p:nvCxnSpPr>
          <p:cNvPr id="43" name="Straight Arrow Connector 42"/>
          <p:cNvCxnSpPr/>
          <p:nvPr/>
        </p:nvCxnSpPr>
        <p:spPr>
          <a:xfrm rot="5400000">
            <a:off x="-305197" y="1904603"/>
            <a:ext cx="1828800" cy="794"/>
          </a:xfrm>
          <a:prstGeom prst="straightConnector1">
            <a:avLst/>
          </a:prstGeom>
          <a:ln w="38100">
            <a:solidFill>
              <a:srgbClr val="FFFF00"/>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9" name="Straight Arrow Connector 48"/>
          <p:cNvCxnSpPr/>
          <p:nvPr/>
        </p:nvCxnSpPr>
        <p:spPr>
          <a:xfrm rot="5400000">
            <a:off x="496094" y="3009106"/>
            <a:ext cx="381000" cy="1588"/>
          </a:xfrm>
          <a:prstGeom prst="straightConnector1">
            <a:avLst/>
          </a:prstGeom>
          <a:ln w="38100">
            <a:solidFill>
              <a:srgbClr val="FFFF00"/>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53" name="TextBox 52"/>
          <p:cNvSpPr txBox="1"/>
          <p:nvPr/>
        </p:nvSpPr>
        <p:spPr>
          <a:xfrm rot="21411133">
            <a:off x="1066800" y="4572000"/>
            <a:ext cx="2565126" cy="307777"/>
          </a:xfrm>
          <a:prstGeom prst="rect">
            <a:avLst/>
          </a:prstGeom>
          <a:noFill/>
        </p:spPr>
        <p:txBody>
          <a:bodyPr wrap="none" rtlCol="0">
            <a:spAutoFit/>
          </a:bodyPr>
          <a:lstStyle/>
          <a:p>
            <a:r>
              <a:rPr lang="en-US" sz="1400" dirty="0" smtClean="0">
                <a:solidFill>
                  <a:schemeClr val="bg1"/>
                </a:solidFill>
                <a:latin typeface="Comic Sans MS" pitchFamily="66" charset="0"/>
              </a:rPr>
              <a:t>Telephone </a:t>
            </a:r>
            <a:r>
              <a:rPr lang="en-US" sz="1400" dirty="0" smtClean="0">
                <a:solidFill>
                  <a:schemeClr val="bg1"/>
                </a:solidFill>
                <a:latin typeface="Comic Sans MS" pitchFamily="66" charset="0"/>
              </a:rPr>
              <a:t>C</a:t>
            </a:r>
            <a:r>
              <a:rPr lang="en-US" sz="1400" dirty="0" smtClean="0">
                <a:solidFill>
                  <a:schemeClr val="bg1"/>
                </a:solidFill>
                <a:latin typeface="Comic Sans MS" pitchFamily="66" charset="0"/>
              </a:rPr>
              <a:t>anyon Formation</a:t>
            </a:r>
            <a:endParaRPr lang="en-US" sz="1400" dirty="0">
              <a:solidFill>
                <a:schemeClr val="bg1"/>
              </a:solidFill>
              <a:latin typeface="Comic Sans MS" pitchFamily="66" charset="0"/>
            </a:endParaRPr>
          </a:p>
        </p:txBody>
      </p:sp>
      <p:sp>
        <p:nvSpPr>
          <p:cNvPr id="54" name="Rounded Rectangular Callout 53"/>
          <p:cNvSpPr/>
          <p:nvPr/>
        </p:nvSpPr>
        <p:spPr>
          <a:xfrm>
            <a:off x="6248400" y="3124200"/>
            <a:ext cx="2743200" cy="304800"/>
          </a:xfrm>
          <a:prstGeom prst="wedgeRoundRectCallout">
            <a:avLst>
              <a:gd name="adj1" fmla="val -146584"/>
              <a:gd name="adj2" fmla="val 434412"/>
              <a:gd name="adj3" fmla="val 16667"/>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Ø"/>
            </a:pPr>
            <a:r>
              <a:rPr lang="en-US" sz="1600" dirty="0" smtClean="0">
                <a:solidFill>
                  <a:srgbClr val="FF0000"/>
                </a:solidFill>
                <a:latin typeface="Arial Narrow" pitchFamily="34" charset="0"/>
              </a:rPr>
              <a:t>Early </a:t>
            </a:r>
            <a:r>
              <a:rPr lang="en-US" sz="1600" dirty="0" smtClean="0">
                <a:solidFill>
                  <a:srgbClr val="FF0000"/>
                </a:solidFill>
                <a:latin typeface="Arial Narrow" pitchFamily="34" charset="0"/>
              </a:rPr>
              <a:t>Cretaceous – </a:t>
            </a:r>
            <a:r>
              <a:rPr lang="en-US" sz="1600" dirty="0" smtClean="0">
                <a:solidFill>
                  <a:srgbClr val="FF0000"/>
                </a:solidFill>
                <a:latin typeface="Arial Narrow" pitchFamily="34" charset="0"/>
              </a:rPr>
              <a:t>deep ocean</a:t>
            </a:r>
            <a:endParaRPr lang="en-US" dirty="0"/>
          </a:p>
        </p:txBody>
      </p:sp>
      <p:sp>
        <p:nvSpPr>
          <p:cNvPr id="55" name="TextBox 54"/>
          <p:cNvSpPr txBox="1"/>
          <p:nvPr/>
        </p:nvSpPr>
        <p:spPr>
          <a:xfrm rot="21411133">
            <a:off x="1688077" y="4724400"/>
            <a:ext cx="1627369" cy="307777"/>
          </a:xfrm>
          <a:prstGeom prst="rect">
            <a:avLst/>
          </a:prstGeom>
          <a:noFill/>
        </p:spPr>
        <p:txBody>
          <a:bodyPr wrap="none" rtlCol="0">
            <a:spAutoFit/>
          </a:bodyPr>
          <a:lstStyle/>
          <a:p>
            <a:r>
              <a:rPr lang="en-US" sz="1400" dirty="0" err="1" smtClean="0">
                <a:solidFill>
                  <a:schemeClr val="bg1"/>
                </a:solidFill>
                <a:latin typeface="Comic Sans MS" pitchFamily="66" charset="0"/>
              </a:rPr>
              <a:t>Maxon</a:t>
            </a:r>
            <a:r>
              <a:rPr lang="en-US" sz="1400" dirty="0" smtClean="0">
                <a:solidFill>
                  <a:schemeClr val="bg1"/>
                </a:solidFill>
                <a:latin typeface="Comic Sans MS" pitchFamily="66" charset="0"/>
              </a:rPr>
              <a:t> Formation</a:t>
            </a:r>
            <a:endParaRPr lang="en-US" sz="1400" dirty="0">
              <a:solidFill>
                <a:schemeClr val="bg1"/>
              </a:solidFill>
              <a:latin typeface="Comic Sans MS" pitchFamily="66" charset="0"/>
            </a:endParaRPr>
          </a:p>
        </p:txBody>
      </p:sp>
      <p:sp>
        <p:nvSpPr>
          <p:cNvPr id="56" name="TextBox 55"/>
          <p:cNvSpPr txBox="1"/>
          <p:nvPr/>
        </p:nvSpPr>
        <p:spPr>
          <a:xfrm rot="21411133">
            <a:off x="2064422" y="4852354"/>
            <a:ext cx="1893467" cy="307777"/>
          </a:xfrm>
          <a:prstGeom prst="rect">
            <a:avLst/>
          </a:prstGeom>
          <a:noFill/>
        </p:spPr>
        <p:txBody>
          <a:bodyPr wrap="none" rtlCol="0">
            <a:spAutoFit/>
          </a:bodyPr>
          <a:lstStyle/>
          <a:p>
            <a:r>
              <a:rPr lang="en-US" sz="1400" dirty="0" smtClean="0">
                <a:solidFill>
                  <a:schemeClr val="bg1"/>
                </a:solidFill>
                <a:latin typeface="Comic Sans MS" pitchFamily="66" charset="0"/>
              </a:rPr>
              <a:t>Glen Rose Limestone</a:t>
            </a:r>
            <a:endParaRPr lang="en-US" sz="1400" dirty="0">
              <a:solidFill>
                <a:schemeClr val="bg1"/>
              </a:solidFill>
              <a:latin typeface="Comic Sans MS" pitchFamily="66" charset="0"/>
            </a:endParaRPr>
          </a:p>
        </p:txBody>
      </p:sp>
      <p:sp>
        <p:nvSpPr>
          <p:cNvPr id="57" name="Rounded Rectangular Callout 56"/>
          <p:cNvSpPr/>
          <p:nvPr/>
        </p:nvSpPr>
        <p:spPr>
          <a:xfrm>
            <a:off x="6019800" y="3962400"/>
            <a:ext cx="2971800" cy="533400"/>
          </a:xfrm>
          <a:prstGeom prst="wedgeRoundRectCallout">
            <a:avLst>
              <a:gd name="adj1" fmla="val -143320"/>
              <a:gd name="adj2" fmla="val 105840"/>
              <a:gd name="adj3" fmla="val 16667"/>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Ø"/>
            </a:pPr>
            <a:endParaRPr lang="en-US" sz="1600" dirty="0" smtClean="0">
              <a:latin typeface="Arial Narrow" pitchFamily="34" charset="0"/>
            </a:endParaRPr>
          </a:p>
          <a:p>
            <a:pPr>
              <a:buFont typeface="Wingdings" pitchFamily="2" charset="2"/>
              <a:buChar char="Ø"/>
            </a:pPr>
            <a:r>
              <a:rPr lang="en-US" sz="1600" dirty="0" smtClean="0">
                <a:latin typeface="Arial Narrow" pitchFamily="34" charset="0"/>
              </a:rPr>
              <a:t>Sandstone</a:t>
            </a:r>
          </a:p>
          <a:p>
            <a:pPr>
              <a:buFont typeface="Wingdings" pitchFamily="2" charset="2"/>
              <a:buChar char="Ø"/>
            </a:pPr>
            <a:r>
              <a:rPr lang="en-US" sz="1600" dirty="0" smtClean="0">
                <a:solidFill>
                  <a:srgbClr val="FF0000"/>
                </a:solidFill>
                <a:latin typeface="Arial Narrow" pitchFamily="34" charset="0"/>
              </a:rPr>
              <a:t>Early Cretaceous – </a:t>
            </a:r>
            <a:r>
              <a:rPr lang="en-US" sz="1600" dirty="0" smtClean="0">
                <a:solidFill>
                  <a:srgbClr val="FF0000"/>
                </a:solidFill>
                <a:latin typeface="Arial Narrow" pitchFamily="34" charset="0"/>
              </a:rPr>
              <a:t>shallow </a:t>
            </a:r>
            <a:r>
              <a:rPr lang="en-US" sz="1600" dirty="0" smtClean="0">
                <a:solidFill>
                  <a:srgbClr val="FF0000"/>
                </a:solidFill>
                <a:latin typeface="Arial Narrow" pitchFamily="34" charset="0"/>
              </a:rPr>
              <a:t>ocean</a:t>
            </a:r>
            <a:r>
              <a:rPr lang="en-US" sz="1600" dirty="0" smtClean="0">
                <a:latin typeface="Arial Narrow" pitchFamily="34" charset="0"/>
              </a:rPr>
              <a:t> </a:t>
            </a:r>
          </a:p>
          <a:p>
            <a:pPr>
              <a:buFont typeface="Wingdings" pitchFamily="2" charset="2"/>
              <a:buChar char="Ø"/>
            </a:pPr>
            <a:endParaRPr lang="en-US" sz="1600" dirty="0">
              <a:latin typeface="Arial Narrow" pitchFamily="34" charset="0"/>
            </a:endParaRPr>
          </a:p>
        </p:txBody>
      </p:sp>
      <p:sp>
        <p:nvSpPr>
          <p:cNvPr id="59" name="Rounded Rectangular Callout 58"/>
          <p:cNvSpPr/>
          <p:nvPr/>
        </p:nvSpPr>
        <p:spPr>
          <a:xfrm>
            <a:off x="5486400" y="4572000"/>
            <a:ext cx="3657600" cy="533400"/>
          </a:xfrm>
          <a:prstGeom prst="wedgeRoundRectCallout">
            <a:avLst>
              <a:gd name="adj1" fmla="val -95548"/>
              <a:gd name="adj2" fmla="val 28567"/>
              <a:gd name="adj3" fmla="val 16667"/>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Ø"/>
            </a:pPr>
            <a:r>
              <a:rPr lang="en-US" sz="1600" dirty="0" smtClean="0">
                <a:latin typeface="Arial Narrow" pitchFamily="34" charset="0"/>
              </a:rPr>
              <a:t>Hard limestone</a:t>
            </a:r>
          </a:p>
          <a:p>
            <a:pPr>
              <a:buFont typeface="Wingdings" pitchFamily="2" charset="2"/>
              <a:buChar char="Ø"/>
            </a:pPr>
            <a:r>
              <a:rPr lang="en-US" sz="1600" dirty="0" smtClean="0">
                <a:solidFill>
                  <a:srgbClr val="FF0000"/>
                </a:solidFill>
                <a:latin typeface="Arial Narrow" pitchFamily="34" charset="0"/>
              </a:rPr>
              <a:t>Early Cretaceous </a:t>
            </a:r>
            <a:r>
              <a:rPr lang="en-US" sz="1600" dirty="0" smtClean="0">
                <a:solidFill>
                  <a:srgbClr val="FF0000"/>
                </a:solidFill>
                <a:latin typeface="Arial Narrow" pitchFamily="34" charset="0"/>
              </a:rPr>
              <a:t> (110 </a:t>
            </a:r>
            <a:r>
              <a:rPr lang="en-US" sz="1600" dirty="0" err="1" smtClean="0">
                <a:solidFill>
                  <a:srgbClr val="FF0000"/>
                </a:solidFill>
                <a:latin typeface="Arial Narrow" pitchFamily="34" charset="0"/>
              </a:rPr>
              <a:t>mya</a:t>
            </a:r>
            <a:r>
              <a:rPr lang="en-US" sz="1600" dirty="0" smtClean="0">
                <a:solidFill>
                  <a:srgbClr val="FF0000"/>
                </a:solidFill>
                <a:latin typeface="Arial Narrow" pitchFamily="34" charset="0"/>
              </a:rPr>
              <a:t>)– deep ocean</a:t>
            </a:r>
            <a:endParaRPr lang="en-US" sz="1600" dirty="0">
              <a:latin typeface="Arial Narrow" pitchFamily="34" charset="0"/>
            </a:endParaRPr>
          </a:p>
        </p:txBody>
      </p:sp>
      <p:sp>
        <p:nvSpPr>
          <p:cNvPr id="35" name="Down Arrow 34"/>
          <p:cNvSpPr/>
          <p:nvPr/>
        </p:nvSpPr>
        <p:spPr>
          <a:xfrm rot="20899282">
            <a:off x="4371079" y="2941679"/>
            <a:ext cx="484632" cy="1828800"/>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latin typeface="MisterEarl BT" pitchFamily="66" charset="0"/>
              </a:rPr>
              <a:t>Drop</a:t>
            </a:r>
            <a:endParaRPr lang="en-US" dirty="0">
              <a:latin typeface="MisterEarl BT" pitchFamily="66" charset="0"/>
            </a:endParaRPr>
          </a:p>
        </p:txBody>
      </p:sp>
      <p:sp>
        <p:nvSpPr>
          <p:cNvPr id="33" name="Up Arrow 32"/>
          <p:cNvSpPr/>
          <p:nvPr/>
        </p:nvSpPr>
        <p:spPr>
          <a:xfrm rot="20972481">
            <a:off x="3680994" y="2389729"/>
            <a:ext cx="484632" cy="1981200"/>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latin typeface="MisterEarl BT" pitchFamily="66" charset="0"/>
              </a:rPr>
              <a:t>Uplift</a:t>
            </a:r>
            <a:endParaRPr lang="en-US" dirty="0">
              <a:latin typeface="MisterEarl BT" pitchFamily="66" charset="0"/>
            </a:endParaRPr>
          </a:p>
        </p:txBody>
      </p:sp>
      <p:sp>
        <p:nvSpPr>
          <p:cNvPr id="60" name="TextBox 59"/>
          <p:cNvSpPr txBox="1"/>
          <p:nvPr/>
        </p:nvSpPr>
        <p:spPr>
          <a:xfrm>
            <a:off x="4114800" y="5029200"/>
            <a:ext cx="2173415" cy="369332"/>
          </a:xfrm>
          <a:prstGeom prst="rect">
            <a:avLst/>
          </a:prstGeom>
          <a:noFill/>
        </p:spPr>
        <p:txBody>
          <a:bodyPr wrap="none" rtlCol="0">
            <a:spAutoFit/>
          </a:bodyPr>
          <a:lstStyle/>
          <a:p>
            <a:r>
              <a:rPr lang="en-US" dirty="0" smtClean="0">
                <a:solidFill>
                  <a:srgbClr val="002060"/>
                </a:solidFill>
                <a:latin typeface="Cooper Black" pitchFamily="18" charset="0"/>
              </a:rPr>
              <a:t>Rio Grande Level</a:t>
            </a:r>
            <a:endParaRPr lang="en-US" dirty="0">
              <a:solidFill>
                <a:srgbClr val="002060"/>
              </a:solidFill>
              <a:latin typeface="Cooper Black"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solidFill>
                  <a:srgbClr val="FF0000"/>
                </a:solidFill>
              </a:rPr>
              <a:t>Chert</a:t>
            </a:r>
            <a:r>
              <a:rPr lang="en-US" dirty="0" smtClean="0"/>
              <a:t>- some algae, diatoms, are able to extract silica out of water and incorporate into their exoskeletons. After dying, their exoskeletons accumulates at the bottom of the ocean and with time it </a:t>
            </a:r>
            <a:r>
              <a:rPr lang="en-US" dirty="0" err="1" smtClean="0"/>
              <a:t>lithifies</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sz="2800" dirty="0" smtClean="0"/>
              <a:t>Spearing, Darwin. </a:t>
            </a:r>
            <a:r>
              <a:rPr lang="en-US" sz="2800" u="sng" dirty="0" smtClean="0"/>
              <a:t>Roadside Geology of Texas</a:t>
            </a:r>
            <a:r>
              <a:rPr lang="en-US" sz="2800" dirty="0" smtClean="0"/>
              <a:t>. </a:t>
            </a:r>
            <a:r>
              <a:rPr lang="en-US" sz="2800" dirty="0" err="1" smtClean="0"/>
              <a:t>Missoula:Mountain</a:t>
            </a:r>
            <a:r>
              <a:rPr lang="en-US" sz="2800" dirty="0" smtClean="0"/>
              <a:t> Press Publishing Company, 1998.</a:t>
            </a:r>
          </a:p>
          <a:p>
            <a:r>
              <a:rPr lang="en-US" sz="2800" dirty="0" smtClean="0">
                <a:hlinkClick r:id="rId2"/>
              </a:rPr>
              <a:t>http://geology.com</a:t>
            </a:r>
            <a:r>
              <a:rPr lang="en-US" sz="2800" dirty="0" smtClean="0">
                <a:hlinkClick r:id="rId2"/>
              </a:rPr>
              <a:t>/</a:t>
            </a:r>
            <a:endParaRPr lang="en-US" sz="2800" dirty="0" smtClean="0"/>
          </a:p>
          <a:p>
            <a:r>
              <a:rPr lang="en-US" sz="2800" dirty="0" smtClean="0">
                <a:hlinkClick r:id="rId3"/>
              </a:rPr>
              <a:t>http://</a:t>
            </a:r>
            <a:r>
              <a:rPr lang="en-US" sz="2800" dirty="0" smtClean="0">
                <a:hlinkClick r:id="rId3"/>
              </a:rPr>
              <a:t>tin.er.usgs.gov/geology</a:t>
            </a:r>
            <a:endParaRPr lang="en-US" sz="2800" dirty="0" smtClean="0"/>
          </a:p>
          <a:p>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191</Words>
  <Application>Microsoft Office PowerPoint</Application>
  <PresentationFormat>On-screen Show (4:3)</PresentationFormat>
  <Paragraphs>46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Santa Elena Canyon Stratigraphic Column</vt:lpstr>
      <vt:lpstr>Slide 2</vt:lpstr>
      <vt:lpstr>Slide 3</vt:lpstr>
      <vt:lpstr>Resources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Elena Canyon Stratigraphic Column</dc:title>
  <dc:creator> </dc:creator>
  <cp:lastModifiedBy> </cp:lastModifiedBy>
  <cp:revision>21</cp:revision>
  <dcterms:created xsi:type="dcterms:W3CDTF">2011-02-20T03:39:58Z</dcterms:created>
  <dcterms:modified xsi:type="dcterms:W3CDTF">2011-02-20T14:20:54Z</dcterms:modified>
</cp:coreProperties>
</file>