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1" r:id="rId3"/>
    <p:sldId id="257" r:id="rId4"/>
    <p:sldId id="258" r:id="rId5"/>
    <p:sldId id="282" r:id="rId6"/>
    <p:sldId id="260" r:id="rId7"/>
    <p:sldId id="261" r:id="rId8"/>
    <p:sldId id="262" r:id="rId9"/>
    <p:sldId id="263" r:id="rId10"/>
    <p:sldId id="264" r:id="rId11"/>
    <p:sldId id="266" r:id="rId12"/>
    <p:sldId id="270" r:id="rId13"/>
    <p:sldId id="275" r:id="rId14"/>
    <p:sldId id="271" r:id="rId15"/>
    <p:sldId id="283" r:id="rId16"/>
    <p:sldId id="284" r:id="rId17"/>
    <p:sldId id="285" r:id="rId18"/>
    <p:sldId id="292" r:id="rId19"/>
    <p:sldId id="286" r:id="rId20"/>
    <p:sldId id="293" r:id="rId21"/>
    <p:sldId id="287" r:id="rId22"/>
    <p:sldId id="294" r:id="rId23"/>
    <p:sldId id="288" r:id="rId24"/>
    <p:sldId id="295" r:id="rId25"/>
    <p:sldId id="280" r:id="rId26"/>
    <p:sldId id="267" r:id="rId27"/>
    <p:sldId id="268" r:id="rId28"/>
    <p:sldId id="269" r:id="rId29"/>
    <p:sldId id="274" r:id="rId30"/>
    <p:sldId id="289" r:id="rId31"/>
    <p:sldId id="290" r:id="rId32"/>
    <p:sldId id="291" r:id="rId33"/>
    <p:sldId id="276"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23BF57"/>
    <a:srgbClr val="DC24C2"/>
    <a:srgbClr val="C32BA6"/>
    <a:srgbClr val="FF66FF"/>
    <a:srgbClr val="FFFFFF"/>
    <a:srgbClr val="1AE6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931" autoAdjust="0"/>
    <p:restoredTop sz="87478" autoAdjust="0"/>
  </p:normalViewPr>
  <p:slideViewPr>
    <p:cSldViewPr>
      <p:cViewPr varScale="1">
        <p:scale>
          <a:sx n="49" d="100"/>
          <a:sy n="49" d="100"/>
        </p:scale>
        <p:origin x="-750" y="-90"/>
      </p:cViewPr>
      <p:guideLst>
        <p:guide orient="horz" pos="2160"/>
        <p:guide pos="2880"/>
      </p:guideLst>
    </p:cSldViewPr>
  </p:slideViewPr>
  <p:outlineViewPr>
    <p:cViewPr>
      <p:scale>
        <a:sx n="33" d="100"/>
        <a:sy n="33" d="100"/>
      </p:scale>
      <p:origin x="0" y="361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38B1E-AEA7-4366-B695-024A91B6E2C4}" type="datetimeFigureOut">
              <a:rPr lang="it-IT" smtClean="0"/>
              <a:pPr/>
              <a:t>01/04/2011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A11AD-D9D8-4DA5-981F-25167D2117C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24A11AD-D9D8-4DA5-981F-25167D2117CD}" type="slidenum">
              <a:rPr lang="it-IT" smtClean="0"/>
              <a:pPr/>
              <a:t>10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24A11AD-D9D8-4DA5-981F-25167D2117CD}" type="slidenum">
              <a:rPr lang="it-IT" smtClean="0"/>
              <a:pPr/>
              <a:t>12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24A11AD-D9D8-4DA5-981F-25167D2117CD}" type="slidenum">
              <a:rPr lang="it-IT" smtClean="0"/>
              <a:pPr/>
              <a:t>13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AF4335A-9E0E-4357-8245-02AD299233D3}" type="datetimeFigureOut">
              <a:rPr lang="it-IT" smtClean="0"/>
              <a:pPr/>
              <a:t>01/04/2011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F5F249-1173-4F48-99DF-F42D12F2CA3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AF4335A-9E0E-4357-8245-02AD299233D3}" type="datetimeFigureOut">
              <a:rPr lang="it-IT" smtClean="0"/>
              <a:pPr/>
              <a:t>01/04/2011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F5F249-1173-4F48-99DF-F42D12F2CA3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AF4335A-9E0E-4357-8245-02AD299233D3}" type="datetimeFigureOut">
              <a:rPr lang="it-IT" smtClean="0"/>
              <a:pPr/>
              <a:t>01/04/2011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F5F249-1173-4F48-99DF-F42D12F2CA3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AF4335A-9E0E-4357-8245-02AD299233D3}" type="datetimeFigureOut">
              <a:rPr lang="it-IT" smtClean="0"/>
              <a:pPr/>
              <a:t>01/04/2011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F5F249-1173-4F48-99DF-F42D12F2CA3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AF4335A-9E0E-4357-8245-02AD299233D3}" type="datetimeFigureOut">
              <a:rPr lang="it-IT" smtClean="0"/>
              <a:pPr/>
              <a:t>01/04/2011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F5F249-1173-4F48-99DF-F42D12F2CA3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AF4335A-9E0E-4357-8245-02AD299233D3}" type="datetimeFigureOut">
              <a:rPr lang="it-IT" smtClean="0"/>
              <a:pPr/>
              <a:t>01/04/2011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F5F249-1173-4F48-99DF-F42D12F2CA3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AF4335A-9E0E-4357-8245-02AD299233D3}" type="datetimeFigureOut">
              <a:rPr lang="it-IT" smtClean="0"/>
              <a:pPr/>
              <a:t>01/04/2011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EF5F249-1173-4F48-99DF-F42D12F2CA3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AF4335A-9E0E-4357-8245-02AD299233D3}" type="datetimeFigureOut">
              <a:rPr lang="it-IT" smtClean="0"/>
              <a:pPr/>
              <a:t>01/04/2011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EF5F249-1173-4F48-99DF-F42D12F2CA3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AF4335A-9E0E-4357-8245-02AD299233D3}" type="datetimeFigureOut">
              <a:rPr lang="it-IT" smtClean="0"/>
              <a:pPr/>
              <a:t>01/04/2011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EF5F249-1173-4F48-99DF-F42D12F2CA3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AF4335A-9E0E-4357-8245-02AD299233D3}" type="datetimeFigureOut">
              <a:rPr lang="it-IT" smtClean="0"/>
              <a:pPr/>
              <a:t>01/04/2011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F5F249-1173-4F48-99DF-F42D12F2CA3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AF4335A-9E0E-4357-8245-02AD299233D3}" type="datetimeFigureOut">
              <a:rPr lang="it-IT" smtClean="0"/>
              <a:pPr/>
              <a:t>01/04/2011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F5F249-1173-4F48-99DF-F42D12F2CA3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4335A-9E0E-4357-8245-02AD299233D3}" type="datetimeFigureOut">
              <a:rPr lang="it-IT" smtClean="0"/>
              <a:pPr/>
              <a:t>01/04/2011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5F249-1173-4F48-99DF-F42D12F2CA3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3500000" scaled="1"/>
          <a:tileRect/>
        </a:gradFill>
        <a:effectLst/>
      </p:bgPr>
    </p:bg>
    <p:spTree>
      <p:nvGrpSpPr>
        <p:cNvPr id="1" name=""/>
        <p:cNvGrpSpPr/>
        <p:nvPr/>
      </p:nvGrpSpPr>
      <p:grpSpPr>
        <a:xfrm>
          <a:off x="0" y="0"/>
          <a:ext cx="0" cy="0"/>
          <a:chOff x="0" y="0"/>
          <a:chExt cx="0" cy="0"/>
        </a:xfrm>
      </p:grpSpPr>
      <p:pic>
        <p:nvPicPr>
          <p:cNvPr id="23557" name="Picture 5" descr="C:\Users\Utente\Pictures\punto-interrogativ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ottotitolo 2"/>
          <p:cNvSpPr>
            <a:spLocks noGrp="1"/>
          </p:cNvSpPr>
          <p:nvPr>
            <p:ph type="subTitle" idx="1"/>
          </p:nvPr>
        </p:nvSpPr>
        <p:spPr>
          <a:xfrm>
            <a:off x="0" y="0"/>
            <a:ext cx="8676456" cy="7317432"/>
          </a:xfrm>
        </p:spPr>
        <p:txBody>
          <a:bodyPr>
            <a:normAutofit fontScale="55000" lnSpcReduction="20000"/>
          </a:bodyPr>
          <a:lstStyle/>
          <a:p>
            <a:r>
              <a:rPr lang="it-IT" sz="2900" dirty="0">
                <a:solidFill>
                  <a:srgbClr val="7030A0"/>
                </a:solidFill>
              </a:rPr>
              <a:t> </a:t>
            </a:r>
            <a:endParaRPr lang="it-IT" sz="2900" b="1" dirty="0">
              <a:solidFill>
                <a:srgbClr val="23BF57"/>
              </a:solidFill>
            </a:endParaRPr>
          </a:p>
          <a:p>
            <a:r>
              <a:rPr lang="it-IT" sz="5100" b="1" dirty="0">
                <a:solidFill>
                  <a:srgbClr val="FF0000"/>
                </a:solidFill>
                <a:latin typeface="Comic Sans MS" pitchFamily="66" charset="0"/>
              </a:rPr>
              <a:t>Voi  conoscete  un certo </a:t>
            </a:r>
            <a:r>
              <a:rPr lang="it-IT" sz="5100" b="1" dirty="0">
                <a:solidFill>
                  <a:schemeClr val="tx1"/>
                </a:solidFill>
                <a:latin typeface="Comic Sans MS" pitchFamily="66" charset="0"/>
              </a:rPr>
              <a:t>Giovanni Battista Balbis??? </a:t>
            </a:r>
          </a:p>
          <a:p>
            <a:r>
              <a:rPr lang="it-IT" sz="5100" b="1" dirty="0" err="1" smtClean="0">
                <a:solidFill>
                  <a:srgbClr val="FF0000"/>
                </a:solidFill>
                <a:latin typeface="Comic Sans MS" pitchFamily="66" charset="0"/>
              </a:rPr>
              <a:t>Perchè</a:t>
            </a:r>
            <a:r>
              <a:rPr lang="it-IT" sz="5100" b="1" dirty="0" smtClean="0">
                <a:solidFill>
                  <a:srgbClr val="FF0000"/>
                </a:solidFill>
                <a:latin typeface="Comic Sans MS" pitchFamily="66" charset="0"/>
              </a:rPr>
              <a:t> </a:t>
            </a:r>
            <a:r>
              <a:rPr lang="it-IT" sz="5100" b="1" dirty="0">
                <a:solidFill>
                  <a:srgbClr val="FF0000"/>
                </a:solidFill>
                <a:latin typeface="Comic Sans MS" pitchFamily="66" charset="0"/>
              </a:rPr>
              <a:t>noi no …..!!!      </a:t>
            </a:r>
          </a:p>
          <a:p>
            <a:r>
              <a:rPr lang="it-IT" sz="5100" b="1" dirty="0">
                <a:solidFill>
                  <a:srgbClr val="FF0000"/>
                </a:solidFill>
                <a:latin typeface="Comic Sans MS" pitchFamily="66" charset="0"/>
              </a:rPr>
              <a:t>“Ma come no!!! E’ l’argomento che </a:t>
            </a:r>
            <a:r>
              <a:rPr lang="it-IT" sz="5100" b="1" dirty="0" smtClean="0">
                <a:solidFill>
                  <a:srgbClr val="FF0000"/>
                </a:solidFill>
                <a:latin typeface="Comic Sans MS" pitchFamily="66" charset="0"/>
              </a:rPr>
              <a:t>abbiamo appena affrontato a </a:t>
            </a:r>
            <a:r>
              <a:rPr lang="it-IT" sz="5100" b="1" dirty="0">
                <a:solidFill>
                  <a:srgbClr val="FF0000"/>
                </a:solidFill>
                <a:latin typeface="Comic Sans MS" pitchFamily="66" charset="0"/>
              </a:rPr>
              <a:t>scuola!!! Vi ricordate quell’uomo </a:t>
            </a:r>
            <a:r>
              <a:rPr lang="it-IT" sz="5100" b="1" dirty="0" smtClean="0">
                <a:solidFill>
                  <a:srgbClr val="FF0000"/>
                </a:solidFill>
                <a:latin typeface="Comic Sans MS" pitchFamily="66" charset="0"/>
              </a:rPr>
              <a:t>così </a:t>
            </a:r>
            <a:r>
              <a:rPr lang="it-IT" sz="5100" b="1" dirty="0">
                <a:solidFill>
                  <a:srgbClr val="FF0000"/>
                </a:solidFill>
                <a:latin typeface="Comic Sans MS" pitchFamily="66" charset="0"/>
              </a:rPr>
              <a:t>colto e intelligente ! Medico di </a:t>
            </a:r>
            <a:r>
              <a:rPr lang="it-IT" sz="5100" b="1" dirty="0" smtClean="0">
                <a:solidFill>
                  <a:srgbClr val="FF0000"/>
                </a:solidFill>
                <a:latin typeface="Comic Sans MS" pitchFamily="66" charset="0"/>
              </a:rPr>
              <a:t>Napoleone,  </a:t>
            </a:r>
            <a:r>
              <a:rPr lang="it-IT" sz="5100" b="1" dirty="0">
                <a:solidFill>
                  <a:srgbClr val="FF0000"/>
                </a:solidFill>
                <a:latin typeface="Comic Sans MS" pitchFamily="66" charset="0"/>
              </a:rPr>
              <a:t>scienziato e anche direttore </a:t>
            </a:r>
            <a:r>
              <a:rPr lang="it-IT" sz="5100" b="1" dirty="0" smtClean="0">
                <a:solidFill>
                  <a:srgbClr val="FF0000"/>
                </a:solidFill>
                <a:latin typeface="Comic Sans MS" pitchFamily="66" charset="0"/>
              </a:rPr>
              <a:t>dello </a:t>
            </a:r>
            <a:r>
              <a:rPr lang="it-IT" sz="5100" b="1" dirty="0">
                <a:solidFill>
                  <a:srgbClr val="FF0000"/>
                </a:solidFill>
                <a:latin typeface="Comic Sans MS" pitchFamily="66" charset="0"/>
              </a:rPr>
              <a:t>orto botanico di Lione e Torino”.</a:t>
            </a:r>
          </a:p>
          <a:p>
            <a:r>
              <a:rPr lang="it-IT" sz="5100" b="1" dirty="0">
                <a:solidFill>
                  <a:srgbClr val="FF0000"/>
                </a:solidFill>
                <a:latin typeface="Comic Sans MS" pitchFamily="66" charset="0"/>
              </a:rPr>
              <a:t>“Ma come sei </a:t>
            </a:r>
            <a:r>
              <a:rPr lang="it-IT" sz="5100" b="1" dirty="0" smtClean="0">
                <a:solidFill>
                  <a:srgbClr val="FF0000"/>
                </a:solidFill>
                <a:latin typeface="Comic Sans MS" pitchFamily="66" charset="0"/>
              </a:rPr>
              <a:t>precisa, </a:t>
            </a:r>
            <a:r>
              <a:rPr lang="it-IT" sz="5100" b="1" dirty="0">
                <a:solidFill>
                  <a:srgbClr val="FF0000"/>
                </a:solidFill>
                <a:latin typeface="Comic Sans MS" pitchFamily="66" charset="0"/>
              </a:rPr>
              <a:t>sempre </a:t>
            </a:r>
            <a:r>
              <a:rPr lang="it-IT" sz="5100" b="1" dirty="0" smtClean="0">
                <a:solidFill>
                  <a:srgbClr val="FF0000"/>
                </a:solidFill>
                <a:latin typeface="Comic Sans MS" pitchFamily="66" charset="0"/>
              </a:rPr>
              <a:t>attenta, ma </a:t>
            </a:r>
            <a:r>
              <a:rPr lang="it-IT" sz="5100" b="1" dirty="0">
                <a:solidFill>
                  <a:srgbClr val="FF0000"/>
                </a:solidFill>
                <a:latin typeface="Comic Sans MS" pitchFamily="66" charset="0"/>
              </a:rPr>
              <a:t>come fai????!!!!”</a:t>
            </a:r>
          </a:p>
          <a:p>
            <a:r>
              <a:rPr lang="it-IT" sz="5100" b="1" dirty="0">
                <a:solidFill>
                  <a:srgbClr val="FF0000"/>
                </a:solidFill>
                <a:latin typeface="Comic Sans MS" pitchFamily="66" charset="0"/>
              </a:rPr>
              <a:t>“</a:t>
            </a:r>
            <a:r>
              <a:rPr lang="it-IT" sz="5100" b="1" dirty="0" smtClean="0">
                <a:solidFill>
                  <a:srgbClr val="FF0000"/>
                </a:solidFill>
                <a:latin typeface="Comic Sans MS" pitchFamily="66" charset="0"/>
              </a:rPr>
              <a:t>Be</a:t>
            </a:r>
            <a:r>
              <a:rPr lang="it-IT" sz="5100" b="1" dirty="0">
                <a:solidFill>
                  <a:srgbClr val="FF0000"/>
                </a:solidFill>
                <a:latin typeface="Comic Sans MS" pitchFamily="66" charset="0"/>
              </a:rPr>
              <a:t>! Semplice è un argomento così interessante,perché per la prima volta in tutta la storia umana parlano di </a:t>
            </a:r>
            <a:r>
              <a:rPr lang="it-IT" sz="5100" b="1" dirty="0" smtClean="0">
                <a:solidFill>
                  <a:srgbClr val="FF0000"/>
                </a:solidFill>
                <a:latin typeface="Comic Sans MS" pitchFamily="66" charset="0"/>
              </a:rPr>
              <a:t>un personaggio della </a:t>
            </a:r>
            <a:r>
              <a:rPr lang="it-IT" sz="5100" b="1" dirty="0">
                <a:solidFill>
                  <a:srgbClr val="FF0000"/>
                </a:solidFill>
                <a:latin typeface="Comic Sans MS" pitchFamily="66" charset="0"/>
              </a:rPr>
              <a:t>nostra adorata MORETTA</a:t>
            </a:r>
            <a:r>
              <a:rPr lang="it-IT" sz="5100" b="1" dirty="0" smtClean="0">
                <a:solidFill>
                  <a:srgbClr val="FF0000"/>
                </a:solidFill>
                <a:latin typeface="Comic Sans MS" pitchFamily="66" charset="0"/>
              </a:rPr>
              <a:t>!!!!!!!”</a:t>
            </a:r>
            <a:endParaRPr lang="it-IT" sz="5100" b="1" dirty="0">
              <a:solidFill>
                <a:srgbClr val="FF0000"/>
              </a:solidFill>
              <a:latin typeface="Comic Sans MS" pitchFamily="66" charset="0"/>
            </a:endParaRPr>
          </a:p>
          <a:p>
            <a:r>
              <a:rPr lang="it-IT" sz="5100" b="1" dirty="0">
                <a:solidFill>
                  <a:srgbClr val="FF0000"/>
                </a:solidFill>
                <a:latin typeface="Comic Sans MS" pitchFamily="66" charset="0"/>
              </a:rPr>
              <a:t>“</a:t>
            </a:r>
            <a:r>
              <a:rPr lang="it-IT" sz="5100" b="1" dirty="0" err="1">
                <a:solidFill>
                  <a:srgbClr val="FF0000"/>
                </a:solidFill>
                <a:latin typeface="Comic Sans MS" pitchFamily="66" charset="0"/>
              </a:rPr>
              <a:t>Wooooow</a:t>
            </a:r>
            <a:r>
              <a:rPr lang="it-IT" sz="5100" b="1" dirty="0">
                <a:solidFill>
                  <a:srgbClr val="FF0000"/>
                </a:solidFill>
                <a:latin typeface="Comic Sans MS" pitchFamily="66" charset="0"/>
              </a:rPr>
              <a:t>!!! Per </a:t>
            </a:r>
            <a:r>
              <a:rPr lang="it-IT" sz="5100" b="1" dirty="0" smtClean="0">
                <a:solidFill>
                  <a:srgbClr val="FF0000"/>
                </a:solidFill>
                <a:latin typeface="Comic Sans MS" pitchFamily="66" charset="0"/>
              </a:rPr>
              <a:t>favore informaci!</a:t>
            </a:r>
            <a:endParaRPr lang="it-IT" sz="5100" b="1" dirty="0">
              <a:solidFill>
                <a:srgbClr val="FF0000"/>
              </a:solidFill>
              <a:latin typeface="Comic Sans MS" pitchFamily="66" charset="0"/>
            </a:endParaRPr>
          </a:p>
          <a:p>
            <a:r>
              <a:rPr lang="it-IT" sz="5100" b="1" dirty="0" smtClean="0">
                <a:solidFill>
                  <a:srgbClr val="FF0000"/>
                </a:solidFill>
                <a:latin typeface="Comic Sans MS" pitchFamily="66" charset="0"/>
              </a:rPr>
              <a:t>“</a:t>
            </a:r>
            <a:endParaRPr lang="it-IT" dirty="0">
              <a:latin typeface="Comic Sans MS" pitchFamily="66" charset="0"/>
            </a:endParaRPr>
          </a:p>
        </p:txBody>
      </p:sp>
      <p:sp>
        <p:nvSpPr>
          <p:cNvPr id="1028" name="Rectangle 4"/>
          <p:cNvSpPr>
            <a:spLocks noChangeArrowheads="1"/>
          </p:cNvSpPr>
          <p:nvPr/>
        </p:nvSpPr>
        <p:spPr bwMode="auto">
          <a:xfrm>
            <a:off x="0" y="3931315"/>
            <a:ext cx="830997"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rPr>
              <a:t>      </a:t>
            </a:r>
            <a:endParaRPr kumimoji="0" lang="it-IT"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7591023"/>
            <a:ext cx="638636" cy="4770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it-IT"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70918">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4" end="4"/>
                                            </p:txEl>
                                          </p:spTgt>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5" end="5"/>
                                            </p:txEl>
                                          </p:spTgt>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6" end="6"/>
                                            </p:txEl>
                                          </p:spTgt>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 calcmode="lin" valueType="num">
                                      <p:cBhvr>
                                        <p:cTn id="77"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0"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foto\BALBIS\063.JPG"/>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3" name="Segnaposto contenuto 2"/>
          <p:cNvSpPr>
            <a:spLocks noGrp="1"/>
          </p:cNvSpPr>
          <p:nvPr>
            <p:ph idx="1"/>
          </p:nvPr>
        </p:nvSpPr>
        <p:spPr>
          <a:xfrm>
            <a:off x="467544" y="4221088"/>
            <a:ext cx="8424936" cy="2160240"/>
          </a:xfrm>
        </p:spPr>
        <p:txBody>
          <a:bodyPr>
            <a:noAutofit/>
          </a:bodyPr>
          <a:lstStyle/>
          <a:p>
            <a:pPr>
              <a:buNone/>
            </a:pPr>
            <a:r>
              <a:rPr lang="it-IT" sz="4400" dirty="0" smtClean="0">
                <a:solidFill>
                  <a:schemeClr val="bg1"/>
                </a:solidFill>
                <a:latin typeface="Forte" pitchFamily="66" charset="0"/>
              </a:rPr>
              <a:t>Percorriamo tutta la via e ….  Poi …. Svoltiamo a sinistra !!!</a:t>
            </a:r>
            <a:endParaRPr lang="it-IT" sz="4400" dirty="0">
              <a:solidFill>
                <a:schemeClr val="bg1"/>
              </a:solidFill>
              <a:latin typeface="Forte" pitchFamily="66" charset="0"/>
            </a:endParaRPr>
          </a:p>
        </p:txBody>
      </p:sp>
    </p:spTree>
  </p:cSld>
  <p:clrMapOvr>
    <a:masterClrMapping/>
  </p:clrMapOvr>
  <p:transition advTm="6754">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foto\BALBIS\064.JPG"/>
          <p:cNvPicPr>
            <a:picLocks noGrp="1" noChangeAspect="1" noChangeArrowheads="1"/>
          </p:cNvPicPr>
          <p:nvPr>
            <p:ph idx="1"/>
          </p:nvPr>
        </p:nvPicPr>
        <p:blipFill>
          <a:blip r:embed="rId2" cstate="print"/>
          <a:srcRect/>
          <a:stretch>
            <a:fillRect/>
          </a:stretch>
        </p:blipFill>
        <p:spPr>
          <a:xfrm>
            <a:off x="0" y="0"/>
            <a:ext cx="9144000" cy="6858000"/>
          </a:xfrm>
          <a:prstGeom prst="rect">
            <a:avLst/>
          </a:prstGeom>
          <a:ln>
            <a:noFill/>
          </a:ln>
          <a:effectLst>
            <a:softEdge rad="112500"/>
          </a:effectLst>
        </p:spPr>
      </p:pic>
      <p:sp>
        <p:nvSpPr>
          <p:cNvPr id="5" name="Titolo 4"/>
          <p:cNvSpPr>
            <a:spLocks noGrp="1"/>
          </p:cNvSpPr>
          <p:nvPr>
            <p:ph type="title"/>
          </p:nvPr>
        </p:nvSpPr>
        <p:spPr>
          <a:xfrm>
            <a:off x="395536" y="5229200"/>
            <a:ext cx="8229600" cy="1143000"/>
          </a:xfrm>
        </p:spPr>
        <p:txBody>
          <a:bodyPr>
            <a:noAutofit/>
          </a:bodyPr>
          <a:lstStyle/>
          <a:p>
            <a:r>
              <a:rPr lang="it-IT" sz="5400" dirty="0" err="1" smtClean="0">
                <a:solidFill>
                  <a:srgbClr val="FFFF00"/>
                </a:solidFill>
                <a:latin typeface="Snap ITC" pitchFamily="82" charset="0"/>
                <a:ea typeface="Cambria Math" pitchFamily="18" charset="0"/>
                <a:cs typeface="MV Boli" pitchFamily="2" charset="0"/>
              </a:rPr>
              <a:t>eeeee…</a:t>
            </a:r>
            <a:r>
              <a:rPr lang="it-IT" sz="5400" dirty="0" smtClean="0">
                <a:solidFill>
                  <a:srgbClr val="FFFF00"/>
                </a:solidFill>
                <a:latin typeface="Snap ITC" pitchFamily="82" charset="0"/>
                <a:ea typeface="Cambria Math" pitchFamily="18" charset="0"/>
                <a:cs typeface="MV Boli" pitchFamily="2" charset="0"/>
              </a:rPr>
              <a:t> ed eccoci in via Balbis!!!!</a:t>
            </a:r>
            <a:endParaRPr lang="it-IT" sz="5400" dirty="0">
              <a:solidFill>
                <a:srgbClr val="FFFF00"/>
              </a:solidFill>
              <a:latin typeface="Snap ITC" pitchFamily="82" charset="0"/>
              <a:ea typeface="Cambria Math" pitchFamily="18" charset="0"/>
              <a:cs typeface="MV Boli" pitchFamily="2" charset="0"/>
            </a:endParaRPr>
          </a:p>
        </p:txBody>
      </p:sp>
    </p:spTree>
  </p:cSld>
  <p:clrMapOvr>
    <a:masterClrMapping/>
  </p:clrMapOvr>
  <p:transition advTm="644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900"/>
                            </p:stCondLst>
                            <p:childTnLst>
                              <p:par>
                                <p:cTn id="13" presetID="48" presetClass="entr" presetSubtype="0" accel="5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4"/>
                                        </p:tgtEl>
                                        <p:attrNameLst>
                                          <p:attrName>ppt_y</p:attrName>
                                        </p:attrNameLst>
                                      </p:cBhvr>
                                      <p:tavLst>
                                        <p:tav tm="0">
                                          <p:val>
                                            <p:strVal val="#ppt_y"/>
                                          </p:val>
                                        </p:tav>
                                        <p:tav tm="100000">
                                          <p:val>
                                            <p:strVal val="#ppt_y"/>
                                          </p:val>
                                        </p:tav>
                                      </p:tavLst>
                                    </p:anim>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25000">
              <a:srgbClr val="21D6E0"/>
            </a:gs>
            <a:gs pos="75000">
              <a:srgbClr val="0087E6"/>
            </a:gs>
            <a:gs pos="100000">
              <a:srgbClr val="005CB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rot="21321133">
            <a:off x="121041" y="3560367"/>
            <a:ext cx="3887102" cy="3145318"/>
          </a:xfrm>
        </p:spPr>
        <p:txBody>
          <a:bodyPr>
            <a:noAutofit/>
          </a:bodyPr>
          <a:lstStyle/>
          <a:p>
            <a:pPr algn="ctr"/>
            <a:r>
              <a:rPr lang="it-IT" sz="6600" dirty="0" smtClean="0">
                <a:solidFill>
                  <a:schemeClr val="bg2">
                    <a:lumMod val="50000"/>
                  </a:schemeClr>
                </a:solidFill>
                <a:latin typeface="Kristen ITC" pitchFamily="66" charset="0"/>
                <a:cs typeface="MV Boli" pitchFamily="2" charset="0"/>
              </a:rPr>
              <a:t>Questa  è la porta della casa  di Balbis …</a:t>
            </a:r>
            <a:endParaRPr lang="it-IT" sz="6600" dirty="0">
              <a:solidFill>
                <a:schemeClr val="bg2">
                  <a:lumMod val="50000"/>
                </a:schemeClr>
              </a:solidFill>
              <a:latin typeface="Kristen ITC" pitchFamily="66" charset="0"/>
              <a:cs typeface="MV Boli" pitchFamily="2" charset="0"/>
            </a:endParaRPr>
          </a:p>
        </p:txBody>
      </p:sp>
      <p:pic>
        <p:nvPicPr>
          <p:cNvPr id="1026" name="Picture 2" descr="C:\Users\Utente\Pictures\karen  2.jpg"/>
          <p:cNvPicPr>
            <a:picLocks noGrp="1" noChangeAspect="1" noChangeArrowheads="1"/>
          </p:cNvPicPr>
          <p:nvPr>
            <p:ph idx="1"/>
          </p:nvPr>
        </p:nvPicPr>
        <p:blipFill>
          <a:blip r:embed="rId3" cstate="print"/>
          <a:srcRect/>
          <a:stretch>
            <a:fillRect/>
          </a:stretch>
        </p:blipFill>
        <p:spPr bwMode="auto">
          <a:xfrm>
            <a:off x="3923928" y="116632"/>
            <a:ext cx="5040560" cy="6408712"/>
          </a:xfrm>
          <a:prstGeom prst="rect">
            <a:avLst/>
          </a:prstGeom>
          <a:ln>
            <a:noFill/>
          </a:ln>
          <a:effectLst>
            <a:softEdge rad="112500"/>
          </a:effectLst>
        </p:spPr>
      </p:pic>
    </p:spTree>
  </p:cSld>
  <p:clrMapOvr>
    <a:masterClrMapping/>
  </p:clrMapOvr>
  <p:transition advTm="5195">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1026"/>
                                        </p:tgtEl>
                                        <p:attrNameLst>
                                          <p:attrName>style.visibility</p:attrName>
                                        </p:attrNameLst>
                                      </p:cBhvr>
                                      <p:to>
                                        <p:strVal val="visible"/>
                                      </p:to>
                                    </p:set>
                                    <p:anim by="(-#ppt_w*2)" calcmode="lin" valueType="num">
                                      <p:cBhvr rctx="PPT">
                                        <p:cTn id="14" dur="500" autoRev="1" fill="hold">
                                          <p:stCondLst>
                                            <p:cond delay="0"/>
                                          </p:stCondLst>
                                        </p:cTn>
                                        <p:tgtEl>
                                          <p:spTgt spid="1026"/>
                                        </p:tgtEl>
                                        <p:attrNameLst>
                                          <p:attrName>ppt_w</p:attrName>
                                        </p:attrNameLst>
                                      </p:cBhvr>
                                    </p:anim>
                                    <p:anim by="(#ppt_w*0.50)" calcmode="lin" valueType="num">
                                      <p:cBhvr>
                                        <p:cTn id="15" dur="500" decel="50000" autoRev="1" fill="hold">
                                          <p:stCondLst>
                                            <p:cond delay="0"/>
                                          </p:stCondLst>
                                        </p:cTn>
                                        <p:tgtEl>
                                          <p:spTgt spid="1026"/>
                                        </p:tgtEl>
                                        <p:attrNameLst>
                                          <p:attrName>ppt_x</p:attrName>
                                        </p:attrNameLst>
                                      </p:cBhvr>
                                    </p:anim>
                                    <p:anim from="(-#ppt_h/2)" to="(#ppt_y)" calcmode="lin" valueType="num">
                                      <p:cBhvr>
                                        <p:cTn id="16" dur="1000" fill="hold">
                                          <p:stCondLst>
                                            <p:cond delay="0"/>
                                          </p:stCondLst>
                                        </p:cTn>
                                        <p:tgtEl>
                                          <p:spTgt spid="1026"/>
                                        </p:tgtEl>
                                        <p:attrNameLst>
                                          <p:attrName>ppt_y</p:attrName>
                                        </p:attrNameLst>
                                      </p:cBhvr>
                                    </p:anim>
                                    <p:animRot by="21600000">
                                      <p:cBhvr>
                                        <p:cTn id="17" dur="1000" fill="hold">
                                          <p:stCondLst>
                                            <p:cond delay="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foto\BALBIS\070.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4" name="Segnaposto testo 3"/>
          <p:cNvSpPr>
            <a:spLocks noGrp="1"/>
          </p:cNvSpPr>
          <p:nvPr>
            <p:ph type="body" sz="half" idx="2"/>
          </p:nvPr>
        </p:nvSpPr>
        <p:spPr>
          <a:xfrm>
            <a:off x="251520" y="4221088"/>
            <a:ext cx="5184576" cy="7377683"/>
          </a:xfrm>
        </p:spPr>
        <p:txBody>
          <a:bodyPr>
            <a:normAutofit/>
          </a:bodyPr>
          <a:lstStyle/>
          <a:p>
            <a:r>
              <a:rPr lang="it-IT" sz="3200" dirty="0" smtClean="0">
                <a:latin typeface="Comic Sans MS" pitchFamily="66" charset="0"/>
              </a:rPr>
              <a:t>PER IL</a:t>
            </a:r>
          </a:p>
          <a:p>
            <a:r>
              <a:rPr lang="it-IT" sz="3200" dirty="0" smtClean="0">
                <a:latin typeface="Comic Sans MS" pitchFamily="66" charset="0"/>
              </a:rPr>
              <a:t>RITORNO</a:t>
            </a:r>
          </a:p>
          <a:p>
            <a:r>
              <a:rPr lang="it-IT" sz="3200" dirty="0" smtClean="0">
                <a:latin typeface="Comic Sans MS" pitchFamily="66" charset="0"/>
              </a:rPr>
              <a:t>PASSIAMO</a:t>
            </a:r>
          </a:p>
          <a:p>
            <a:r>
              <a:rPr lang="it-IT" sz="3200" dirty="0" smtClean="0">
                <a:latin typeface="Comic Sans MS" pitchFamily="66" charset="0"/>
              </a:rPr>
              <a:t>IN VIA CARMAGNOLA !!</a:t>
            </a:r>
          </a:p>
        </p:txBody>
      </p:sp>
    </p:spTree>
  </p:cSld>
  <p:clrMapOvr>
    <a:masterClrMapping/>
  </p:clrMapOvr>
  <p:transition advTm="8877">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par>
                          <p:cTn id="21" fill="hold">
                            <p:stCondLst>
                              <p:cond delay="2000"/>
                            </p:stCondLst>
                            <p:childTnLst>
                              <p:par>
                                <p:cTn id="22" presetID="34"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from="(-#ppt_w/2)" to="(#ppt_x)" calcmode="lin" valueType="num">
                                      <p:cBhvr>
                                        <p:cTn id="24" dur="600" fill="hold">
                                          <p:stCondLst>
                                            <p:cond delay="0"/>
                                          </p:stCondLst>
                                        </p:cTn>
                                        <p:tgtEl>
                                          <p:spTgt spid="4">
                                            <p:txEl>
                                              <p:pRg st="0" end="0"/>
                                            </p:txEl>
                                          </p:spTgt>
                                        </p:tgtEl>
                                        <p:attrNameLst>
                                          <p:attrName>ppt_x</p:attrName>
                                        </p:attrNameLst>
                                      </p:cBhvr>
                                    </p:anim>
                                    <p:anim from="0" to="-1.0" calcmode="lin" valueType="num">
                                      <p:cBhvr>
                                        <p:cTn id="25" dur="200" decel="50000" autoRev="1" fill="hold">
                                          <p:stCondLst>
                                            <p:cond delay="600"/>
                                          </p:stCondLst>
                                        </p:cTn>
                                        <p:tgtEl>
                                          <p:spTgt spid="4">
                                            <p:txEl>
                                              <p:pRg st="0" end="0"/>
                                            </p:txEl>
                                          </p:spTgt>
                                        </p:tgtEl>
                                        <p:attrNameLst>
                                          <p:attrName>xshear</p:attrName>
                                        </p:attrNameLst>
                                      </p:cBhvr>
                                    </p:anim>
                                    <p:animScale>
                                      <p:cBhvr>
                                        <p:cTn id="26" dur="200" decel="100000" autoRev="1" fill="hold">
                                          <p:stCondLst>
                                            <p:cond delay="600"/>
                                          </p:stCondLst>
                                        </p:cTn>
                                        <p:tgtEl>
                                          <p:spTgt spid="4">
                                            <p:txEl>
                                              <p:pRg st="0" end="0"/>
                                            </p:txEl>
                                          </p:spTgt>
                                        </p:tgtEl>
                                      </p:cBhvr>
                                      <p:from x="100000" y="100000"/>
                                      <p:to x="80000" y="100000"/>
                                    </p:animScale>
                                    <p:anim by="(#ppt_h/3+#ppt_w*0.1)" calcmode="lin" valueType="num">
                                      <p:cBhvr additive="sum">
                                        <p:cTn id="27" dur="200" decel="100000" autoRev="1" fill="hold">
                                          <p:stCondLst>
                                            <p:cond delay="600"/>
                                          </p:stCondLst>
                                        </p:cTn>
                                        <p:tgtEl>
                                          <p:spTgt spid="4">
                                            <p:txEl>
                                              <p:pRg st="0" end="0"/>
                                            </p:txEl>
                                          </p:spTgt>
                                        </p:tgtEl>
                                        <p:attrNameLst>
                                          <p:attrName>ppt_x</p:attrName>
                                        </p:attrNameLst>
                                      </p:cBhvr>
                                    </p:anim>
                                  </p:childTnLst>
                                </p:cTn>
                              </p:par>
                            </p:childTnLst>
                          </p:cTn>
                        </p:par>
                        <p:par>
                          <p:cTn id="28" fill="hold">
                            <p:stCondLst>
                              <p:cond delay="3000"/>
                            </p:stCondLst>
                            <p:childTnLst>
                              <p:par>
                                <p:cTn id="29" presetID="34" presetClass="entr" presetSubtype="0"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from="(-#ppt_w/2)" to="(#ppt_x)" calcmode="lin" valueType="num">
                                      <p:cBhvr>
                                        <p:cTn id="31" dur="600" fill="hold">
                                          <p:stCondLst>
                                            <p:cond delay="0"/>
                                          </p:stCondLst>
                                        </p:cTn>
                                        <p:tgtEl>
                                          <p:spTgt spid="4">
                                            <p:txEl>
                                              <p:pRg st="1" end="1"/>
                                            </p:txEl>
                                          </p:spTgt>
                                        </p:tgtEl>
                                        <p:attrNameLst>
                                          <p:attrName>ppt_x</p:attrName>
                                        </p:attrNameLst>
                                      </p:cBhvr>
                                    </p:anim>
                                    <p:anim from="0" to="-1.0" calcmode="lin" valueType="num">
                                      <p:cBhvr>
                                        <p:cTn id="32" dur="200" decel="50000" autoRev="1" fill="hold">
                                          <p:stCondLst>
                                            <p:cond delay="600"/>
                                          </p:stCondLst>
                                        </p:cTn>
                                        <p:tgtEl>
                                          <p:spTgt spid="4">
                                            <p:txEl>
                                              <p:pRg st="1" end="1"/>
                                            </p:txEl>
                                          </p:spTgt>
                                        </p:tgtEl>
                                        <p:attrNameLst>
                                          <p:attrName>xshear</p:attrName>
                                        </p:attrNameLst>
                                      </p:cBhvr>
                                    </p:anim>
                                    <p:animScale>
                                      <p:cBhvr>
                                        <p:cTn id="33" dur="200" decel="100000" autoRev="1" fill="hold">
                                          <p:stCondLst>
                                            <p:cond delay="600"/>
                                          </p:stCondLst>
                                        </p:cTn>
                                        <p:tgtEl>
                                          <p:spTgt spid="4">
                                            <p:txEl>
                                              <p:pRg st="1" end="1"/>
                                            </p:txEl>
                                          </p:spTgt>
                                        </p:tgtEl>
                                      </p:cBhvr>
                                      <p:from x="100000" y="100000"/>
                                      <p:to x="80000" y="100000"/>
                                    </p:animScale>
                                    <p:anim by="(#ppt_h/3+#ppt_w*0.1)" calcmode="lin" valueType="num">
                                      <p:cBhvr additive="sum">
                                        <p:cTn id="34" dur="200" decel="100000" autoRev="1" fill="hold">
                                          <p:stCondLst>
                                            <p:cond delay="600"/>
                                          </p:stCondLst>
                                        </p:cTn>
                                        <p:tgtEl>
                                          <p:spTgt spid="4">
                                            <p:txEl>
                                              <p:pRg st="1" end="1"/>
                                            </p:txEl>
                                          </p:spTgt>
                                        </p:tgtEl>
                                        <p:attrNameLst>
                                          <p:attrName>ppt_x</p:attrName>
                                        </p:attrNameLst>
                                      </p:cBhvr>
                                    </p:anim>
                                  </p:childTnLst>
                                </p:cTn>
                              </p:par>
                            </p:childTnLst>
                          </p:cTn>
                        </p:par>
                        <p:par>
                          <p:cTn id="35" fill="hold">
                            <p:stCondLst>
                              <p:cond delay="4000"/>
                            </p:stCondLst>
                            <p:childTnLst>
                              <p:par>
                                <p:cTn id="36" presetID="34" presetClass="entr" presetSubtype="0" fill="hold" nodeType="after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from="(-#ppt_w/2)" to="(#ppt_x)" calcmode="lin" valueType="num">
                                      <p:cBhvr>
                                        <p:cTn id="38" dur="600" fill="hold">
                                          <p:stCondLst>
                                            <p:cond delay="0"/>
                                          </p:stCondLst>
                                        </p:cTn>
                                        <p:tgtEl>
                                          <p:spTgt spid="4">
                                            <p:txEl>
                                              <p:pRg st="2" end="2"/>
                                            </p:txEl>
                                          </p:spTgt>
                                        </p:tgtEl>
                                        <p:attrNameLst>
                                          <p:attrName>ppt_x</p:attrName>
                                        </p:attrNameLst>
                                      </p:cBhvr>
                                    </p:anim>
                                    <p:anim from="0" to="-1.0" calcmode="lin" valueType="num">
                                      <p:cBhvr>
                                        <p:cTn id="39" dur="200" decel="50000" autoRev="1" fill="hold">
                                          <p:stCondLst>
                                            <p:cond delay="600"/>
                                          </p:stCondLst>
                                        </p:cTn>
                                        <p:tgtEl>
                                          <p:spTgt spid="4">
                                            <p:txEl>
                                              <p:pRg st="2" end="2"/>
                                            </p:txEl>
                                          </p:spTgt>
                                        </p:tgtEl>
                                        <p:attrNameLst>
                                          <p:attrName>xshear</p:attrName>
                                        </p:attrNameLst>
                                      </p:cBhvr>
                                    </p:anim>
                                    <p:animScale>
                                      <p:cBhvr>
                                        <p:cTn id="40" dur="200" decel="100000" autoRev="1" fill="hold">
                                          <p:stCondLst>
                                            <p:cond delay="600"/>
                                          </p:stCondLst>
                                        </p:cTn>
                                        <p:tgtEl>
                                          <p:spTgt spid="4">
                                            <p:txEl>
                                              <p:pRg st="2" end="2"/>
                                            </p:txEl>
                                          </p:spTgt>
                                        </p:tgtEl>
                                      </p:cBhvr>
                                      <p:from x="100000" y="100000"/>
                                      <p:to x="80000" y="100000"/>
                                    </p:animScale>
                                    <p:anim by="(#ppt_h/3+#ppt_w*0.1)" calcmode="lin" valueType="num">
                                      <p:cBhvr additive="sum">
                                        <p:cTn id="41" dur="200" decel="100000" autoRev="1" fill="hold">
                                          <p:stCondLst>
                                            <p:cond delay="600"/>
                                          </p:stCondLst>
                                        </p:cTn>
                                        <p:tgtEl>
                                          <p:spTgt spid="4">
                                            <p:txEl>
                                              <p:pRg st="2" end="2"/>
                                            </p:txEl>
                                          </p:spTgt>
                                        </p:tgtEl>
                                        <p:attrNameLst>
                                          <p:attrName>ppt_x</p:attrName>
                                        </p:attrNameLst>
                                      </p:cBhvr>
                                    </p:anim>
                                  </p:childTnLst>
                                </p:cTn>
                              </p:par>
                            </p:childTnLst>
                          </p:cTn>
                        </p:par>
                        <p:par>
                          <p:cTn id="42" fill="hold">
                            <p:stCondLst>
                              <p:cond delay="5000"/>
                            </p:stCondLst>
                            <p:childTnLst>
                              <p:par>
                                <p:cTn id="43" presetID="34" presetClass="entr" presetSubtype="0" fill="hold" nodeType="after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 from="(-#ppt_w/2)" to="(#ppt_x)" calcmode="lin" valueType="num">
                                      <p:cBhvr>
                                        <p:cTn id="45" dur="600" fill="hold">
                                          <p:stCondLst>
                                            <p:cond delay="0"/>
                                          </p:stCondLst>
                                        </p:cTn>
                                        <p:tgtEl>
                                          <p:spTgt spid="4">
                                            <p:txEl>
                                              <p:pRg st="3" end="3"/>
                                            </p:txEl>
                                          </p:spTgt>
                                        </p:tgtEl>
                                        <p:attrNameLst>
                                          <p:attrName>ppt_x</p:attrName>
                                        </p:attrNameLst>
                                      </p:cBhvr>
                                    </p:anim>
                                    <p:anim from="0" to="-1.0" calcmode="lin" valueType="num">
                                      <p:cBhvr>
                                        <p:cTn id="46" dur="200" decel="50000" autoRev="1" fill="hold">
                                          <p:stCondLst>
                                            <p:cond delay="600"/>
                                          </p:stCondLst>
                                        </p:cTn>
                                        <p:tgtEl>
                                          <p:spTgt spid="4">
                                            <p:txEl>
                                              <p:pRg st="3" end="3"/>
                                            </p:txEl>
                                          </p:spTgt>
                                        </p:tgtEl>
                                        <p:attrNameLst>
                                          <p:attrName>xshear</p:attrName>
                                        </p:attrNameLst>
                                      </p:cBhvr>
                                    </p:anim>
                                    <p:animScale>
                                      <p:cBhvr>
                                        <p:cTn id="47" dur="200" decel="100000" autoRev="1" fill="hold">
                                          <p:stCondLst>
                                            <p:cond delay="600"/>
                                          </p:stCondLst>
                                        </p:cTn>
                                        <p:tgtEl>
                                          <p:spTgt spid="4">
                                            <p:txEl>
                                              <p:pRg st="3" end="3"/>
                                            </p:txEl>
                                          </p:spTgt>
                                        </p:tgtEl>
                                      </p:cBhvr>
                                      <p:from x="100000" y="100000"/>
                                      <p:to x="80000" y="100000"/>
                                    </p:animScale>
                                    <p:anim by="(#ppt_h/3+#ppt_w*0.1)" calcmode="lin" valueType="num">
                                      <p:cBhvr additive="sum">
                                        <p:cTn id="48" dur="200" decel="100000" autoRev="1" fill="hold">
                                          <p:stCondLst>
                                            <p:cond delay="600"/>
                                          </p:stCondLst>
                                        </p:cTn>
                                        <p:tgtEl>
                                          <p:spTgt spid="4">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foto\BALBIS\07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 name="Segnaposto testo 3"/>
          <p:cNvSpPr>
            <a:spLocks noGrp="1"/>
          </p:cNvSpPr>
          <p:nvPr>
            <p:ph type="body" sz="half" idx="2"/>
          </p:nvPr>
        </p:nvSpPr>
        <p:spPr>
          <a:xfrm>
            <a:off x="251520" y="404664"/>
            <a:ext cx="4896544" cy="5976664"/>
          </a:xfrm>
        </p:spPr>
        <p:txBody>
          <a:bodyPr>
            <a:normAutofit/>
          </a:bodyPr>
          <a:lstStyle/>
          <a:p>
            <a:r>
              <a:rPr lang="it-IT" sz="3600" dirty="0" smtClean="0">
                <a:solidFill>
                  <a:srgbClr val="C32BA6"/>
                </a:solidFill>
                <a:latin typeface="Cooper Black" pitchFamily="18" charset="0"/>
              </a:rPr>
              <a:t>E  POI  </a:t>
            </a:r>
            <a:r>
              <a:rPr lang="it-IT" sz="3600" dirty="0" err="1" smtClean="0">
                <a:solidFill>
                  <a:srgbClr val="C32BA6"/>
                </a:solidFill>
                <a:latin typeface="Cooper Black" pitchFamily="18" charset="0"/>
              </a:rPr>
              <a:t>CI</a:t>
            </a:r>
            <a:r>
              <a:rPr lang="it-IT" sz="3600" dirty="0" smtClean="0">
                <a:solidFill>
                  <a:srgbClr val="C32BA6"/>
                </a:solidFill>
                <a:latin typeface="Cooper Black" pitchFamily="18" charset="0"/>
              </a:rPr>
              <a:t> RITROVIAMO IN VIA S. SEBASTIANO SABENA  …   E     RIATTRAVERSATO IL PONTICELLO  … ECCOCI A SCUOLA PURTROPPOOO …!!!!!!!</a:t>
            </a:r>
            <a:endParaRPr lang="it-IT" sz="3600" dirty="0">
              <a:solidFill>
                <a:srgbClr val="C32BA6"/>
              </a:solidFill>
              <a:latin typeface="Cooper Black" pitchFamily="18" charset="0"/>
            </a:endParaRPr>
          </a:p>
        </p:txBody>
      </p:sp>
    </p:spTree>
  </p:cSld>
  <p:clrMapOvr>
    <a:masterClrMapping/>
  </p:clrMapOvr>
  <p:transition advTm="122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3000" fill="hold"/>
                                        <p:tgtEl>
                                          <p:spTgt spid="2050"/>
                                        </p:tgtEl>
                                        <p:attrNameLst>
                                          <p:attrName>ppt_w</p:attrName>
                                        </p:attrNameLst>
                                      </p:cBhvr>
                                      <p:tavLst>
                                        <p:tav tm="0" fmla="#ppt_w*sin(2.5*pi*$)">
                                          <p:val>
                                            <p:fltVal val="0"/>
                                          </p:val>
                                        </p:tav>
                                        <p:tav tm="100000">
                                          <p:val>
                                            <p:fltVal val="1"/>
                                          </p:val>
                                        </p:tav>
                                      </p:tavLst>
                                    </p:anim>
                                    <p:anim calcmode="lin" valueType="num">
                                      <p:cBhvr>
                                        <p:cTn id="8" dur="3000" fill="hold"/>
                                        <p:tgtEl>
                                          <p:spTgt spid="2050"/>
                                        </p:tgtEl>
                                        <p:attrNameLst>
                                          <p:attrName>ppt_h</p:attrName>
                                        </p:attrNameLst>
                                      </p:cBhvr>
                                      <p:tavLst>
                                        <p:tav tm="0">
                                          <p:val>
                                            <p:strVal val="#ppt_h"/>
                                          </p:val>
                                        </p:tav>
                                        <p:tav tm="100000">
                                          <p:val>
                                            <p:strVal val="#ppt_h"/>
                                          </p:val>
                                        </p:tav>
                                      </p:tavLst>
                                    </p:anim>
                                  </p:childTnLst>
                                </p:cTn>
                              </p:par>
                            </p:childTnLst>
                          </p:cTn>
                        </p:par>
                        <p:par>
                          <p:cTn id="9" fill="hold">
                            <p:stCondLst>
                              <p:cond delay="3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NOTIZIE REALI</a:t>
            </a:r>
            <a:endParaRPr lang="it-IT" dirty="0"/>
          </a:p>
        </p:txBody>
      </p:sp>
      <p:sp>
        <p:nvSpPr>
          <p:cNvPr id="3" name="Segnaposto contenuto 2"/>
          <p:cNvSpPr>
            <a:spLocks noGrp="1"/>
          </p:cNvSpPr>
          <p:nvPr>
            <p:ph idx="1"/>
          </p:nvPr>
        </p:nvSpPr>
        <p:spPr>
          <a:xfrm>
            <a:off x="457200" y="1196752"/>
            <a:ext cx="8229600" cy="5400600"/>
          </a:xfrm>
        </p:spPr>
        <p:txBody>
          <a:bodyPr>
            <a:normAutofit fontScale="92500" lnSpcReduction="10000"/>
          </a:bodyPr>
          <a:lstStyle/>
          <a:p>
            <a:pPr algn="just">
              <a:buNone/>
            </a:pPr>
            <a:r>
              <a:rPr lang="it-IT" b="1" dirty="0" smtClean="0">
                <a:latin typeface="Comic Sans MS" pitchFamily="66" charset="0"/>
              </a:rPr>
              <a:t>  </a:t>
            </a:r>
          </a:p>
          <a:p>
            <a:pPr algn="just"/>
            <a:r>
              <a:rPr lang="it-IT" sz="3400" b="1" dirty="0" smtClean="0">
                <a:latin typeface="Comic Sans MS" pitchFamily="66" charset="0"/>
              </a:rPr>
              <a:t>Nato da genitori di agiata condizione, si trasferì a Torino a studiare filosofia e poi medicina.</a:t>
            </a:r>
          </a:p>
          <a:p>
            <a:pPr algn="just"/>
            <a:r>
              <a:rPr lang="it-IT" sz="3400" b="1" dirty="0" smtClean="0">
                <a:solidFill>
                  <a:schemeClr val="tx1">
                    <a:lumMod val="95000"/>
                    <a:lumOff val="5000"/>
                  </a:schemeClr>
                </a:solidFill>
                <a:latin typeface="Comic Sans MS" pitchFamily="66" charset="0"/>
              </a:rPr>
              <a:t>Si laureò presso la Facoltà di Medicina</a:t>
            </a:r>
            <a:r>
              <a:rPr lang="it-IT" sz="3400" b="1" dirty="0" smtClean="0">
                <a:latin typeface="Comic Sans MS" pitchFamily="66" charset="0"/>
              </a:rPr>
              <a:t> dove frequentò, tra le altre, le lezioni di Botanica tenute da Carlo </a:t>
            </a:r>
            <a:r>
              <a:rPr lang="it-IT" sz="3400" b="1" dirty="0" err="1" smtClean="0">
                <a:latin typeface="Comic Sans MS" pitchFamily="66" charset="0"/>
              </a:rPr>
              <a:t>Allioni</a:t>
            </a:r>
            <a:r>
              <a:rPr lang="it-IT" sz="3400" b="1" dirty="0" smtClean="0">
                <a:latin typeface="Comic Sans MS" pitchFamily="66" charset="0"/>
              </a:rPr>
              <a:t>. </a:t>
            </a:r>
          </a:p>
          <a:p>
            <a:pPr algn="just"/>
            <a:r>
              <a:rPr lang="it-IT" sz="3400" b="1" dirty="0" smtClean="0">
                <a:latin typeface="Comic Sans MS" pitchFamily="66" charset="0"/>
              </a:rPr>
              <a:t>Realizzò un censimento delle specie vegetali presenti intorno alle sorgenti di </a:t>
            </a:r>
            <a:r>
              <a:rPr lang="it-IT" sz="3400" b="1" dirty="0" err="1" smtClean="0">
                <a:latin typeface="Comic Sans MS" pitchFamily="66" charset="0"/>
              </a:rPr>
              <a:t>Valdieri</a:t>
            </a:r>
            <a:r>
              <a:rPr lang="it-IT" sz="3400" b="1" dirty="0" smtClean="0">
                <a:latin typeface="Comic Sans MS" pitchFamily="66" charset="0"/>
              </a:rPr>
              <a:t>, un piccolo paese in </a:t>
            </a:r>
            <a:r>
              <a:rPr lang="it-IT" sz="3400" b="1" dirty="0" err="1" smtClean="0">
                <a:latin typeface="Comic Sans MS" pitchFamily="66" charset="0"/>
              </a:rPr>
              <a:t>Val</a:t>
            </a:r>
            <a:r>
              <a:rPr lang="it-IT" sz="3400" b="1" dirty="0" smtClean="0">
                <a:latin typeface="Comic Sans MS" pitchFamily="66" charset="0"/>
              </a:rPr>
              <a:t> Gesso sulle Alpi </a:t>
            </a:r>
            <a:r>
              <a:rPr lang="it-IT" sz="3400" b="1" dirty="0" err="1" smtClean="0">
                <a:latin typeface="Comic Sans MS" pitchFamily="66" charset="0"/>
              </a:rPr>
              <a:t>Marittime…</a:t>
            </a:r>
            <a:endParaRPr lang="it-IT" sz="3400" b="1" dirty="0" smtClean="0">
              <a:latin typeface="Comic Sans MS" pitchFamily="66" charset="0"/>
            </a:endParaRPr>
          </a:p>
          <a:p>
            <a:endParaRPr lang="it-IT" b="1" dirty="0">
              <a:latin typeface="Comic Sans MS" pitchFamily="66"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to="" calcmode="lin" valueType="num">
                                      <p:cBhvr>
                                        <p:cTn id="16" dur="1" fill="hold"/>
                                        <p:tgtEl>
                                          <p:spTgt spid="3">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to="" calcmode="lin" valueType="num">
                                      <p:cBhvr>
                                        <p:cTn id="21" dur="1" fill="hold"/>
                                        <p:tgtEl>
                                          <p:spTgt spid="3">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to="" calcmode="lin" valueType="num">
                                      <p:cBhvr>
                                        <p:cTn id="26" dur="1" fill="hold"/>
                                        <p:tgtEl>
                                          <p:spTgt spid="3">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to="" calcmode="lin" valueType="num">
                                      <p:cBhvr>
                                        <p:cTn id="31"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vallidicuneo.net/valdieri_rsz.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egnaposto contenuto 2"/>
          <p:cNvSpPr>
            <a:spLocks noGrp="1"/>
          </p:cNvSpPr>
          <p:nvPr>
            <p:ph idx="1"/>
          </p:nvPr>
        </p:nvSpPr>
        <p:spPr>
          <a:xfrm>
            <a:off x="395536" y="404664"/>
            <a:ext cx="8229600" cy="5937523"/>
          </a:xfrm>
        </p:spPr>
        <p:txBody>
          <a:bodyPr>
            <a:noAutofit/>
          </a:bodyPr>
          <a:lstStyle/>
          <a:p>
            <a:pPr algn="just"/>
            <a:r>
              <a:rPr lang="it-IT" sz="2400" dirty="0" smtClean="0">
                <a:solidFill>
                  <a:schemeClr val="bg1"/>
                </a:solidFill>
                <a:latin typeface="Comic Sans MS" pitchFamily="66" charset="0"/>
              </a:rPr>
              <a:t>Nel 1794 fu </a:t>
            </a:r>
            <a:r>
              <a:rPr lang="it-IT" sz="2400" b="1" dirty="0" smtClean="0">
                <a:solidFill>
                  <a:schemeClr val="bg1"/>
                </a:solidFill>
                <a:latin typeface="Comic Sans MS" pitchFamily="66" charset="0"/>
              </a:rPr>
              <a:t>contro i regnanti di Casa Savoia </a:t>
            </a:r>
            <a:r>
              <a:rPr lang="it-IT" sz="2400" dirty="0" smtClean="0">
                <a:solidFill>
                  <a:schemeClr val="bg1"/>
                </a:solidFill>
                <a:latin typeface="Comic Sans MS" pitchFamily="66" charset="0"/>
              </a:rPr>
              <a:t>e, a causa delle idee professate, </a:t>
            </a:r>
            <a:r>
              <a:rPr lang="it-IT" sz="2400" b="1" dirty="0" smtClean="0">
                <a:solidFill>
                  <a:schemeClr val="bg1"/>
                </a:solidFill>
                <a:latin typeface="Comic Sans MS" pitchFamily="66" charset="0"/>
              </a:rPr>
              <a:t>fu  costretto all'esilio in Francia</a:t>
            </a:r>
            <a:r>
              <a:rPr lang="it-IT" sz="2400" dirty="0" smtClean="0">
                <a:solidFill>
                  <a:schemeClr val="bg1"/>
                </a:solidFill>
                <a:latin typeface="Comic Sans MS" pitchFamily="66" charset="0"/>
              </a:rPr>
              <a:t>.</a:t>
            </a:r>
          </a:p>
          <a:p>
            <a:pPr algn="just"/>
            <a:r>
              <a:rPr lang="it-IT" sz="2400" dirty="0" smtClean="0">
                <a:solidFill>
                  <a:schemeClr val="bg1"/>
                </a:solidFill>
                <a:latin typeface="Comic Sans MS" pitchFamily="66" charset="0"/>
              </a:rPr>
              <a:t>Nel dicembre dello stesso anno, </a:t>
            </a:r>
            <a:r>
              <a:rPr lang="it-IT" sz="2400" b="1" dirty="0" smtClean="0">
                <a:solidFill>
                  <a:schemeClr val="bg1"/>
                </a:solidFill>
                <a:latin typeface="Comic Sans MS" pitchFamily="66" charset="0"/>
              </a:rPr>
              <a:t>ottenne il grado di medico militare.</a:t>
            </a:r>
          </a:p>
          <a:p>
            <a:pPr algn="just"/>
            <a:endParaRPr lang="it-IT" sz="2400" b="1" dirty="0" smtClean="0">
              <a:solidFill>
                <a:schemeClr val="bg1"/>
              </a:solidFill>
              <a:latin typeface="Comic Sans MS" pitchFamily="66" charset="0"/>
            </a:endParaRPr>
          </a:p>
          <a:p>
            <a:pPr algn="just"/>
            <a:r>
              <a:rPr lang="it-IT" sz="2400" dirty="0" smtClean="0">
                <a:solidFill>
                  <a:schemeClr val="bg1"/>
                </a:solidFill>
                <a:latin typeface="Comic Sans MS" pitchFamily="66" charset="0"/>
              </a:rPr>
              <a:t>Nel 1796 venne nominato </a:t>
            </a:r>
            <a:r>
              <a:rPr lang="it-IT" sz="2400" b="1" dirty="0" err="1" smtClean="0">
                <a:solidFill>
                  <a:schemeClr val="bg1"/>
                </a:solidFill>
                <a:latin typeface="Comic Sans MS" pitchFamily="66" charset="0"/>
              </a:rPr>
              <a:t>medico-capo</a:t>
            </a:r>
            <a:r>
              <a:rPr lang="it-IT" sz="2400" b="1" dirty="0" smtClean="0">
                <a:solidFill>
                  <a:schemeClr val="bg1"/>
                </a:solidFill>
                <a:latin typeface="Comic Sans MS" pitchFamily="66" charset="0"/>
              </a:rPr>
              <a:t> dell'Armata d'Italia, </a:t>
            </a:r>
            <a:r>
              <a:rPr lang="it-IT" sz="2400" dirty="0" smtClean="0">
                <a:solidFill>
                  <a:schemeClr val="bg1"/>
                </a:solidFill>
                <a:latin typeface="Comic Sans MS" pitchFamily="66" charset="0"/>
              </a:rPr>
              <a:t>l'armata francese inviata in Italia </a:t>
            </a:r>
            <a:r>
              <a:rPr lang="it-IT" sz="2400" b="1" dirty="0" smtClean="0">
                <a:solidFill>
                  <a:schemeClr val="bg1"/>
                </a:solidFill>
                <a:latin typeface="Comic Sans MS" pitchFamily="66" charset="0"/>
              </a:rPr>
              <a:t>per tentare di annettere il regno sabaudo alla neonata repubblica.</a:t>
            </a:r>
          </a:p>
          <a:p>
            <a:pPr algn="just"/>
            <a:endParaRPr lang="it-IT" sz="2400" b="1" dirty="0" smtClean="0">
              <a:solidFill>
                <a:schemeClr val="bg1"/>
              </a:solidFill>
              <a:latin typeface="Comic Sans MS" pitchFamily="66" charset="0"/>
            </a:endParaRPr>
          </a:p>
          <a:p>
            <a:pPr algn="just"/>
            <a:r>
              <a:rPr lang="it-IT" sz="2400" dirty="0" smtClean="0">
                <a:solidFill>
                  <a:schemeClr val="bg1"/>
                </a:solidFill>
                <a:latin typeface="Comic Sans MS" pitchFamily="66" charset="0"/>
              </a:rPr>
              <a:t>Nel 1798, </a:t>
            </a:r>
            <a:r>
              <a:rPr lang="it-IT" sz="2400" b="1" dirty="0" smtClean="0">
                <a:solidFill>
                  <a:schemeClr val="bg1"/>
                </a:solidFill>
                <a:latin typeface="Comic Sans MS" pitchFamily="66" charset="0"/>
              </a:rPr>
              <a:t>Balbis</a:t>
            </a:r>
            <a:r>
              <a:rPr lang="it-IT" sz="2400" dirty="0" smtClean="0">
                <a:solidFill>
                  <a:schemeClr val="bg1"/>
                </a:solidFill>
                <a:latin typeface="Comic Sans MS" pitchFamily="66" charset="0"/>
              </a:rPr>
              <a:t> poté finalmente rientrare nella città e qui, il 19 dicembre dello stesso anno </a:t>
            </a:r>
            <a:r>
              <a:rPr lang="it-IT" sz="2400" b="1" dirty="0" smtClean="0">
                <a:solidFill>
                  <a:schemeClr val="bg1"/>
                </a:solidFill>
                <a:latin typeface="Comic Sans MS" pitchFamily="66" charset="0"/>
              </a:rPr>
              <a:t>venne chiamato a far parte del neonato Governo provvisorio della Nazione Piemontese</a:t>
            </a:r>
            <a:r>
              <a:rPr lang="it-IT" sz="2400" dirty="0" smtClean="0">
                <a:solidFill>
                  <a:schemeClr val="bg1"/>
                </a:solidFill>
                <a:latin typeface="Comic Sans MS" pitchFamily="66" charset="0"/>
              </a:rPr>
              <a:t>. </a:t>
            </a:r>
            <a:endParaRPr lang="it-IT" sz="2400" dirty="0">
              <a:solidFill>
                <a:schemeClr val="bg1"/>
              </a:solidFill>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3">
                                            <p:txEl>
                                              <p:pRg st="3" end="3"/>
                                            </p:txEl>
                                          </p:spTgt>
                                        </p:tgtEl>
                                        <p:attrNameLst>
                                          <p:attrName>ppt_x</p:attrName>
                                        </p:attrNameLst>
                                      </p:cBhvr>
                                    </p:anim>
                                    <p:anim from="0" to="-1.0" calcmode="lin" valueType="num">
                                      <p:cBhvr>
                                        <p:cTn id="24" dur="200" decel="50000" autoRev="1" fill="hold">
                                          <p:stCondLst>
                                            <p:cond delay="600"/>
                                          </p:stCondLst>
                                        </p:cTn>
                                        <p:tgtEl>
                                          <p:spTgt spid="3">
                                            <p:txEl>
                                              <p:pRg st="3" end="3"/>
                                            </p:txEl>
                                          </p:spTgt>
                                        </p:tgtEl>
                                        <p:attrNameLst>
                                          <p:attrName>xshear</p:attrName>
                                        </p:attrNameLst>
                                      </p:cBhvr>
                                    </p:anim>
                                    <p:animScale>
                                      <p:cBhvr>
                                        <p:cTn id="25" dur="200" decel="100000" autoRev="1" fill="hold">
                                          <p:stCondLst>
                                            <p:cond delay="600"/>
                                          </p:stCondLst>
                                        </p:cTn>
                                        <p:tgtEl>
                                          <p:spTgt spid="3">
                                            <p:txEl>
                                              <p:pRg st="3" end="3"/>
                                            </p:txEl>
                                          </p:spTgt>
                                        </p:tgtEl>
                                      </p:cBhvr>
                                      <p:from x="100000" y="100000"/>
                                      <p:to x="80000" y="100000"/>
                                    </p:animScale>
                                    <p:anim by="(#ppt_h/3+#ppt_w*0.1)" calcmode="lin" valueType="num">
                                      <p:cBhvr additive="sum">
                                        <p:cTn id="26"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from="(-#ppt_w/2)" to="(#ppt_x)" calcmode="lin" valueType="num">
                                      <p:cBhvr>
                                        <p:cTn id="31" dur="600" fill="hold">
                                          <p:stCondLst>
                                            <p:cond delay="0"/>
                                          </p:stCondLst>
                                        </p:cTn>
                                        <p:tgtEl>
                                          <p:spTgt spid="3">
                                            <p:txEl>
                                              <p:pRg st="5" end="5"/>
                                            </p:txEl>
                                          </p:spTgt>
                                        </p:tgtEl>
                                        <p:attrNameLst>
                                          <p:attrName>ppt_x</p:attrName>
                                        </p:attrNameLst>
                                      </p:cBhvr>
                                    </p:anim>
                                    <p:anim from="0" to="-1.0" calcmode="lin" valueType="num">
                                      <p:cBhvr>
                                        <p:cTn id="32" dur="200" decel="50000" autoRev="1" fill="hold">
                                          <p:stCondLst>
                                            <p:cond delay="600"/>
                                          </p:stCondLst>
                                        </p:cTn>
                                        <p:tgtEl>
                                          <p:spTgt spid="3">
                                            <p:txEl>
                                              <p:pRg st="5" end="5"/>
                                            </p:txEl>
                                          </p:spTgt>
                                        </p:tgtEl>
                                        <p:attrNameLst>
                                          <p:attrName>xshear</p:attrName>
                                        </p:attrNameLst>
                                      </p:cBhvr>
                                    </p:anim>
                                    <p:animScale>
                                      <p:cBhvr>
                                        <p:cTn id="33" dur="200" decel="100000" autoRev="1" fill="hold">
                                          <p:stCondLst>
                                            <p:cond delay="600"/>
                                          </p:stCondLst>
                                        </p:cTn>
                                        <p:tgtEl>
                                          <p:spTgt spid="3">
                                            <p:txEl>
                                              <p:pRg st="5" end="5"/>
                                            </p:txEl>
                                          </p:spTgt>
                                        </p:tgtEl>
                                      </p:cBhvr>
                                      <p:from x="100000" y="100000"/>
                                      <p:to x="80000" y="100000"/>
                                    </p:animScale>
                                    <p:anim by="(#ppt_h/3+#ppt_w*0.1)" calcmode="lin" valueType="num">
                                      <p:cBhvr additive="sum">
                                        <p:cTn id="34"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8640"/>
            <a:ext cx="8229600" cy="6336704"/>
          </a:xfrm>
        </p:spPr>
        <p:txBody>
          <a:bodyPr>
            <a:normAutofit/>
          </a:bodyPr>
          <a:lstStyle/>
          <a:p>
            <a:pPr algn="just"/>
            <a:r>
              <a:rPr lang="it-IT" dirty="0" smtClean="0">
                <a:latin typeface="Comic Sans MS" pitchFamily="66" charset="0"/>
              </a:rPr>
              <a:t>Nel febbraio dell'anno seguente venne </a:t>
            </a:r>
            <a:r>
              <a:rPr lang="it-IT" u="sng" dirty="0" smtClean="0">
                <a:latin typeface="Comic Sans MS" pitchFamily="66" charset="0"/>
              </a:rPr>
              <a:t>nominato Presidente del suddetto Governo</a:t>
            </a:r>
            <a:r>
              <a:rPr lang="it-IT" dirty="0" smtClean="0">
                <a:latin typeface="Comic Sans MS" pitchFamily="66" charset="0"/>
              </a:rPr>
              <a:t> e si trovò a dover affrontare una situazione finanziaria disastrosa.</a:t>
            </a:r>
          </a:p>
          <a:p>
            <a:pPr algn="just"/>
            <a:r>
              <a:rPr lang="it-IT" dirty="0" smtClean="0">
                <a:latin typeface="Comic Sans MS" pitchFamily="66" charset="0"/>
              </a:rPr>
              <a:t> Per tale motivo deliberò, in accordo con altri membri politici, di </a:t>
            </a:r>
            <a:r>
              <a:rPr lang="it-IT" u="sng" dirty="0" smtClean="0">
                <a:latin typeface="Comic Sans MS" pitchFamily="66" charset="0"/>
              </a:rPr>
              <a:t>istituire un banco di credito </a:t>
            </a:r>
            <a:r>
              <a:rPr lang="it-IT" dirty="0" smtClean="0">
                <a:latin typeface="Comic Sans MS" pitchFamily="66" charset="0"/>
              </a:rPr>
              <a:t>utilizzando come garanzia i beni del clero dopo averli confiscati, rendendoli in tal modo patrimonio nazionale (come già avvenuto in Francia, il 2 novembre 1789, ad opera dell'Assemblea Costituente).</a:t>
            </a:r>
          </a:p>
          <a:p>
            <a:pPr algn="just"/>
            <a:endParaRPr lang="it-IT" dirty="0">
              <a:latin typeface="Comic Sans MS" pitchFamily="66"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476672"/>
            <a:ext cx="8229600" cy="5832648"/>
          </a:xfrm>
        </p:spPr>
        <p:txBody>
          <a:bodyPr>
            <a:normAutofit lnSpcReduction="10000"/>
          </a:bodyPr>
          <a:lstStyle/>
          <a:p>
            <a:pPr algn="just"/>
            <a:r>
              <a:rPr lang="it-IT" dirty="0" smtClean="0">
                <a:latin typeface="Comic Sans MS" pitchFamily="66" charset="0"/>
              </a:rPr>
              <a:t>Ispirati dalle idee della neonata repubblica francese, Balbis e gli altri membri del Governo maturarono presto l'idea di una possibile annessione del Piemonte alla Francia. </a:t>
            </a:r>
          </a:p>
          <a:p>
            <a:pPr algn="just"/>
            <a:r>
              <a:rPr lang="it-IT" dirty="0" smtClean="0">
                <a:latin typeface="Comic Sans MS" pitchFamily="66" charset="0"/>
              </a:rPr>
              <a:t>Per riuscire a dare corpo al loro progetto attuarono una campagna di propaganda politica, recandosi ognuno nelle località dove maggiori erano le rispettive conoscenze e il peso politico. Balbis si occupò di raccogliere favori a Saluzzo e nei paesi adiacenti.</a:t>
            </a:r>
          </a:p>
          <a:p>
            <a:endParaRPr lang="it-IT"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2656"/>
            <a:ext cx="8229600" cy="5793507"/>
          </a:xfrm>
        </p:spPr>
        <p:txBody>
          <a:bodyPr>
            <a:normAutofit lnSpcReduction="10000"/>
          </a:bodyPr>
          <a:lstStyle/>
          <a:p>
            <a:pPr algn="ctr">
              <a:buNone/>
            </a:pPr>
            <a:r>
              <a:rPr lang="it-IT" sz="3400" b="1" dirty="0" smtClean="0">
                <a:latin typeface="Arial Black" pitchFamily="34" charset="0"/>
              </a:rPr>
              <a:t> </a:t>
            </a:r>
            <a:r>
              <a:rPr lang="it-IT" sz="3400" b="1" dirty="0" smtClean="0">
                <a:solidFill>
                  <a:srgbClr val="23BF57"/>
                </a:solidFill>
                <a:latin typeface="Arial Black" pitchFamily="34" charset="0"/>
              </a:rPr>
              <a:t>La carriera di botanico </a:t>
            </a:r>
          </a:p>
          <a:p>
            <a:r>
              <a:rPr lang="it-IT" sz="3400" b="1" dirty="0" smtClean="0">
                <a:latin typeface="Comic Sans MS" pitchFamily="66" charset="0"/>
              </a:rPr>
              <a:t>Nel 1801 venne invitato </a:t>
            </a:r>
            <a:r>
              <a:rPr lang="it-IT" sz="3400" b="1" dirty="0" smtClean="0">
                <a:solidFill>
                  <a:srgbClr val="FF0000"/>
                </a:solidFill>
                <a:latin typeface="Comic Sans MS" pitchFamily="66" charset="0"/>
              </a:rPr>
              <a:t>dall'Università di Torino</a:t>
            </a:r>
            <a:r>
              <a:rPr lang="it-IT" sz="3400" dirty="0" smtClean="0">
                <a:solidFill>
                  <a:srgbClr val="FF0000"/>
                </a:solidFill>
                <a:latin typeface="Comic Sans MS" pitchFamily="66" charset="0"/>
              </a:rPr>
              <a:t> </a:t>
            </a:r>
            <a:r>
              <a:rPr lang="it-IT" sz="3400" dirty="0" smtClean="0">
                <a:latin typeface="Comic Sans MS" pitchFamily="66" charset="0"/>
              </a:rPr>
              <a:t>a ricoprire la carica di </a:t>
            </a:r>
            <a:r>
              <a:rPr lang="it-IT" sz="3400" b="1" dirty="0" smtClean="0">
                <a:solidFill>
                  <a:srgbClr val="FF0000"/>
                </a:solidFill>
                <a:latin typeface="Comic Sans MS" pitchFamily="66" charset="0"/>
              </a:rPr>
              <a:t>professore di botanica e Direttore del relativo Orto botanico</a:t>
            </a:r>
            <a:r>
              <a:rPr lang="it-IT" sz="3400" b="1" dirty="0" smtClean="0">
                <a:latin typeface="Comic Sans MS" pitchFamily="66" charset="0"/>
              </a:rPr>
              <a:t>.</a:t>
            </a:r>
          </a:p>
          <a:p>
            <a:r>
              <a:rPr lang="it-IT" sz="3400" b="1" dirty="0" smtClean="0">
                <a:latin typeface="Comic Sans MS" pitchFamily="66" charset="0"/>
              </a:rPr>
              <a:t> </a:t>
            </a:r>
            <a:r>
              <a:rPr lang="it-IT" sz="3400" dirty="0" smtClean="0">
                <a:latin typeface="Comic Sans MS" pitchFamily="66" charset="0"/>
              </a:rPr>
              <a:t>Balbis, forte anche dei suoi trascorsi politici, </a:t>
            </a:r>
            <a:r>
              <a:rPr lang="it-IT" sz="3400" b="1" dirty="0" smtClean="0">
                <a:latin typeface="Comic Sans MS" pitchFamily="66" charset="0"/>
              </a:rPr>
              <a:t>riuscì a destare l'interesse del generale francese </a:t>
            </a:r>
            <a:r>
              <a:rPr lang="it-IT" sz="3400" b="1" dirty="0" err="1" smtClean="0">
                <a:latin typeface="Comic Sans MS" pitchFamily="66" charset="0"/>
              </a:rPr>
              <a:t>Menou</a:t>
            </a:r>
            <a:r>
              <a:rPr lang="it-IT" sz="3400" b="1" dirty="0" smtClean="0">
                <a:latin typeface="Comic Sans MS" pitchFamily="66" charset="0"/>
              </a:rPr>
              <a:t>, allora amministratore capo del dipartimento del Po</a:t>
            </a:r>
            <a:r>
              <a:rPr lang="it-IT" sz="3400" dirty="0" smtClean="0">
                <a:latin typeface="Comic Sans MS" pitchFamily="66" charset="0"/>
              </a:rPr>
              <a:t>.</a:t>
            </a:r>
          </a:p>
          <a:p>
            <a:endParaRPr lang="it-IT" sz="3400" dirty="0">
              <a:latin typeface="Comic Sans MS" pitchFamily="66"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1560" y="404664"/>
            <a:ext cx="7920880" cy="5632311"/>
          </a:xfrm>
          <a:prstGeom prst="rect">
            <a:avLst/>
          </a:prstGeom>
        </p:spPr>
        <p:txBody>
          <a:bodyPr wrap="square">
            <a:spAutoFit/>
          </a:bodyPr>
          <a:lstStyle/>
          <a:p>
            <a:pPr algn="just"/>
            <a:r>
              <a:rPr lang="it-IT" sz="2400" b="1" dirty="0" smtClean="0">
                <a:solidFill>
                  <a:srgbClr val="FF0000"/>
                </a:solidFill>
                <a:latin typeface="Comic Sans MS" pitchFamily="66" charset="0"/>
              </a:rPr>
              <a:t>Dalla lettura di alcune pagine del libro “</a:t>
            </a:r>
            <a:r>
              <a:rPr lang="it-IT" sz="2400" b="1" i="1" dirty="0" smtClean="0">
                <a:latin typeface="Franklin Gothic Demi" pitchFamily="34" charset="0"/>
              </a:rPr>
              <a:t>Storie di </a:t>
            </a:r>
            <a:r>
              <a:rPr lang="it-IT" sz="2400" b="1" i="1" dirty="0" err="1" smtClean="0">
                <a:latin typeface="Franklin Gothic Demi" pitchFamily="34" charset="0"/>
              </a:rPr>
              <a:t>masche</a:t>
            </a:r>
            <a:r>
              <a:rPr lang="it-IT" sz="2400" b="1" i="1" dirty="0" smtClean="0">
                <a:latin typeface="Franklin Gothic Demi" pitchFamily="34" charset="0"/>
              </a:rPr>
              <a:t> , braccianti e vagabondi”</a:t>
            </a:r>
            <a:r>
              <a:rPr lang="it-IT" sz="2400" b="1" dirty="0" smtClean="0">
                <a:solidFill>
                  <a:srgbClr val="FF0000"/>
                </a:solidFill>
                <a:latin typeface="Comic Sans MS" pitchFamily="66" charset="0"/>
              </a:rPr>
              <a:t>di </a:t>
            </a:r>
            <a:r>
              <a:rPr lang="it-IT" sz="2400" b="1" i="1" dirty="0" smtClean="0">
                <a:latin typeface="Franklin Gothic Demi" pitchFamily="34" charset="0"/>
              </a:rPr>
              <a:t>Aurelio</a:t>
            </a:r>
            <a:r>
              <a:rPr lang="it-IT" sz="2400" b="1" i="1" dirty="0" smtClean="0">
                <a:latin typeface="Elephant" pitchFamily="18" charset="0"/>
              </a:rPr>
              <a:t> </a:t>
            </a:r>
            <a:r>
              <a:rPr lang="it-IT" sz="2400" b="1" i="1" dirty="0" err="1" smtClean="0">
                <a:latin typeface="Franklin Gothic Demi" pitchFamily="34" charset="0"/>
              </a:rPr>
              <a:t>Saccheggiani</a:t>
            </a:r>
            <a:r>
              <a:rPr lang="it-IT" sz="2400" b="1" i="1" dirty="0" smtClean="0">
                <a:latin typeface="Franklin Gothic Demi" pitchFamily="34" charset="0"/>
              </a:rPr>
              <a:t>,</a:t>
            </a:r>
            <a:r>
              <a:rPr lang="it-IT" sz="2400" b="1" dirty="0" smtClean="0">
                <a:solidFill>
                  <a:srgbClr val="FF0000"/>
                </a:solidFill>
                <a:latin typeface="Franklin Gothic Demi" pitchFamily="34" charset="0"/>
              </a:rPr>
              <a:t> </a:t>
            </a:r>
            <a:r>
              <a:rPr lang="it-IT" sz="2400" b="1" dirty="0" smtClean="0">
                <a:solidFill>
                  <a:srgbClr val="FF0000"/>
                </a:solidFill>
                <a:latin typeface="Comic Sans MS" pitchFamily="66" charset="0"/>
              </a:rPr>
              <a:t>significativo ed emozionante è il racconto della misteriosa morte di Balbis. Il libro narra che  era un uomo temuto ,misterioso e incuteva paura ,perché non si sapeva mai cosa architettasse  nella sua casa ,nominata allora “il palazzo del mago”, in via San Sebastiano , oggi chiamata appunto via Balbis !! Forse orrendi mostri o qualche aggeggio per il futuro!! Girava voce addirittura che praticasse strani esperimenti!!!Dopo molte ore di ricerca </a:t>
            </a:r>
            <a:r>
              <a:rPr lang="it-IT" sz="2400" b="1" dirty="0" err="1" smtClean="0">
                <a:solidFill>
                  <a:srgbClr val="FF0000"/>
                </a:solidFill>
                <a:latin typeface="Comic Sans MS" pitchFamily="66" charset="0"/>
              </a:rPr>
              <a:t>……</a:t>
            </a:r>
            <a:r>
              <a:rPr lang="it-IT" sz="2400" b="1" dirty="0" smtClean="0">
                <a:solidFill>
                  <a:srgbClr val="FF0000"/>
                </a:solidFill>
                <a:latin typeface="Comic Sans MS" pitchFamily="66" charset="0"/>
              </a:rPr>
              <a:t> finalmente siamo riusciti a trovare una sua foto!!!yuppy!! </a:t>
            </a:r>
            <a:r>
              <a:rPr lang="it-IT" sz="2400" b="1" dirty="0" err="1" smtClean="0">
                <a:solidFill>
                  <a:srgbClr val="FF0000"/>
                </a:solidFill>
                <a:latin typeface="Comic Sans MS" pitchFamily="66" charset="0"/>
              </a:rPr>
              <a:t>vabbhè</a:t>
            </a:r>
            <a:r>
              <a:rPr lang="it-IT" sz="2400" b="1" dirty="0" smtClean="0">
                <a:solidFill>
                  <a:srgbClr val="FF0000"/>
                </a:solidFill>
                <a:latin typeface="Comic Sans MS" pitchFamily="66" charset="0"/>
              </a:rPr>
              <a:t> io me lo aspettavo diverso non so </a:t>
            </a:r>
            <a:r>
              <a:rPr lang="it-IT" sz="2400" b="1" dirty="0" err="1" smtClean="0">
                <a:solidFill>
                  <a:srgbClr val="FF0000"/>
                </a:solidFill>
                <a:latin typeface="Comic Sans MS" pitchFamily="66" charset="0"/>
              </a:rPr>
              <a:t>voi…</a:t>
            </a:r>
            <a:r>
              <a:rPr lang="it-IT" sz="2400" b="1" dirty="0" smtClean="0">
                <a:solidFill>
                  <a:srgbClr val="FF0000"/>
                </a:solidFill>
                <a:latin typeface="Comic Sans MS" pitchFamily="66" charset="0"/>
              </a:rPr>
              <a:t>. Eccolo </a:t>
            </a:r>
            <a:r>
              <a:rPr lang="it-IT" sz="2400" b="1" dirty="0" err="1" smtClean="0">
                <a:solidFill>
                  <a:srgbClr val="FF0000"/>
                </a:solidFill>
                <a:latin typeface="Comic Sans MS" pitchFamily="66" charset="0"/>
              </a:rPr>
              <a:t>qua…</a:t>
            </a:r>
            <a:r>
              <a:rPr lang="it-IT" sz="2400" b="1" dirty="0" smtClean="0">
                <a:solidFill>
                  <a:srgbClr val="FF0000"/>
                </a:solidFill>
                <a:latin typeface="Comic Sans MS" pitchFamily="66" charset="0"/>
              </a:rPr>
              <a:t>..”</a:t>
            </a:r>
          </a:p>
          <a:p>
            <a:pPr algn="just"/>
            <a:endParaRPr lang="it-IT" sz="2400" dirty="0">
              <a:latin typeface="Comic Sans MS" pitchFamily="66"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217443"/>
          </a:xfrm>
        </p:spPr>
        <p:txBody>
          <a:bodyPr>
            <a:normAutofit fontScale="92500"/>
          </a:bodyPr>
          <a:lstStyle/>
          <a:p>
            <a:r>
              <a:rPr lang="it-IT" dirty="0" smtClean="0">
                <a:latin typeface="Comic Sans MS" pitchFamily="66" charset="0"/>
              </a:rPr>
              <a:t>Durante i tredici anni del suo mandato, </a:t>
            </a:r>
            <a:r>
              <a:rPr lang="it-IT" dirty="0" smtClean="0">
                <a:solidFill>
                  <a:srgbClr val="FF0000"/>
                </a:solidFill>
                <a:latin typeface="Comic Sans MS" pitchFamily="66" charset="0"/>
              </a:rPr>
              <a:t>Balbis riuscì ad aumentare la raccolta delle piante di ben millenovecento specie.</a:t>
            </a:r>
          </a:p>
          <a:p>
            <a:r>
              <a:rPr lang="it-IT" dirty="0" smtClean="0">
                <a:latin typeface="Comic Sans MS" pitchFamily="66" charset="0"/>
              </a:rPr>
              <a:t>In occasione delle sue escursioni botaniche era normale vederlo aggirarsi per le campagne attorno a Torino, descrivendo di volta in volta le caratteristiche botaniche o curative di una pianticella, raccolta da uno dei tantissimi studenti che sempre lo seguivano.</a:t>
            </a:r>
          </a:p>
          <a:p>
            <a:endParaRPr lang="it-IT"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332656"/>
            <a:ext cx="9144000" cy="5878532"/>
          </a:xfrm>
          <a:prstGeom prst="rect">
            <a:avLst/>
          </a:prstGeom>
        </p:spPr>
        <p:txBody>
          <a:bodyPr wrap="square">
            <a:spAutoFit/>
          </a:bodyPr>
          <a:lstStyle/>
          <a:p>
            <a:endParaRPr lang="it-IT" sz="2000" dirty="0" smtClean="0">
              <a:latin typeface="Comic Sans MS" pitchFamily="66" charset="0"/>
            </a:endParaRPr>
          </a:p>
          <a:p>
            <a:endParaRPr lang="it-IT" sz="2000" dirty="0" smtClean="0">
              <a:latin typeface="Comic Sans MS" pitchFamily="66" charset="0"/>
            </a:endParaRPr>
          </a:p>
          <a:p>
            <a:pPr algn="ctr"/>
            <a:r>
              <a:rPr lang="it-IT" sz="2800" dirty="0" smtClean="0">
                <a:latin typeface="Comic Sans MS" pitchFamily="66" charset="0"/>
              </a:rPr>
              <a:t>   A causa della sua fama, ormai estesa oltre i confini del Piemonte, venne eletto membro dell'</a:t>
            </a:r>
            <a:r>
              <a:rPr lang="it-IT" sz="2800" dirty="0" smtClean="0">
                <a:solidFill>
                  <a:schemeClr val="accent2"/>
                </a:solidFill>
                <a:latin typeface="Comic Sans MS" pitchFamily="66" charset="0"/>
              </a:rPr>
              <a:t>Accademia delle Scienze di Torino</a:t>
            </a:r>
            <a:r>
              <a:rPr lang="it-IT" sz="2800" dirty="0" smtClean="0">
                <a:latin typeface="Comic Sans MS" pitchFamily="66" charset="0"/>
              </a:rPr>
              <a:t>, quindi dal 1811 al 1814 Presidente della Società Agraria di Torino e operò come corrispondente di molte Società scientifiche straniere.</a:t>
            </a:r>
          </a:p>
          <a:p>
            <a:pPr algn="ctr"/>
            <a:r>
              <a:rPr lang="it-IT" sz="2800" dirty="0" smtClean="0">
                <a:latin typeface="Comic Sans MS" pitchFamily="66" charset="0"/>
              </a:rPr>
              <a:t>La notorietà raggiunta e la stima provata all'epoca nei suoi confronti sono dimostrate dal fatto che Carl Ludwig </a:t>
            </a:r>
            <a:r>
              <a:rPr lang="it-IT" sz="2800" dirty="0" err="1" smtClean="0">
                <a:latin typeface="Comic Sans MS" pitchFamily="66" charset="0"/>
              </a:rPr>
              <a:t>Willdenow</a:t>
            </a:r>
            <a:r>
              <a:rPr lang="it-IT" sz="2800" dirty="0" smtClean="0">
                <a:latin typeface="Comic Sans MS" pitchFamily="66" charset="0"/>
              </a:rPr>
              <a:t>, un famoso botanico tedesco, nel 1803 dedicò a Balbis un nuovo genere di pianta, il genere </a:t>
            </a:r>
            <a:r>
              <a:rPr lang="it-IT" sz="2800" i="1" dirty="0" err="1" smtClean="0">
                <a:latin typeface="Comic Sans MS" pitchFamily="66" charset="0"/>
              </a:rPr>
              <a:t>Balbisia</a:t>
            </a:r>
            <a:r>
              <a:rPr lang="it-IT" sz="2800" dirty="0" smtClean="0">
                <a:latin typeface="Comic Sans MS" pitchFamily="66" charset="0"/>
              </a:rPr>
              <a:t>, comprendente all'epoca una sola specie, la </a:t>
            </a:r>
            <a:r>
              <a:rPr lang="it-IT" sz="2800" i="1" dirty="0" err="1" smtClean="0">
                <a:latin typeface="Comic Sans MS" pitchFamily="66" charset="0"/>
              </a:rPr>
              <a:t>Balbisia</a:t>
            </a:r>
            <a:r>
              <a:rPr lang="it-IT" sz="2800" i="1" dirty="0" smtClean="0">
                <a:latin typeface="Comic Sans MS" pitchFamily="66" charset="0"/>
              </a:rPr>
              <a:t> elongata</a:t>
            </a:r>
            <a:r>
              <a:rPr lang="it-IT" sz="2800" dirty="0" smtClean="0">
                <a:latin typeface="Comic Sans MS" pitchFamily="66" charset="0"/>
              </a:rPr>
              <a:t> </a:t>
            </a:r>
            <a:r>
              <a:rPr lang="it-IT" sz="2800" dirty="0" err="1" smtClean="0">
                <a:latin typeface="Comic Sans MS" pitchFamily="66" charset="0"/>
              </a:rPr>
              <a:t>Willd</a:t>
            </a:r>
            <a:r>
              <a:rPr lang="it-IT" sz="2800" dirty="0" smtClean="0">
                <a:latin typeface="Comic Sans MS" pitchFamily="66"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
            <a:ext cx="9144000" cy="6833937"/>
          </a:xfrm>
        </p:spPr>
        <p:txBody>
          <a:bodyPr>
            <a:normAutofit/>
          </a:bodyPr>
          <a:lstStyle/>
          <a:p>
            <a:r>
              <a:rPr lang="it-IT" dirty="0" smtClean="0">
                <a:latin typeface="Comic Sans MS" pitchFamily="66" charset="0"/>
              </a:rPr>
              <a:t>Con la caduta di Napoleone (1814) e la conseguente restaurazione della monarchia dei Savoia, però, Balbis (come molti altri sostenitori dei francesi) cadde in disgrazia. Nel 1814 fu radiato dai pubblici uffici e dalle Accademie Scientifiche piemontesi e si ritirò a vita privata accettando l'ospitalità del Direttore dell'Orto Sperimentale della Reale Società di Orticoltura presso una piccola casa nella zona della Crocetta di Torino, allora in aperta campagna. La casa era di proprietà del chimico </a:t>
            </a:r>
            <a:r>
              <a:rPr lang="it-IT" dirty="0" err="1" smtClean="0">
                <a:latin typeface="Comic Sans MS" pitchFamily="66" charset="0"/>
              </a:rPr>
              <a:t>Evasio</a:t>
            </a:r>
            <a:r>
              <a:rPr lang="it-IT" dirty="0" smtClean="0">
                <a:latin typeface="Comic Sans MS" pitchFamily="66" charset="0"/>
              </a:rPr>
              <a:t> Borsarelli, direttore dell'orto e intimo amico di Balbis.</a:t>
            </a:r>
          </a:p>
          <a:p>
            <a:endParaRPr lang="it-IT"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332656"/>
            <a:ext cx="9144000" cy="6525344"/>
          </a:xfrm>
        </p:spPr>
        <p:txBody>
          <a:bodyPr>
            <a:normAutofit/>
          </a:bodyPr>
          <a:lstStyle/>
          <a:p>
            <a:pPr>
              <a:buNone/>
            </a:pPr>
            <a:r>
              <a:rPr lang="it-IT" sz="2400" dirty="0" smtClean="0">
                <a:latin typeface="Comic Sans MS" pitchFamily="66" charset="0"/>
              </a:rPr>
              <a:t>Qui egli dedicò il suo tempo a coltivare piante rare, a collaborare con Borsarelli e a portare aiuto alle persone malate e povere di mezzi che si presentavano da lui in cerca di erbe medicamentose.</a:t>
            </a:r>
          </a:p>
          <a:p>
            <a:r>
              <a:rPr lang="it-IT" sz="2400" dirty="0" smtClean="0">
                <a:latin typeface="Comic Sans MS" pitchFamily="66" charset="0"/>
              </a:rPr>
              <a:t>Nel 1816 l'Università di Torino lo nominò Professore Emerito assegnandogli un sussidio, che gli consentì di avere un reddito fino alla nomina nel 1819 a Direttore dell'Orto Botanico e titolare della Cattedra di Botanica presso la città di Lione.</a:t>
            </a:r>
          </a:p>
          <a:p>
            <a:r>
              <a:rPr lang="it-IT" sz="2400" dirty="0" smtClean="0">
                <a:latin typeface="Comic Sans MS" pitchFamily="66" charset="0"/>
              </a:rPr>
              <a:t>Presto, l'eco della sua fama, ormai consolidata, raggiunse re Vittorio Emanuele I che, resosi conto delle capacità del botanico e della sua competenza, firmò la sua riammissione all'Accademia delle Scienze di Torino e alla Regia Società di Agricoltura.</a:t>
            </a:r>
          </a:p>
          <a:p>
            <a:endParaRPr lang="it-IT" sz="2400"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692696"/>
            <a:ext cx="9144000" cy="5688632"/>
          </a:xfrm>
        </p:spPr>
        <p:txBody>
          <a:bodyPr/>
          <a:lstStyle/>
          <a:p>
            <a:r>
              <a:rPr lang="it-IT" dirty="0" smtClean="0">
                <a:latin typeface="Comic Sans MS" pitchFamily="66" charset="0"/>
              </a:rPr>
              <a:t>Poco tempo dopo Domenico Nocca, professore di botanica all'Università di Pavia e direttore del relativo orto botanico dal 1797 al 1826, avendo deciso di censire la flora nel territorio della città, chiese a Balbis di aiutarlo nell'opera di classificazione. Il risultato del loro lavoro congiunto venne pubblicato, con il titolo </a:t>
            </a:r>
            <a:r>
              <a:rPr lang="it-IT" i="1" dirty="0" smtClean="0">
                <a:latin typeface="Comic Sans MS" pitchFamily="66" charset="0"/>
              </a:rPr>
              <a:t>Flora </a:t>
            </a:r>
            <a:r>
              <a:rPr lang="it-IT" i="1" dirty="0" err="1" smtClean="0">
                <a:latin typeface="Comic Sans MS" pitchFamily="66" charset="0"/>
              </a:rPr>
              <a:t>Ticinensis</a:t>
            </a:r>
            <a:r>
              <a:rPr lang="it-IT" dirty="0" smtClean="0">
                <a:latin typeface="Comic Sans MS" pitchFamily="66" charset="0"/>
              </a:rPr>
              <a:t>, in due volumi, uno nel 1816, l'altro nel 1821.</a:t>
            </a:r>
          </a:p>
          <a:p>
            <a:endParaRPr lang="it-IT"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bergamosera.com/cms/wp-content/uploads/2010/06/ros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Segnaposto testo 3"/>
          <p:cNvSpPr>
            <a:spLocks noGrp="1"/>
          </p:cNvSpPr>
          <p:nvPr>
            <p:ph type="body" sz="half" idx="2"/>
          </p:nvPr>
        </p:nvSpPr>
        <p:spPr>
          <a:xfrm>
            <a:off x="457200" y="1124744"/>
            <a:ext cx="8291264" cy="5001419"/>
          </a:xfrm>
        </p:spPr>
        <p:txBody>
          <a:bodyPr>
            <a:normAutofit fontScale="92500" lnSpcReduction="10000"/>
          </a:bodyPr>
          <a:lstStyle/>
          <a:p>
            <a:pPr algn="ctr"/>
            <a:r>
              <a:rPr lang="it-IT" sz="7200" dirty="0" smtClean="0">
                <a:solidFill>
                  <a:schemeClr val="bg1"/>
                </a:solidFill>
                <a:latin typeface="Gill Sans Ultra Bold" pitchFamily="34" charset="0"/>
              </a:rPr>
              <a:t>ED ECCO A VOI ALCUNE INFORMAZIONI SULL’ORTO BOTANICO …!!!</a:t>
            </a:r>
          </a:p>
          <a:p>
            <a:endParaRPr lang="it-IT"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
                                            <p:txEl>
                                              <p:pRg st="0" end="0"/>
                                            </p:txEl>
                                          </p:spTgt>
                                        </p:tgtEl>
                                        <p:attrNameLst>
                                          <p:attrName>ppt_x</p:attrName>
                                        </p:attrNameLst>
                                      </p:cBhvr>
                                    </p:anim>
                                    <p:anim from="0" to="-1.0" calcmode="lin" valueType="num">
                                      <p:cBhvr>
                                        <p:cTn id="8" dur="200" decel="50000" autoRev="1" fill="hold">
                                          <p:stCondLst>
                                            <p:cond delay="600"/>
                                          </p:stCondLst>
                                        </p:cTn>
                                        <p:tgtEl>
                                          <p:spTgt spid="4">
                                            <p:txEl>
                                              <p:pRg st="0" end="0"/>
                                            </p:txEl>
                                          </p:spTgt>
                                        </p:tgtEl>
                                        <p:attrNameLst>
                                          <p:attrName>xshear</p:attrName>
                                        </p:attrNameLst>
                                      </p:cBhvr>
                                    </p:anim>
                                    <p:animScale>
                                      <p:cBhvr>
                                        <p:cTn id="9" dur="200" decel="100000" autoRev="1" fill="hold">
                                          <p:stCondLst>
                                            <p:cond delay="600"/>
                                          </p:stCondLst>
                                        </p:cTn>
                                        <p:tgtEl>
                                          <p:spTgt spid="4">
                                            <p:txEl>
                                              <p:pRg st="0" end="0"/>
                                            </p:txEl>
                                          </p:spTgt>
                                        </p:tgtEl>
                                      </p:cBhvr>
                                      <p:from x="100000" y="100000"/>
                                      <p:to x="80000" y="100000"/>
                                    </p:animScale>
                                    <p:anim by="(#ppt_h/3+#ppt_w*0.1)" calcmode="lin" valueType="num">
                                      <p:cBhvr additive="sum">
                                        <p:cTn id="10" dur="200" decel="100000" autoRev="1" fill="hold">
                                          <p:stCondLst>
                                            <p:cond delay="600"/>
                                          </p:stCondLst>
                                        </p:cTn>
                                        <p:tgtEl>
                                          <p:spTgt spid="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parks.it/parco.po.to/foto/Orto.Botanico2-800.jpg"/>
          <p:cNvPicPr>
            <a:picLocks noChangeAspect="1" noChangeArrowheads="1"/>
          </p:cNvPicPr>
          <p:nvPr/>
        </p:nvPicPr>
        <p:blipFill>
          <a:blip r:embed="rId2" cstate="print"/>
          <a:srcRect/>
          <a:stretch>
            <a:fillRect/>
          </a:stretch>
        </p:blipFill>
        <p:spPr bwMode="auto">
          <a:xfrm>
            <a:off x="-3852936" y="-2043608"/>
            <a:ext cx="9144000" cy="6858000"/>
          </a:xfrm>
          <a:prstGeom prst="rect">
            <a:avLst/>
          </a:prstGeom>
          <a:ln>
            <a:noFill/>
          </a:ln>
          <a:effectLst>
            <a:softEdge rad="112500"/>
          </a:effectLst>
        </p:spPr>
      </p:pic>
      <p:sp>
        <p:nvSpPr>
          <p:cNvPr id="4" name="Segnaposto testo 3"/>
          <p:cNvSpPr>
            <a:spLocks noGrp="1"/>
          </p:cNvSpPr>
          <p:nvPr>
            <p:ph type="body" sz="half" idx="2"/>
          </p:nvPr>
        </p:nvSpPr>
        <p:spPr>
          <a:xfrm>
            <a:off x="4993903" y="188640"/>
            <a:ext cx="4150097" cy="3096344"/>
          </a:xfrm>
        </p:spPr>
        <p:txBody>
          <a:bodyPr>
            <a:normAutofit lnSpcReduction="10000"/>
          </a:bodyPr>
          <a:lstStyle/>
          <a:p>
            <a:r>
              <a:rPr lang="it-IT" sz="2000" b="1" dirty="0" smtClean="0">
                <a:solidFill>
                  <a:schemeClr val="accent2"/>
                </a:solidFill>
                <a:latin typeface="Comic Sans MS" pitchFamily="66" charset="0"/>
              </a:rPr>
              <a:t>Eccolo!!! È molto grande e ben organizzato L’ORTO BOTANICO !!!</a:t>
            </a:r>
          </a:p>
          <a:p>
            <a:r>
              <a:rPr lang="it-IT" sz="2000" b="1" dirty="0" smtClean="0">
                <a:solidFill>
                  <a:schemeClr val="accent2"/>
                </a:solidFill>
                <a:latin typeface="Comic Sans MS" pitchFamily="66" charset="0"/>
              </a:rPr>
              <a:t>Esso fu istituito nel 1729 . </a:t>
            </a:r>
          </a:p>
          <a:p>
            <a:r>
              <a:rPr lang="it-IT" sz="2000" b="1" dirty="0" smtClean="0">
                <a:solidFill>
                  <a:schemeClr val="accent2"/>
                </a:solidFill>
                <a:latin typeface="Comic Sans MS" pitchFamily="66" charset="0"/>
              </a:rPr>
              <a:t>Giovanni Battista Balbis ne divenne Direttore nel 1801.</a:t>
            </a:r>
          </a:p>
          <a:p>
            <a:r>
              <a:rPr lang="it-IT" sz="2000" b="1" dirty="0" smtClean="0">
                <a:solidFill>
                  <a:schemeClr val="accent2"/>
                </a:solidFill>
                <a:latin typeface="Comic Sans MS" pitchFamily="66" charset="0"/>
              </a:rPr>
              <a:t>Ebbe una forte attenzione allo sviluppo di “relazioni” tra l’orto botanico Torinese e le analoghe istituzioni europee. </a:t>
            </a:r>
          </a:p>
        </p:txBody>
      </p:sp>
      <p:sp>
        <p:nvSpPr>
          <p:cNvPr id="2" name="Titolo 1"/>
          <p:cNvSpPr>
            <a:spLocks noGrp="1"/>
          </p:cNvSpPr>
          <p:nvPr>
            <p:ph type="title"/>
          </p:nvPr>
        </p:nvSpPr>
        <p:spPr>
          <a:xfrm>
            <a:off x="323528" y="4149080"/>
            <a:ext cx="5112568" cy="2304256"/>
          </a:xfrm>
          <a:ln>
            <a:noFill/>
          </a:ln>
        </p:spPr>
        <p:txBody>
          <a:bodyPr>
            <a:noAutofit/>
          </a:bodyPr>
          <a:lstStyle/>
          <a:p>
            <a:r>
              <a:rPr lang="it-IT" sz="4800" b="0" dirty="0" smtClean="0">
                <a:solidFill>
                  <a:srgbClr val="FFFF00"/>
                </a:solidFill>
                <a:latin typeface="Comic Sans MS" pitchFamily="66" charset="0"/>
                <a:cs typeface="MV Boli" pitchFamily="2" charset="0"/>
              </a:rPr>
              <a:t>Orto</a:t>
            </a:r>
            <a:br>
              <a:rPr lang="it-IT" sz="4800" b="0" dirty="0" smtClean="0">
                <a:solidFill>
                  <a:srgbClr val="FFFF00"/>
                </a:solidFill>
                <a:latin typeface="Comic Sans MS" pitchFamily="66" charset="0"/>
                <a:cs typeface="MV Boli" pitchFamily="2" charset="0"/>
              </a:rPr>
            </a:br>
            <a:r>
              <a:rPr lang="it-IT" sz="4800" b="0" dirty="0" smtClean="0">
                <a:solidFill>
                  <a:srgbClr val="FFFF00"/>
                </a:solidFill>
                <a:latin typeface="Comic Sans MS" pitchFamily="66" charset="0"/>
                <a:cs typeface="MV Boli" pitchFamily="2" charset="0"/>
              </a:rPr>
              <a:t> botanico </a:t>
            </a:r>
            <a:br>
              <a:rPr lang="it-IT" sz="4800" b="0" dirty="0" smtClean="0">
                <a:solidFill>
                  <a:srgbClr val="FFFF00"/>
                </a:solidFill>
                <a:latin typeface="Comic Sans MS" pitchFamily="66" charset="0"/>
                <a:cs typeface="MV Boli" pitchFamily="2" charset="0"/>
              </a:rPr>
            </a:br>
            <a:r>
              <a:rPr lang="it-IT" sz="4800" b="0" dirty="0" smtClean="0">
                <a:solidFill>
                  <a:srgbClr val="FFFF00"/>
                </a:solidFill>
                <a:latin typeface="Comic Sans MS" pitchFamily="66" charset="0"/>
                <a:cs typeface="MV Boli" pitchFamily="2" charset="0"/>
              </a:rPr>
              <a:t>di TORINO!!!</a:t>
            </a:r>
            <a:endParaRPr lang="it-IT" sz="4800" b="0" dirty="0">
              <a:solidFill>
                <a:srgbClr val="FFFF00"/>
              </a:solidFill>
              <a:latin typeface="Comic Sans MS" pitchFamily="66" charset="0"/>
              <a:cs typeface="MV Boli" pitchFamily="2" charset="0"/>
            </a:endParaRPr>
          </a:p>
        </p:txBody>
      </p:sp>
    </p:spTree>
  </p:cSld>
  <p:clrMapOvr>
    <a:masterClrMapping/>
  </p:clrMapOvr>
  <p:transition advTm="343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2"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Scale>
                                      <p:cBhvr>
                                        <p:cTn id="14"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xEl>
                                              <p:pRg st="0" end="0"/>
                                            </p:txEl>
                                          </p:spTgt>
                                        </p:tgtEl>
                                        <p:attrNameLst>
                                          <p:attrName>ppt_x</p:attrName>
                                          <p:attrName>ppt_y</p:attrName>
                                        </p:attrNameLst>
                                      </p:cBhvr>
                                    </p:animMotion>
                                    <p:animEffect transition="in" filter="fade">
                                      <p:cBhvr>
                                        <p:cTn id="16" dur="1000"/>
                                        <p:tgtEl>
                                          <p:spTgt spid="4">
                                            <p:txEl>
                                              <p:pRg st="0" end="0"/>
                                            </p:txEl>
                                          </p:spTgt>
                                        </p:tgtEl>
                                      </p:cBhvr>
                                    </p:animEffect>
                                  </p:childTnLst>
                                </p:cTn>
                              </p:par>
                            </p:childTnLst>
                          </p:cTn>
                        </p:par>
                        <p:par>
                          <p:cTn id="17" fill="hold">
                            <p:stCondLst>
                              <p:cond delay="3000"/>
                            </p:stCondLst>
                            <p:childTnLst>
                              <p:par>
                                <p:cTn id="18" presetID="52" presetClass="entr" presetSubtype="0"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Scale>
                                      <p:cBhvr>
                                        <p:cTn id="20"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xEl>
                                              <p:pRg st="1" end="1"/>
                                            </p:txEl>
                                          </p:spTgt>
                                        </p:tgtEl>
                                        <p:attrNameLst>
                                          <p:attrName>ppt_x</p:attrName>
                                          <p:attrName>ppt_y</p:attrName>
                                        </p:attrNameLst>
                                      </p:cBhvr>
                                    </p:animMotion>
                                    <p:animEffect transition="in" filter="fade">
                                      <p:cBhvr>
                                        <p:cTn id="22" dur="1000"/>
                                        <p:tgtEl>
                                          <p:spTgt spid="4">
                                            <p:txEl>
                                              <p:pRg st="1" end="1"/>
                                            </p:txEl>
                                          </p:spTgt>
                                        </p:tgtEl>
                                      </p:cBhvr>
                                    </p:animEffect>
                                  </p:childTnLst>
                                </p:cTn>
                              </p:par>
                            </p:childTnLst>
                          </p:cTn>
                        </p:par>
                        <p:par>
                          <p:cTn id="23" fill="hold">
                            <p:stCondLst>
                              <p:cond delay="4000"/>
                            </p:stCondLst>
                            <p:childTnLst>
                              <p:par>
                                <p:cTn id="24" presetID="52" presetClass="entr" presetSubtype="0" fill="hold" grpId="0"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Scale>
                                      <p:cBhvr>
                                        <p:cTn id="26"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
                                            <p:txEl>
                                              <p:pRg st="2" end="2"/>
                                            </p:txEl>
                                          </p:spTgt>
                                        </p:tgtEl>
                                        <p:attrNameLst>
                                          <p:attrName>ppt_x</p:attrName>
                                          <p:attrName>ppt_y</p:attrName>
                                        </p:attrNameLst>
                                      </p:cBhvr>
                                    </p:animMotion>
                                    <p:animEffect transition="in" filter="fade">
                                      <p:cBhvr>
                                        <p:cTn id="28" dur="10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Scale>
                                      <p:cBhvr>
                                        <p:cTn id="33"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
                                            <p:txEl>
                                              <p:pRg st="3" end="3"/>
                                            </p:txEl>
                                          </p:spTgt>
                                        </p:tgtEl>
                                        <p:attrNameLst>
                                          <p:attrName>ppt_x</p:attrName>
                                          <p:attrName>ppt_y</p:attrName>
                                        </p:attrNameLst>
                                      </p:cBhvr>
                                    </p:animMotion>
                                    <p:animEffect transition="in" filter="fade">
                                      <p:cBhvr>
                                        <p:cTn id="35" dur="1000"/>
                                        <p:tgtEl>
                                          <p:spTgt spid="4">
                                            <p:txEl>
                                              <p:pRg st="3" end="3"/>
                                            </p:txEl>
                                          </p:spTgt>
                                        </p:tgtEl>
                                      </p:cBhvr>
                                    </p:animEffect>
                                  </p:childTnLst>
                                </p:cTn>
                              </p:par>
                              <p:par>
                                <p:cTn id="36" presetID="35"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2000"/>
                                        <p:tgtEl>
                                          <p:spTgt spid="2050"/>
                                        </p:tgtEl>
                                      </p:cBhvr>
                                    </p:animEffect>
                                    <p:anim calcmode="lin" valueType="num">
                                      <p:cBhvr>
                                        <p:cTn id="39" dur="2000" fill="hold"/>
                                        <p:tgtEl>
                                          <p:spTgt spid="2050"/>
                                        </p:tgtEl>
                                        <p:attrNameLst>
                                          <p:attrName>style.rotation</p:attrName>
                                        </p:attrNameLst>
                                      </p:cBhvr>
                                      <p:tavLst>
                                        <p:tav tm="0">
                                          <p:val>
                                            <p:fltVal val="720"/>
                                          </p:val>
                                        </p:tav>
                                        <p:tav tm="100000">
                                          <p:val>
                                            <p:fltVal val="0"/>
                                          </p:val>
                                        </p:tav>
                                      </p:tavLst>
                                    </p:anim>
                                    <p:anim calcmode="lin" valueType="num">
                                      <p:cBhvr>
                                        <p:cTn id="40" dur="2000" fill="hold"/>
                                        <p:tgtEl>
                                          <p:spTgt spid="2050"/>
                                        </p:tgtEl>
                                        <p:attrNameLst>
                                          <p:attrName>ppt_h</p:attrName>
                                        </p:attrNameLst>
                                      </p:cBhvr>
                                      <p:tavLst>
                                        <p:tav tm="0">
                                          <p:val>
                                            <p:fltVal val="0"/>
                                          </p:val>
                                        </p:tav>
                                        <p:tav tm="100000">
                                          <p:val>
                                            <p:strVal val="#ppt_h"/>
                                          </p:val>
                                        </p:tav>
                                      </p:tavLst>
                                    </p:anim>
                                    <p:anim calcmode="lin" valueType="num">
                                      <p:cBhvr>
                                        <p:cTn id="41" dur="2000" fill="hold"/>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512" y="0"/>
            <a:ext cx="9144000" cy="6858000"/>
          </a:xfrm>
        </p:spPr>
        <p:txBody>
          <a:bodyPr>
            <a:normAutofit/>
          </a:bodyPr>
          <a:lstStyle/>
          <a:p>
            <a:pPr>
              <a:buNone/>
            </a:pPr>
            <a:r>
              <a:rPr lang="it-IT" sz="4200" b="1" dirty="0" smtClean="0">
                <a:solidFill>
                  <a:srgbClr val="FFFFFF"/>
                </a:solidFill>
                <a:latin typeface="Chiller" pitchFamily="82" charset="0"/>
                <a:cs typeface="LilyUPC" pitchFamily="34" charset="-34"/>
              </a:rPr>
              <a:t>La nascita...</a:t>
            </a:r>
          </a:p>
          <a:p>
            <a:pPr algn="just">
              <a:buNone/>
            </a:pPr>
            <a:r>
              <a:rPr lang="it-IT" dirty="0" smtClean="0">
                <a:solidFill>
                  <a:schemeClr val="accent2"/>
                </a:solidFill>
                <a:latin typeface="Comic Sans MS" pitchFamily="66" charset="0"/>
                <a:cs typeface="MV Boli" pitchFamily="2" charset="0"/>
              </a:rPr>
              <a:t>La fondazione dell'Orto Botanico risale al 1729 con il Decreto emanato da Vittorio Amedeo II </a:t>
            </a:r>
            <a:br>
              <a:rPr lang="it-IT" dirty="0" smtClean="0">
                <a:solidFill>
                  <a:schemeClr val="accent2"/>
                </a:solidFill>
                <a:latin typeface="Comic Sans MS" pitchFamily="66" charset="0"/>
                <a:cs typeface="MV Boli" pitchFamily="2" charset="0"/>
              </a:rPr>
            </a:br>
            <a:r>
              <a:rPr lang="it-IT" dirty="0" smtClean="0">
                <a:solidFill>
                  <a:schemeClr val="accent2"/>
                </a:solidFill>
                <a:latin typeface="Comic Sans MS" pitchFamily="66" charset="0"/>
                <a:cs typeface="MV Boli" pitchFamily="2" charset="0"/>
              </a:rPr>
              <a:t>Fin dagli inizi, nell'Orto Botanico furono coltivate piante medicinali la cui utilizzazione era finalizzata alla presentazione dei vegetali per il corso di Materia Medica. In seguito il giardino ospitò oltre alle piante spontanee raccolte in Piemonte, anche specie coltivate ottenute in scambio con analoghe Istituzioni di tutta Europa.</a:t>
            </a:r>
          </a:p>
          <a:p>
            <a:pPr algn="just">
              <a:buNone/>
            </a:pPr>
            <a:endParaRPr lang="it-IT" dirty="0">
              <a:latin typeface="Comic Sans MS" pitchFamily="66" charset="0"/>
            </a:endParaRPr>
          </a:p>
        </p:txBody>
      </p:sp>
    </p:spTree>
  </p:cSld>
  <p:clrMapOvr>
    <a:masterClrMapping/>
  </p:clrMapOvr>
  <p:transition advTm="521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122" name="Picture 2" descr="http://www.parks.it/parco.po.to/foto/Orto.Botanico-8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egnaposto contenuto 2"/>
          <p:cNvSpPr>
            <a:spLocks noGrp="1"/>
          </p:cNvSpPr>
          <p:nvPr>
            <p:ph idx="1"/>
          </p:nvPr>
        </p:nvSpPr>
        <p:spPr>
          <a:xfrm>
            <a:off x="0" y="0"/>
            <a:ext cx="9144000" cy="6669360"/>
          </a:xfrm>
        </p:spPr>
        <p:txBody>
          <a:bodyPr>
            <a:normAutofit/>
          </a:bodyPr>
          <a:lstStyle/>
          <a:p>
            <a:pPr>
              <a:buNone/>
            </a:pPr>
            <a:r>
              <a:rPr lang="it-IT" b="1" dirty="0" smtClean="0">
                <a:solidFill>
                  <a:schemeClr val="accent2">
                    <a:lumMod val="60000"/>
                    <a:lumOff val="40000"/>
                  </a:schemeClr>
                </a:solidFill>
                <a:latin typeface="Segoe Script" pitchFamily="34" charset="0"/>
                <a:cs typeface="MV Boli" pitchFamily="2" charset="0"/>
              </a:rPr>
              <a:t>Le serre...</a:t>
            </a:r>
          </a:p>
          <a:p>
            <a:pPr>
              <a:buNone/>
            </a:pPr>
            <a:r>
              <a:rPr lang="it-IT" sz="3600" dirty="0" smtClean="0">
                <a:solidFill>
                  <a:srgbClr val="DC24C2"/>
                </a:solidFill>
                <a:latin typeface="Comic Sans MS" pitchFamily="66" charset="0"/>
                <a:cs typeface="MV Boli" pitchFamily="2" charset="0"/>
              </a:rPr>
              <a:t>Già all'origine le serre erano ampiamente sviluppate permettendo l’inserimento di specie esotiche e la coltura di piante di ogni provenienza. Ancor oggi esistono 4 serre di cui una totalmente dedicata a piante grasse sudamericane ed africane, e un'altra (del Consiglio Nazionale delle Ricerche) accoglie piante con micorrize (simbiosi tra funghi e radici) controllate.</a:t>
            </a:r>
          </a:p>
          <a:p>
            <a:pPr>
              <a:buNone/>
            </a:pPr>
            <a:endParaRPr lang="it-IT" dirty="0">
              <a:solidFill>
                <a:srgbClr val="1AE61F"/>
              </a:solidFill>
            </a:endParaRPr>
          </a:p>
        </p:txBody>
      </p:sp>
    </p:spTree>
  </p:cSld>
  <p:clrMapOvr>
    <a:masterClrMapping/>
  </p:clrMapOvr>
  <p:transition advTm="48172">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950"/>
                            </p:stCondLst>
                            <p:childTnLst>
                              <p:par>
                                <p:cTn id="13" presetID="17"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67000">
              <a:srgbClr val="CCCCFF"/>
            </a:gs>
            <a:gs pos="17999">
              <a:srgbClr val="99CCFF"/>
            </a:gs>
            <a:gs pos="36000">
              <a:srgbClr val="9966FF"/>
            </a:gs>
            <a:gs pos="61000">
              <a:srgbClr val="CC99FF"/>
            </a:gs>
            <a:gs pos="82001">
              <a:srgbClr val="99CCFF"/>
            </a:gs>
            <a:gs pos="100000">
              <a:srgbClr val="CCCCFF"/>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4098" name="Picture 2" descr="http://t2.gstatic.com/images?q=tbn:ANd9GcSp2t5gG28phJ8aV8w9OkB75IUgy3Xy041vaXbmd8TUkOSaSHC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egnaposto contenuto 2"/>
          <p:cNvSpPr>
            <a:spLocks noGrp="1"/>
          </p:cNvSpPr>
          <p:nvPr>
            <p:ph idx="1"/>
          </p:nvPr>
        </p:nvSpPr>
        <p:spPr>
          <a:xfrm>
            <a:off x="539552" y="273050"/>
            <a:ext cx="8147248" cy="6180286"/>
          </a:xfrm>
        </p:spPr>
        <p:txBody>
          <a:bodyPr>
            <a:normAutofit fontScale="92500"/>
          </a:bodyPr>
          <a:lstStyle/>
          <a:p>
            <a:pPr algn="just">
              <a:buNone/>
            </a:pPr>
            <a:r>
              <a:rPr lang="it-IT" dirty="0" smtClean="0">
                <a:solidFill>
                  <a:schemeClr val="bg1"/>
                </a:solidFill>
                <a:latin typeface="Cooper Black" pitchFamily="18" charset="0"/>
              </a:rPr>
              <a:t> </a:t>
            </a:r>
            <a:r>
              <a:rPr lang="it-IT" b="1" dirty="0" smtClean="0">
                <a:solidFill>
                  <a:schemeClr val="bg1"/>
                </a:solidFill>
                <a:latin typeface="Comic Sans MS" pitchFamily="66" charset="0"/>
              </a:rPr>
              <a:t>Immerso nel verde del Valentino, oggi Parco naturale del Po, a due passi dal Castello, l’Orto presenta un’importante raccolta di piante medicinali cui si aggiunge un “catalogo” pressoché completo della flora spontanea che cresce sul territorio piemontese. I 27 mila metri quadri di questo piccola oasi verde lungo il fiume, raccontano quanto c’è da sapere su alberi, fiori, cespugli oltre a offrire un’importante collezione di piante mediterranee come il corbezzolo, il mirto e il cappero.</a:t>
            </a:r>
          </a:p>
          <a:p>
            <a:pPr>
              <a:buNone/>
            </a:pPr>
            <a:endParaRPr lang="it-IT" b="1" dirty="0">
              <a:solidFill>
                <a:schemeClr val="bg1"/>
              </a:solidFill>
              <a:latin typeface="Comic Sans MS" pitchFamily="66" charset="0"/>
            </a:endParaRPr>
          </a:p>
        </p:txBody>
      </p:sp>
    </p:spTree>
  </p:cSld>
  <p:clrMapOvr>
    <a:masterClrMapping/>
  </p:clrMapOvr>
  <p:transition advTm="33603">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Immagine 3" descr="http://www.bm-lyon.fr/decouvrir/collecimage/bonafous/portrait-balbis_2.jpg"/>
          <p:cNvPicPr>
            <a:picLocks noChangeAspect="1"/>
          </p:cNvPicPr>
          <p:nvPr/>
        </p:nvPicPr>
        <p:blipFill>
          <a:blip r:embed="rId2" cstate="print"/>
          <a:srcRect/>
          <a:stretch>
            <a:fillRect/>
          </a:stretch>
        </p:blipFill>
        <p:spPr bwMode="auto">
          <a:xfrm>
            <a:off x="1907704" y="260648"/>
            <a:ext cx="5588997" cy="5991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ttangolo 2"/>
          <p:cNvSpPr/>
          <p:nvPr/>
        </p:nvSpPr>
        <p:spPr>
          <a:xfrm>
            <a:off x="899592" y="620688"/>
            <a:ext cx="7992888" cy="535531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GIOVANNI BATTISTA BALBIS </a:t>
            </a:r>
          </a:p>
          <a:p>
            <a:pPr algn="ctr"/>
            <a:endParaRPr lang="it-IT"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asellaDiTesto 5"/>
          <p:cNvSpPr txBox="1"/>
          <p:nvPr/>
        </p:nvSpPr>
        <p:spPr>
          <a:xfrm>
            <a:off x="1979712" y="5661248"/>
            <a:ext cx="5400600" cy="369332"/>
          </a:xfrm>
          <a:prstGeom prst="rect">
            <a:avLst/>
          </a:prstGeom>
          <a:noFill/>
        </p:spPr>
        <p:txBody>
          <a:bodyPr wrap="square" rtlCol="0">
            <a:spAutoFit/>
          </a:bodyPr>
          <a:lstStyle/>
          <a:p>
            <a:r>
              <a:rPr lang="it-IT" b="1" dirty="0" smtClean="0">
                <a:solidFill>
                  <a:srgbClr val="FF0000"/>
                </a:solidFill>
              </a:rPr>
              <a:t>(Moretta, 17 novembre 1765 – Torino, 1831</a:t>
            </a:r>
            <a:r>
              <a:rPr lang="it-IT" dirty="0" smtClean="0"/>
              <a:t>)</a:t>
            </a:r>
            <a:endParaRPr lang="it-IT" dirty="0"/>
          </a:p>
        </p:txBody>
      </p:sp>
    </p:spTree>
  </p:cSld>
  <p:clrMapOvr>
    <a:masterClrMapping/>
  </p:clrMapOvr>
  <p:transition advTm="38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p:txBody>
          <a:bodyPr/>
          <a:lstStyle/>
          <a:p>
            <a:endParaRPr lang="it-IT" dirty="0"/>
          </a:p>
        </p:txBody>
      </p:sp>
      <p:pic>
        <p:nvPicPr>
          <p:cNvPr id="45058" name="Picture 2" descr="G:\foto balbi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Utente\Desktop\Immagine 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egnaposto contenuto 2"/>
          <p:cNvSpPr>
            <a:spLocks noGrp="1"/>
          </p:cNvSpPr>
          <p:nvPr>
            <p:ph idx="1"/>
          </p:nvPr>
        </p:nvSpPr>
        <p:spPr>
          <a:xfrm>
            <a:off x="0" y="0"/>
            <a:ext cx="9144000" cy="6858000"/>
          </a:xfrm>
        </p:spPr>
        <p:txBody>
          <a:bodyPr>
            <a:normAutofit fontScale="85000" lnSpcReduction="10000"/>
          </a:bodyPr>
          <a:lstStyle/>
          <a:p>
            <a:pPr>
              <a:buFontTx/>
              <a:buChar char="-"/>
            </a:pPr>
            <a:r>
              <a:rPr lang="it-IT" dirty="0" smtClean="0">
                <a:latin typeface="Comic Sans MS" pitchFamily="66" charset="0"/>
              </a:rPr>
              <a:t>Questo disegno che avete visto, è stato realizzato da Giovanni Battista Balbis.</a:t>
            </a:r>
          </a:p>
          <a:p>
            <a:pPr>
              <a:buFontTx/>
              <a:buChar char="-"/>
            </a:pPr>
            <a:r>
              <a:rPr lang="it-IT" dirty="0" smtClean="0">
                <a:latin typeface="Comic Sans MS" pitchFamily="66" charset="0"/>
              </a:rPr>
              <a:t>Rappresenta il </a:t>
            </a:r>
            <a:r>
              <a:rPr lang="it-IT" b="1" i="1" dirty="0" err="1" smtClean="0">
                <a:solidFill>
                  <a:schemeClr val="accent2"/>
                </a:solidFill>
              </a:rPr>
              <a:t>dianthus</a:t>
            </a:r>
            <a:r>
              <a:rPr lang="it-IT" b="1" i="1" dirty="0" smtClean="0">
                <a:solidFill>
                  <a:schemeClr val="accent2"/>
                </a:solidFill>
              </a:rPr>
              <a:t> </a:t>
            </a:r>
            <a:r>
              <a:rPr lang="it-IT" b="1" i="1" dirty="0" err="1" smtClean="0">
                <a:solidFill>
                  <a:schemeClr val="accent2"/>
                </a:solidFill>
              </a:rPr>
              <a:t>furcatus</a:t>
            </a:r>
            <a:r>
              <a:rPr lang="it-IT" b="1" i="1" dirty="0" smtClean="0">
                <a:solidFill>
                  <a:schemeClr val="accent2"/>
                </a:solidFill>
              </a:rPr>
              <a:t> </a:t>
            </a:r>
            <a:r>
              <a:rPr lang="it-IT" dirty="0" smtClean="0">
                <a:latin typeface="Comic Sans MS" pitchFamily="66" charset="0"/>
              </a:rPr>
              <a:t>, uno dei garofani di montagna.</a:t>
            </a:r>
          </a:p>
          <a:p>
            <a:pPr>
              <a:buFontTx/>
              <a:buChar char="-"/>
            </a:pPr>
            <a:r>
              <a:rPr lang="it-IT" dirty="0" smtClean="0">
                <a:latin typeface="Comic Sans MS" pitchFamily="66" charset="0"/>
              </a:rPr>
              <a:t>Esso è stato ritrovato sulle Alpi di Tenda da  Ignazio </a:t>
            </a:r>
            <a:r>
              <a:rPr lang="it-IT" dirty="0" err="1" smtClean="0">
                <a:latin typeface="Comic Sans MS" pitchFamily="66" charset="0"/>
              </a:rPr>
              <a:t>Molineri</a:t>
            </a:r>
            <a:r>
              <a:rPr lang="it-IT" dirty="0" smtClean="0">
                <a:latin typeface="Comic Sans MS" pitchFamily="66" charset="0"/>
              </a:rPr>
              <a:t>; messo in coltura per diversi anni nell’Orto Botanico torinese è attualmente presente </a:t>
            </a:r>
          </a:p>
          <a:p>
            <a:pPr>
              <a:buFontTx/>
              <a:buChar char="-"/>
            </a:pPr>
            <a:r>
              <a:rPr lang="it-IT" dirty="0" smtClean="0">
                <a:latin typeface="Comic Sans MS" pitchFamily="66" charset="0"/>
              </a:rPr>
              <a:t>Fu descritto da </a:t>
            </a:r>
            <a:r>
              <a:rPr lang="it-IT" dirty="0" err="1" smtClean="0">
                <a:latin typeface="Comic Sans MS" pitchFamily="66" charset="0"/>
              </a:rPr>
              <a:t>G.B</a:t>
            </a:r>
            <a:r>
              <a:rPr lang="it-IT" dirty="0" smtClean="0">
                <a:latin typeface="Comic Sans MS" pitchFamily="66" charset="0"/>
              </a:rPr>
              <a:t> Balbis in una sua “Memoria” nel 1804: in essa l’autore  descrive in modo dettagliato la variabilità del genere </a:t>
            </a:r>
            <a:r>
              <a:rPr lang="it-IT" dirty="0" err="1" smtClean="0">
                <a:latin typeface="Comic Sans MS" pitchFamily="66" charset="0"/>
              </a:rPr>
              <a:t>Dianthus</a:t>
            </a:r>
            <a:r>
              <a:rPr lang="it-IT" dirty="0" smtClean="0">
                <a:latin typeface="Comic Sans MS" pitchFamily="66" charset="0"/>
              </a:rPr>
              <a:t>, precisando che è una pianta perenne, che vive nei pascoli alpini, sassosi e nelle fessure delle rocce.</a:t>
            </a:r>
          </a:p>
          <a:p>
            <a:pPr>
              <a:buFontTx/>
              <a:buChar char="-"/>
            </a:pPr>
            <a:r>
              <a:rPr lang="it-IT" dirty="0" smtClean="0">
                <a:latin typeface="Comic Sans MS" pitchFamily="66" charset="0"/>
              </a:rPr>
              <a:t> E’ diffuso in un’ampia zona che va dalle Alpi Marittime fino al Monviso.</a:t>
            </a:r>
          </a:p>
          <a:p>
            <a:pPr>
              <a:buFontTx/>
              <a:buChar char="-"/>
            </a:pPr>
            <a:r>
              <a:rPr lang="it-IT" dirty="0" smtClean="0">
                <a:latin typeface="Comic Sans MS" pitchFamily="66" charset="0"/>
              </a:rPr>
              <a:t> Di questa specie sono note due sottospecie, una presente in Corsica, l’altra sui Pirenei.</a:t>
            </a:r>
          </a:p>
          <a:p>
            <a:pPr>
              <a:buNone/>
            </a:pPr>
            <a:endParaRPr lang="it-IT"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to="" calcmode="lin" valueType="num">
                                      <p:cBhvr>
                                        <p:cTn id="11" dur="1" fill="hold"/>
                                        <p:tgtEl>
                                          <p:spTgt spid="3">
                                            <p:txEl>
                                              <p:pRg st="1" end="1"/>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to="" calcmode="lin" valueType="num">
                                      <p:cBhvr>
                                        <p:cTn id="19" dur="1" fill="hold"/>
                                        <p:tgtEl>
                                          <p:spTgt spid="3">
                                            <p:txEl>
                                              <p:pRg st="3" end="3"/>
                                            </p:txEl>
                                          </p:spTgt>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balbis fo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pPr>
              <a:buNone/>
            </a:pPr>
            <a:endParaRPr lang="it-IT" dirty="0" smtClean="0"/>
          </a:p>
          <a:p>
            <a:pPr>
              <a:buNone/>
            </a:pPr>
            <a:r>
              <a:rPr lang="it-IT" dirty="0" smtClean="0">
                <a:solidFill>
                  <a:schemeClr val="bg1"/>
                </a:solidFill>
                <a:latin typeface="Comic Sans MS" pitchFamily="66" charset="0"/>
              </a:rPr>
              <a:t>                     GRAZIE A TUTTI !! </a:t>
            </a:r>
          </a:p>
          <a:p>
            <a:pPr>
              <a:buNone/>
            </a:pPr>
            <a:r>
              <a:rPr lang="it-IT" dirty="0" smtClean="0">
                <a:solidFill>
                  <a:schemeClr val="bg1"/>
                </a:solidFill>
                <a:latin typeface="Comic Sans MS" pitchFamily="66" charset="0"/>
              </a:rPr>
              <a:t>       Ora conoscerete più a fondo la vita di                                                                                                        Giovanni Battista Balbis! </a:t>
            </a:r>
          </a:p>
          <a:p>
            <a:pPr>
              <a:buNone/>
            </a:pPr>
            <a:r>
              <a:rPr lang="it-IT" dirty="0" smtClean="0">
                <a:solidFill>
                  <a:schemeClr val="bg1"/>
                </a:solidFill>
                <a:latin typeface="Comic Sans MS" pitchFamily="66" charset="0"/>
              </a:rPr>
              <a:t>                              ♥♥♥ </a:t>
            </a:r>
            <a:r>
              <a:rPr lang="it-IT" dirty="0" smtClean="0">
                <a:solidFill>
                  <a:schemeClr val="bg1"/>
                </a:solidFill>
                <a:latin typeface="Comic Sans MS" pitchFamily="66" charset="0"/>
                <a:sym typeface="Wingdings" pitchFamily="2" charset="2"/>
              </a:rPr>
              <a:t></a:t>
            </a:r>
            <a:endParaRPr lang="it-IT" dirty="0" smtClean="0">
              <a:solidFill>
                <a:schemeClr val="bg1"/>
              </a:solidFill>
              <a:latin typeface="Comic Sans MS" pitchFamily="66" charset="0"/>
            </a:endParaRPr>
          </a:p>
          <a:p>
            <a:pPr>
              <a:buNone/>
            </a:pPr>
            <a:endParaRPr lang="it-IT" dirty="0" smtClean="0">
              <a:solidFill>
                <a:schemeClr val="bg1"/>
              </a:solidFill>
            </a:endParaRPr>
          </a:p>
          <a:p>
            <a:pPr>
              <a:buNone/>
            </a:pPr>
            <a:endParaRPr lang="it-IT" dirty="0" smtClean="0">
              <a:solidFill>
                <a:schemeClr val="bg1"/>
              </a:solidFill>
            </a:endParaRPr>
          </a:p>
        </p:txBody>
      </p:sp>
    </p:spTree>
    <p:custDataLst>
      <p:tags r:id="rId1"/>
    </p:custDataLst>
  </p:cSld>
  <p:clrMapOvr>
    <a:masterClrMapping/>
  </p:clrMapOvr>
  <p:transition advTm="2758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3" end="3"/>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Picture 4" descr="http://t2.gstatic.com/images?q=tbn:ANd9GcTiRo5CoZzpvxyFzsDXyjZOdhC8iQfW76p600-zht0sRfUTTAhK&amp;t=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Segnaposto contenuto 7"/>
          <p:cNvSpPr>
            <a:spLocks noGrp="1"/>
          </p:cNvSpPr>
          <p:nvPr>
            <p:ph idx="1"/>
          </p:nvPr>
        </p:nvSpPr>
        <p:spPr>
          <a:xfrm>
            <a:off x="899592" y="836712"/>
            <a:ext cx="7272808" cy="5256584"/>
          </a:xfrm>
        </p:spPr>
        <p:txBody>
          <a:bodyPr>
            <a:normAutofit fontScale="92500" lnSpcReduction="20000"/>
          </a:bodyPr>
          <a:lstStyle/>
          <a:p>
            <a:pPr algn="just">
              <a:buNone/>
            </a:pPr>
            <a:r>
              <a:rPr lang="it-IT" dirty="0" smtClean="0">
                <a:latin typeface="Comic Sans MS" pitchFamily="66" charset="0"/>
              </a:rPr>
              <a:t>“Ora  </a:t>
            </a:r>
            <a:r>
              <a:rPr lang="it-IT" dirty="0">
                <a:latin typeface="Comic Sans MS" pitchFamily="66" charset="0"/>
              </a:rPr>
              <a:t>forse mi ricordo, ma è per caso quell’uomo che una volta morto,il suo cadavere fu rapito dai corvi??????!!!!!”</a:t>
            </a:r>
          </a:p>
          <a:p>
            <a:pPr algn="just">
              <a:buNone/>
            </a:pPr>
            <a:r>
              <a:rPr lang="it-IT" dirty="0" smtClean="0">
                <a:latin typeface="Comic Sans MS" pitchFamily="66" charset="0"/>
              </a:rPr>
              <a:t>     “Esatto</a:t>
            </a:r>
            <a:r>
              <a:rPr lang="it-IT" dirty="0">
                <a:latin typeface="Comic Sans MS" pitchFamily="66" charset="0"/>
              </a:rPr>
              <a:t>!!!! Proprio quel signore che fu uno </a:t>
            </a:r>
            <a:r>
              <a:rPr lang="it-IT" b="1" dirty="0">
                <a:latin typeface="Comic Sans MS" pitchFamily="66" charset="0"/>
              </a:rPr>
              <a:t>scienziato</a:t>
            </a:r>
            <a:r>
              <a:rPr lang="it-IT" dirty="0">
                <a:latin typeface="Comic Sans MS" pitchFamily="66" charset="0"/>
              </a:rPr>
              <a:t>  pazzo !! ma poi chi lo può </a:t>
            </a:r>
            <a:r>
              <a:rPr lang="it-IT" dirty="0" smtClean="0">
                <a:latin typeface="Comic Sans MS" pitchFamily="66" charset="0"/>
              </a:rPr>
              <a:t>dire: </a:t>
            </a:r>
            <a:r>
              <a:rPr lang="it-IT" dirty="0">
                <a:latin typeface="Comic Sans MS" pitchFamily="66" charset="0"/>
              </a:rPr>
              <a:t>non si hanno notizie concrete su </a:t>
            </a:r>
            <a:r>
              <a:rPr lang="it-IT" dirty="0" smtClean="0">
                <a:latin typeface="Comic Sans MS" pitchFamily="66" charset="0"/>
              </a:rPr>
              <a:t>quest’uomo. Conosciamo una </a:t>
            </a:r>
            <a:r>
              <a:rPr lang="it-IT" dirty="0">
                <a:latin typeface="Comic Sans MS" pitchFamily="66" charset="0"/>
              </a:rPr>
              <a:t>storiella un po’ fantastica e qualche notizia qua e </a:t>
            </a:r>
            <a:r>
              <a:rPr lang="it-IT" dirty="0" smtClean="0">
                <a:latin typeface="Comic Sans MS" pitchFamily="66" charset="0"/>
              </a:rPr>
              <a:t>là ”</a:t>
            </a:r>
            <a:endParaRPr lang="it-IT" dirty="0">
              <a:latin typeface="Comic Sans MS" pitchFamily="66" charset="0"/>
            </a:endParaRPr>
          </a:p>
          <a:p>
            <a:pPr algn="just">
              <a:buNone/>
            </a:pPr>
            <a:r>
              <a:rPr lang="it-IT" dirty="0" smtClean="0">
                <a:latin typeface="Comic Sans MS" pitchFamily="66" charset="0"/>
              </a:rPr>
              <a:t>      “</a:t>
            </a:r>
            <a:r>
              <a:rPr lang="it-IT" dirty="0">
                <a:latin typeface="Comic Sans MS" pitchFamily="66" charset="0"/>
              </a:rPr>
              <a:t>C</a:t>
            </a:r>
            <a:r>
              <a:rPr lang="it-IT" dirty="0" smtClean="0">
                <a:latin typeface="Comic Sans MS" pitchFamily="66" charset="0"/>
              </a:rPr>
              <a:t>i </a:t>
            </a:r>
            <a:r>
              <a:rPr lang="it-IT" dirty="0">
                <a:latin typeface="Comic Sans MS" pitchFamily="66" charset="0"/>
              </a:rPr>
              <a:t>racconti questa </a:t>
            </a:r>
            <a:r>
              <a:rPr lang="it-IT" dirty="0" smtClean="0">
                <a:latin typeface="Comic Sans MS" pitchFamily="66" charset="0"/>
              </a:rPr>
              <a:t>storia, </a:t>
            </a:r>
            <a:r>
              <a:rPr lang="it-IT" dirty="0">
                <a:latin typeface="Comic Sans MS" pitchFamily="66" charset="0"/>
              </a:rPr>
              <a:t>sembra interessante!!”</a:t>
            </a:r>
          </a:p>
          <a:p>
            <a:pPr algn="just">
              <a:buNone/>
            </a:pPr>
            <a:r>
              <a:rPr lang="it-IT" dirty="0" smtClean="0">
                <a:latin typeface="Comic Sans MS" pitchFamily="66" charset="0"/>
              </a:rPr>
              <a:t>       “Con molto piacere!!! </a:t>
            </a:r>
            <a:endParaRPr lang="it-IT" dirty="0">
              <a:latin typeface="Comic Sans MS" pitchFamily="66" charset="0"/>
            </a:endParaRPr>
          </a:p>
          <a:p>
            <a:pPr algn="just">
              <a:buNone/>
            </a:pPr>
            <a:endParaRPr lang="it-IT" dirty="0">
              <a:latin typeface="Elephant" pitchFamily="18" charset="0"/>
            </a:endParaRPr>
          </a:p>
        </p:txBody>
      </p:sp>
      <p:sp>
        <p:nvSpPr>
          <p:cNvPr id="20484" name="AutoShape 4" descr="data:image/jpg;base64,/9j/4AAQSkZJRgABAQAAAQABAAD/2wBDAAkGBwgHBgkIBwgKCgkLDRYPDQwMDRsUFRAWIB0iIiAdHx8kKDQsJCYxJx8fLT0tMTU3Ojo6Iys/RD84QzQ5Ojf/2wBDAQoKCg0MDRoPDxo3JR8lNzc3Nzc3Nzc3Nzc3Nzc3Nzc3Nzc3Nzc3Nzc3Nzc3Nzc3Nzc3Nzc3Nzc3Nzc3Nzc3Nzf/wAARCACGAMIDASIAAhEBAxEB/8QAGwABAAIDAQEAAAAAAAAAAAAAAAEFAwQGAgf/xAA6EAACAQMCBAQDBQcDBQAAAAAAAQIDBBEFIQYSMVETQWFxIjKBBxRSodEjQpGxweHwFWJyJDNDgpL/xAAbAQEAAgMBAQAAAAAAAAAAAAAAAwQBAgUGB//EADARAAICAQMCAwYFBQAAAAAAAAABAgMEERIhMUEFEyIyUWFxkbEGFBUjQlKBocHR/9oADAMBAAIRAxEAPwD7WACqagAAAAAAAAAAAAA1a+o2lvnxbiCa/dTy/wCCNZzhBayehtGMpdEbQKifENlH5VVn7Q/VnmPEdk+sK694r+jK36hir+aJvyt+mu1lyDQo6xYVmkriMW/KexvRaksxaa7osQthYtYPUinXKHtLQkEE4JDQAYBgAYJyMgEANgAAAAAAAAEAEj3wvqV17e1Vc/drZRU+spPy+hCpOaTrXNeT/wBsnFfkVHmw3uMFq1/ZE6pemrLEkqKs7i0+OlVlVgvmhN529GWlKpGpTjOLzGSyjejJjbJx00aNZ1uC17Ho1NQ1GhYx/aPM30gurMWsanGwpYhvWkvhXb1ZRWNjK9qO5vJuUZb4fWf9irl5rjLyaeZfYs0YycfMs9n7k1b3UdUm4UIyVNv5aey+rM1Dh2pLDuK0Yd1FczLanKFKCp04xjFdFFdDBqOq22m2srq9rwo0IdZzlhfmVY4dUnvvk5P/AAWHfOPpqW1HiHDtpFfFWqy9mkepcP2bWFUrL/2X6GDSOJNO1rnenXUKrh80Vs17p7mfVNZs9JtXdajcU7ehF7znJIseRhJewiHzb3zuZrVuG0v+xcPf92Uf6mn4WpaVLng58ie+N4v3N/ReI9N1yjKrpV3SuIJ4fLLp6MsvFynn+BBPCx36qW4te4ljkW9J8o1tN1qnctU66VKr5PPwyZbLPVnO6hp1OqnVt8QnnePlI96LqklKNrdS36QnLrnsyXHzZ12KnIfyZDbjxnF2VfQv2wGDrFEAAGAAAAAAAAAAQSQZ+IKTVU7e/wDFXSpBb+3X+hq/ffUt9Yt/HspuPz0vjjj/ADsclKq89TyniVVtOQ9r4lydnEUbq+exa1LxuDWS6pzVlpcZVnjw6ab9+xz+h01c38Iz3jBc7XfBu8UXLxTtYPCl8UiTClKiieTN69ka3VqdsaV82U/iSvr7xazfxPL9F2LeNdYSWy8kUlpLE2/Q3VUwst4S8yjRkOKcn1ZctrTaS6IsFVyfNPtb16tpOpaLKMFOlCU63JJZTmliL+mWzv4VcxTXRnP8ccLUeKtMhRlU8KvSlzUquM4fmmuzLeNnwjfGVnRMqW1NxaRw3CvG17rnGulqpF8756dSe2ZQcc4fdJpf51tftV12OmcS6W7mhGvb0qMqsKc480XUzhNro8b/AFNvgD7PVw5fyv765hcXKi40/DTUYJ9Xv5lrx9wfS4stKSjWVvd0G/DqOOU0+qfoXZ+JY355TT9OnX/ZAqZqrTucnwRxWtX46tpW1tToOpRnG4dKCgppYcW0tsp5WfU+wSrRilzbb47Hzz7P+Ao8MXFW8u7mFe8nHki4LEYr0zudZrOoUrDTqleouaTxGEV1nJvEYpd22Vs3PhZkfsvVfdm9VTjBKRcOr5roVmo01zKpHq/mx3JtKbhRp+LKUqij8Tcm1k9XDzB+5zbslThoyzXHbIudFvfvdtie9WntL19SxOV0ms7a+pvpGXwy+vQ6o9N4XlPIx/V1XDObl1KuzjowAMHRKgAAAAAAAAAIbSTb2SWSTS1eo6dhUw8OWI59yO6xV1ym+yN4R3SUTRrXM7yTzVdKi/liusl6mGNhYrrHP1NGMmls9ifEl5yPFS8Q3y3Tjq/idmNLitIvQsqdvZ0nmkpQljGYzaZhu7K2uZ88qtTn7ylk0vFf4sjxG/3zEs6Mo7XDgzGqSe5S5NavQ+71nFPK7mOpbxrUpxzOMpLClGWHF916mW6nlrL3FN9CruaW5Fvlx5KfRNaqxv5aNrCjS1Cmv2U0sQuoeUo9n3j5HSRfmVOtaHaa3bRpXEXCpTfNSr03ipSl3iynjqHEehfstQsJavax2jd2eFVa/wB1N9X6pk8q45PqqaUu610+n/Co5OPEuh17Y5jjav2j6JQ2uad/Rn5xqWs0/wCRo1/tHlcvwtB0K/vasvllODhD3zu/5e5iPhuZL+DXz4X1Zh2w953d3dUbShUr3NSFOlTWZznJJJer8jlNHuavFmrx1VwnDR7KT+5xksOvV6eJjsk2l9fpWW3DGu8TXFO54yuVRtISUoadQeE/+WP7s76hRpW9GFGjThCnCKjGMVhRS6JG9nlYsHGMt03xquiXw97C1l1WiMuWjzPdEg5mrJF7zBNNdNjrqE/Eo06n4opnKTR02mb6fb5/Aj0v4em984lPPWsYs2RkA9ScsAAAAAAAAAFbr6/6BvtOP8/7lkYL2iq9pVpPfmi8ejIcmt2Uzgu6JKZbbEzloPIaPFJ9T29t2fOpJp6HoO5OF2RDS7Ic0e6HNHujXkGK4ppxzj4keKJ7uKiUOu72MVLyLEU3Dk3Xsm3E9niHQ9JlZkT6kSpxby4JvuSoxW6SX0JBnc+mpgLpgMZBqASRkGQRNHT2cPDtaUOnLBL8jnrej49xTpY2lJZ9urOmPU/h2p7Z2P5HPzpdIkgA9Kc4AAAAAAAAAEepIAOPvKU7O7nTlHEc/C+68jz4kXudbXt6NxBwrU4zj6mjPQrOTzHxYf8AGZ5nK8CnKblWzq150NqU1yUHPH/EOePp/AvP9AtPx1//ALX6GSlolnTmpNTm1+KWxXXgORry0SPNpXTU5WtNVKnw9D3SiXOt6Vyt3VtHb/yQS/NFXSSktinmY8sV+XItV3Rsr1Rkh0PZGGhucxgkAZMAAglZbAB6jHO7Cj3NuxtZXdXDTjTi/if9ES0UTvsUILlkU7FFas29FtnFO4kt3tDPbuWgjFRiopYSWESfQcTGjjUquPY4ttjsk5MAnBBYIwAAAAAAAAAAAAAAAAACOvUp7/SG5utZpJvd0+/sXD2RX3d1OMnGKIMnFryYbbES1WyresSkU+WThVi4yXVPqesLyNmtLx9qiTXd+RreA1vCbx2keWyfAL4PWp6o6FeXXL2uCOQchKhW82n7P9SeWr2S+qOd+l5mumxk3n1/1EKHcNJY6Inkn+9JfRGSnGNN80W3LvLcuY/gOTY/3NIoinlwj05Ni0sKlx8VXNOl+b/QuqdONKChCKUV0S8inpXdRdXlFrbVXUjlnqMLApxI6QXPdnPtulY+ehmABdIQAAAAAAAAAAAAAAAAAAAMAAwVraFR7ozgyCunp+/wmGVhJPGF/AtwEzJS/cZD7jMuh9DIKdWM/YyR09vruWgyYMGlTsILqbcIKCSiesgAAAwAAMAAAAAAAAAGQCUgDAIABkAZAAAAAAAMAAAyAAAAAAAAAAMgAAAAAAAH/9k="/>
          <p:cNvSpPr>
            <a:spLocks noChangeAspect="1" noChangeArrowheads="1"/>
          </p:cNvSpPr>
          <p:nvPr/>
        </p:nvSpPr>
        <p:spPr bwMode="auto">
          <a:xfrm>
            <a:off x="74613" y="-541338"/>
            <a:ext cx="1638300" cy="1133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486" name="AutoShape 6" descr="data:image/jpg;base64,/9j/4AAQSkZJRgABAQAAAQABAAD/2wBDAAkGBwgHBgkIBwgKCgkLDRYPDQwMDRsUFRAWIB0iIiAdHx8kKDQsJCYxJx8fLT0tMTU3Ojo6Iys/RD84QzQ5Ojf/2wBDAQoKCg0MDRoPDxo3JR8lNzc3Nzc3Nzc3Nzc3Nzc3Nzc3Nzc3Nzc3Nzc3Nzc3Nzc3Nzc3Nzc3Nzc3Nzc3Nzc3Nzf/wAARCACGAMIDASIAAhEBAxEB/8QAGwABAAIDAQEAAAAAAAAAAAAAAAEFAwQGAgf/xAA6EAACAQMCBAQDBQcDBQAAAAAAAQIDBBEFIQYSMVETQWFxIjKBBxRSodEjQpGxweHwFWJyJDNDgpL/xAAbAQEAAgMBAQAAAAAAAAAAAAAAAwQBAgUGB//EADARAAICAQMCAwYFBQAAAAAAAAABAgMEERIhMUEFEyIyUWFxkbEGFBUjQlKBocHR/9oADAMBAAIRAxEAPwD7WACqagAAAAAAAAAAAAA1a+o2lvnxbiCa/dTy/wCCNZzhBayehtGMpdEbQKifENlH5VVn7Q/VnmPEdk+sK694r+jK36hir+aJvyt+mu1lyDQo6xYVmkriMW/KexvRaksxaa7osQthYtYPUinXKHtLQkEE4JDQAYBgAYJyMgEANgAAAAAAAAEAEj3wvqV17e1Vc/drZRU+spPy+hCpOaTrXNeT/wBsnFfkVHmw3uMFq1/ZE6pemrLEkqKs7i0+OlVlVgvmhN529GWlKpGpTjOLzGSyjejJjbJx00aNZ1uC17Ho1NQ1GhYx/aPM30gurMWsanGwpYhvWkvhXb1ZRWNjK9qO5vJuUZb4fWf9irl5rjLyaeZfYs0YycfMs9n7k1b3UdUm4UIyVNv5aey+rM1Dh2pLDuK0Yd1FczLanKFKCp04xjFdFFdDBqOq22m2srq9rwo0IdZzlhfmVY4dUnvvk5P/AAWHfOPpqW1HiHDtpFfFWqy9mkepcP2bWFUrL/2X6GDSOJNO1rnenXUKrh80Vs17p7mfVNZs9JtXdajcU7ehF7znJIseRhJewiHzb3zuZrVuG0v+xcPf92Uf6mn4WpaVLng58ie+N4v3N/ReI9N1yjKrpV3SuIJ4fLLp6MsvFynn+BBPCx36qW4te4ljkW9J8o1tN1qnctU66VKr5PPwyZbLPVnO6hp1OqnVt8QnnePlI96LqklKNrdS36QnLrnsyXHzZ12KnIfyZDbjxnF2VfQv2wGDrFEAAGAAAAAAAAAAQSQZ+IKTVU7e/wDFXSpBb+3X+hq/ffUt9Yt/HspuPz0vjjj/ADsclKq89TyniVVtOQ9r4lydnEUbq+exa1LxuDWS6pzVlpcZVnjw6ab9+xz+h01c38Iz3jBc7XfBu8UXLxTtYPCl8UiTClKiieTN69ka3VqdsaV82U/iSvr7xazfxPL9F2LeNdYSWy8kUlpLE2/Q3VUwst4S8yjRkOKcn1ZctrTaS6IsFVyfNPtb16tpOpaLKMFOlCU63JJZTmliL+mWzv4VcxTXRnP8ccLUeKtMhRlU8KvSlzUquM4fmmuzLeNnwjfGVnRMqW1NxaRw3CvG17rnGulqpF8756dSe2ZQcc4fdJpf51tftV12OmcS6W7mhGvb0qMqsKc480XUzhNro8b/AFNvgD7PVw5fyv765hcXKi40/DTUYJ9Xv5lrx9wfS4stKSjWVvd0G/DqOOU0+qfoXZ+JY355TT9OnX/ZAqZqrTucnwRxWtX46tpW1tToOpRnG4dKCgppYcW0tsp5WfU+wSrRilzbb47Hzz7P+Ao8MXFW8u7mFe8nHki4LEYr0zudZrOoUrDTqleouaTxGEV1nJvEYpd22Vs3PhZkfsvVfdm9VTjBKRcOr5roVmo01zKpHq/mx3JtKbhRp+LKUqij8Tcm1k9XDzB+5zbslThoyzXHbIudFvfvdtie9WntL19SxOV0ms7a+pvpGXwy+vQ6o9N4XlPIx/V1XDObl1KuzjowAMHRKgAAAAAAAAAIbSTb2SWSTS1eo6dhUw8OWI59yO6xV1ym+yN4R3SUTRrXM7yTzVdKi/liusl6mGNhYrrHP1NGMmls9ifEl5yPFS8Q3y3Tjq/idmNLitIvQsqdvZ0nmkpQljGYzaZhu7K2uZ88qtTn7ylk0vFf4sjxG/3zEs6Mo7XDgzGqSe5S5NavQ+71nFPK7mOpbxrUpxzOMpLClGWHF916mW6nlrL3FN9CruaW5Fvlx5KfRNaqxv5aNrCjS1Cmv2U0sQuoeUo9n3j5HSRfmVOtaHaa3bRpXEXCpTfNSr03ipSl3iynjqHEehfstQsJavax2jd2eFVa/wB1N9X6pk8q45PqqaUu610+n/Co5OPEuh17Y5jjav2j6JQ2uad/Rn5xqWs0/wCRo1/tHlcvwtB0K/vasvllODhD3zu/5e5iPhuZL+DXz4X1Zh2w953d3dUbShUr3NSFOlTWZznJJJer8jlNHuavFmrx1VwnDR7KT+5xksOvV6eJjsk2l9fpWW3DGu8TXFO54yuVRtISUoadQeE/+WP7s76hRpW9GFGjThCnCKjGMVhRS6JG9nlYsHGMt03xquiXw97C1l1WiMuWjzPdEg5mrJF7zBNNdNjrqE/Eo06n4opnKTR02mb6fb5/Aj0v4em984lPPWsYs2RkA9ScsAAAAAAAAAFbr6/6BvtOP8/7lkYL2iq9pVpPfmi8ejIcmt2Uzgu6JKZbbEzloPIaPFJ9T29t2fOpJp6HoO5OF2RDS7Ic0e6HNHujXkGK4ppxzj4keKJ7uKiUOu72MVLyLEU3Dk3Xsm3E9niHQ9JlZkT6kSpxby4JvuSoxW6SX0JBnc+mpgLpgMZBqASRkGQRNHT2cPDtaUOnLBL8jnrej49xTpY2lJZ9urOmPU/h2p7Z2P5HPzpdIkgA9Kc4AAAAAAAAAEepIAOPvKU7O7nTlHEc/C+68jz4kXudbXt6NxBwrU4zj6mjPQrOTzHxYf8AGZ5nK8CnKblWzq150NqU1yUHPH/EOePp/AvP9AtPx1//ALX6GSlolnTmpNTm1+KWxXXgORry0SPNpXTU5WtNVKnw9D3SiXOt6Vyt3VtHb/yQS/NFXSSktinmY8sV+XItV3Rsr1Rkh0PZGGhucxgkAZMAAglZbAB6jHO7Cj3NuxtZXdXDTjTi/if9ES0UTvsUILlkU7FFas29FtnFO4kt3tDPbuWgjFRiopYSWESfQcTGjjUquPY4ttjsk5MAnBBYIwAAAAAAAAAAAAAAAAACOvUp7/SG5utZpJvd0+/sXD2RX3d1OMnGKIMnFryYbbES1WyresSkU+WThVi4yXVPqesLyNmtLx9qiTXd+RreA1vCbx2keWyfAL4PWp6o6FeXXL2uCOQchKhW82n7P9SeWr2S+qOd+l5mumxk3n1/1EKHcNJY6Inkn+9JfRGSnGNN80W3LvLcuY/gOTY/3NIoinlwj05Ni0sKlx8VXNOl+b/QuqdONKChCKUV0S8inpXdRdXlFrbVXUjlnqMLApxI6QXPdnPtulY+ehmABdIQAAAAAAAAAAAAAAAAAAAMAAwVraFR7ozgyCunp+/wmGVhJPGF/AtwEzJS/cZD7jMuh9DIKdWM/YyR09vruWgyYMGlTsILqbcIKCSiesgAAAwAAMAAAAAAAAAGQCUgDAIABkAZAAAAAAAMAAAyAAAAAAAAAAMgAAAAAAAH/9k="/>
          <p:cNvSpPr>
            <a:spLocks noChangeAspect="1" noChangeArrowheads="1"/>
          </p:cNvSpPr>
          <p:nvPr/>
        </p:nvSpPr>
        <p:spPr bwMode="auto">
          <a:xfrm>
            <a:off x="74613" y="-541338"/>
            <a:ext cx="1638300" cy="1133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490" name="AutoShape 10" descr="data:image/jpg;base64,/9j/4AAQSkZJRgABAQAAAQABAAD/2wBDAAkGBwgHBgkIBwgKCgkLDRYPDQwMDRsUFRAWIB0iIiAdHx8kKDQsJCYxJx8fLT0tMTU3Ojo6Iys/RD84QzQ5Ojf/2wBDAQoKCg0MDRoPDxo3JR8lNzc3Nzc3Nzc3Nzc3Nzc3Nzc3Nzc3Nzc3Nzc3Nzc3Nzc3Nzc3Nzc3Nzc3Nzc3Nzc3Nzf/wAARCACGAMIDASIAAhEBAxEB/8QAGwABAAIDAQEAAAAAAAAAAAAAAAEFAwQGAgf/xAA6EAACAQMCBAQDBQcDBQAAAAAAAQIDBBEFIQYSMVETQWFxIjKBBxRSodEjQpGxweHwFWJyJDNDgpL/xAAbAQEAAgMBAQAAAAAAAAAAAAAAAwQBAgUGB//EADARAAICAQMCAwYFBQAAAAAAAAABAgMEERIhMUEFEyIyUWFxkbEGFBUjQlKBocHR/9oADAMBAAIRAxEAPwD7WACqagAAAAAAAAAAAAA1a+o2lvnxbiCa/dTy/wCCNZzhBayehtGMpdEbQKifENlH5VVn7Q/VnmPEdk+sK694r+jK36hir+aJvyt+mu1lyDQo6xYVmkriMW/KexvRaksxaa7osQthYtYPUinXKHtLQkEE4JDQAYBgAYJyMgEANgAAAAAAAAEAEj3wvqV17e1Vc/drZRU+spPy+hCpOaTrXNeT/wBsnFfkVHmw3uMFq1/ZE6pemrLEkqKs7i0+OlVlVgvmhN529GWlKpGpTjOLzGSyjejJjbJx00aNZ1uC17Ho1NQ1GhYx/aPM30gurMWsanGwpYhvWkvhXb1ZRWNjK9qO5vJuUZb4fWf9irl5rjLyaeZfYs0YycfMs9n7k1b3UdUm4UIyVNv5aey+rM1Dh2pLDuK0Yd1FczLanKFKCp04xjFdFFdDBqOq22m2srq9rwo0IdZzlhfmVY4dUnvvk5P/AAWHfOPpqW1HiHDtpFfFWqy9mkepcP2bWFUrL/2X6GDSOJNO1rnenXUKrh80Vs17p7mfVNZs9JtXdajcU7ehF7znJIseRhJewiHzb3zuZrVuG0v+xcPf92Uf6mn4WpaVLng58ie+N4v3N/ReI9N1yjKrpV3SuIJ4fLLp6MsvFynn+BBPCx36qW4te4ljkW9J8o1tN1qnctU66VKr5PPwyZbLPVnO6hp1OqnVt8QnnePlI96LqklKNrdS36QnLrnsyXHzZ12KnIfyZDbjxnF2VfQv2wGDrFEAAGAAAAAAAAAAQSQZ+IKTVU7e/wDFXSpBb+3X+hq/ffUt9Yt/HspuPz0vjjj/ADsclKq89TyniVVtOQ9r4lydnEUbq+exa1LxuDWS6pzVlpcZVnjw6ab9+xz+h01c38Iz3jBc7XfBu8UXLxTtYPCl8UiTClKiieTN69ka3VqdsaV82U/iSvr7xazfxPL9F2LeNdYSWy8kUlpLE2/Q3VUwst4S8yjRkOKcn1ZctrTaS6IsFVyfNPtb16tpOpaLKMFOlCU63JJZTmliL+mWzv4VcxTXRnP8ccLUeKtMhRlU8KvSlzUquM4fmmuzLeNnwjfGVnRMqW1NxaRw3CvG17rnGulqpF8756dSe2ZQcc4fdJpf51tftV12OmcS6W7mhGvb0qMqsKc480XUzhNro8b/AFNvgD7PVw5fyv765hcXKi40/DTUYJ9Xv5lrx9wfS4stKSjWVvd0G/DqOOU0+qfoXZ+JY355TT9OnX/ZAqZqrTucnwRxWtX46tpW1tToOpRnG4dKCgppYcW0tsp5WfU+wSrRilzbb47Hzz7P+Ao8MXFW8u7mFe8nHki4LEYr0zudZrOoUrDTqleouaTxGEV1nJvEYpd22Vs3PhZkfsvVfdm9VTjBKRcOr5roVmo01zKpHq/mx3JtKbhRp+LKUqij8Tcm1k9XDzB+5zbslThoyzXHbIudFvfvdtie9WntL19SxOV0ms7a+pvpGXwy+vQ6o9N4XlPIx/V1XDObl1KuzjowAMHRKgAAAAAAAAAIbSTb2SWSTS1eo6dhUw8OWI59yO6xV1ym+yN4R3SUTRrXM7yTzVdKi/liusl6mGNhYrrHP1NGMmls9ifEl5yPFS8Q3y3Tjq/idmNLitIvQsqdvZ0nmkpQljGYzaZhu7K2uZ88qtTn7ylk0vFf4sjxG/3zEs6Mo7XDgzGqSe5S5NavQ+71nFPK7mOpbxrUpxzOMpLClGWHF916mW6nlrL3FN9CruaW5Fvlx5KfRNaqxv5aNrCjS1Cmv2U0sQuoeUo9n3j5HSRfmVOtaHaa3bRpXEXCpTfNSr03ipSl3iynjqHEehfstQsJavax2jd2eFVa/wB1N9X6pk8q45PqqaUu610+n/Co5OPEuh17Y5jjav2j6JQ2uad/Rn5xqWs0/wCRo1/tHlcvwtB0K/vasvllODhD3zu/5e5iPhuZL+DXz4X1Zh2w953d3dUbShUr3NSFOlTWZznJJJer8jlNHuavFmrx1VwnDR7KT+5xksOvV6eJjsk2l9fpWW3DGu8TXFO54yuVRtISUoadQeE/+WP7s76hRpW9GFGjThCnCKjGMVhRS6JG9nlYsHGMt03xquiXw97C1l1WiMuWjzPdEg5mrJF7zBNNdNjrqE/Eo06n4opnKTR02mb6fb5/Aj0v4em984lPPWsYs2RkA9ScsAAAAAAAAAFbr6/6BvtOP8/7lkYL2iq9pVpPfmi8ejIcmt2Uzgu6JKZbbEzloPIaPFJ9T29t2fOpJp6HoO5OF2RDS7Ic0e6HNHujXkGK4ppxzj4keKJ7uKiUOu72MVLyLEU3Dk3Xsm3E9niHQ9JlZkT6kSpxby4JvuSoxW6SX0JBnc+mpgLpgMZBqASRkGQRNHT2cPDtaUOnLBL8jnrej49xTpY2lJZ9urOmPU/h2p7Z2P5HPzpdIkgA9Kc4AAAAAAAAAEepIAOPvKU7O7nTlHEc/C+68jz4kXudbXt6NxBwrU4zj6mjPQrOTzHxYf8AGZ5nK8CnKblWzq150NqU1yUHPH/EOePp/AvP9AtPx1//ALX6GSlolnTmpNTm1+KWxXXgORry0SPNpXTU5WtNVKnw9D3SiXOt6Vyt3VtHb/yQS/NFXSSktinmY8sV+XItV3Rsr1Rkh0PZGGhucxgkAZMAAglZbAB6jHO7Cj3NuxtZXdXDTjTi/if9ES0UTvsUILlkU7FFas29FtnFO4kt3tDPbuWgjFRiopYSWESfQcTGjjUquPY4ttjsk5MAnBBYIwAAAAAAAAAAAAAAAAACOvUp7/SG5utZpJvd0+/sXD2RX3d1OMnGKIMnFryYbbES1WyresSkU+WThVi4yXVPqesLyNmtLx9qiTXd+RreA1vCbx2keWyfAL4PWp6o6FeXXL2uCOQchKhW82n7P9SeWr2S+qOd+l5mumxk3n1/1EKHcNJY6Inkn+9JfRGSnGNN80W3LvLcuY/gOTY/3NIoinlwj05Ni0sKlx8VXNOl+b/QuqdONKChCKUV0S8inpXdRdXlFrbVXUjlnqMLApxI6QXPdnPtulY+ehmABdIQAAAAAAAAAAAAAAAAAAAMAAwVraFR7ozgyCunp+/wmGVhJPGF/AtwEzJS/cZD7jMuh9DIKdWM/YyR09vruWgyYMGlTsILqbcIKCSiesgAAAwAAMAAAAAAAAAGQCUgDAIABkAZAAAAAAAMAAAyAAAAAAAAAAMgAAAAAAAH/9k="/>
          <p:cNvSpPr>
            <a:spLocks noChangeAspect="1" noChangeArrowheads="1"/>
          </p:cNvSpPr>
          <p:nvPr/>
        </p:nvSpPr>
        <p:spPr bwMode="auto">
          <a:xfrm>
            <a:off x="74613" y="-541338"/>
            <a:ext cx="1638300" cy="1133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492" name="AutoShape 12" descr="data:image/jpg;base64,/9j/4AAQSkZJRgABAQAAAQABAAD/2wBDAAkGBwgHBgkIBwgKCgkLDRYPDQwMDRsUFRAWIB0iIiAdHx8kKDQsJCYxJx8fLT0tMTU3Ojo6Iys/RD84QzQ5Ojf/2wBDAQoKCg0MDRoPDxo3JR8lNzc3Nzc3Nzc3Nzc3Nzc3Nzc3Nzc3Nzc3Nzc3Nzc3Nzc3Nzc3Nzc3Nzc3Nzc3Nzc3Nzf/wAARCACGAMIDASIAAhEBAxEB/8QAGwABAAIDAQEAAAAAAAAAAAAAAAEFAwQGAgf/xAA6EAACAQMCBAQDBQcDBQAAAAAAAQIDBBEFIQYSMVETQWFxIjKBBxRSodEjQpGxweHwFWJyJDNDgpL/xAAbAQEAAgMBAQAAAAAAAAAAAAAAAwQBAgUGB//EADARAAICAQMCAwYFBQAAAAAAAAABAgMEERIhMUEFEyIyUWFxkbEGFBUjQlKBocHR/9oADAMBAAIRAxEAPwD7WACqagAAAAAAAAAAAAA1a+o2lvnxbiCa/dTy/wCCNZzhBayehtGMpdEbQKifENlH5VVn7Q/VnmPEdk+sK694r+jK36hir+aJvyt+mu1lyDQo6xYVmkriMW/KexvRaksxaa7osQthYtYPUinXKHtLQkEE4JDQAYBgAYJyMgEANgAAAAAAAAEAEj3wvqV17e1Vc/drZRU+spPy+hCpOaTrXNeT/wBsnFfkVHmw3uMFq1/ZE6pemrLEkqKs7i0+OlVlVgvmhN529GWlKpGpTjOLzGSyjejJjbJx00aNZ1uC17Ho1NQ1GhYx/aPM30gurMWsanGwpYhvWkvhXb1ZRWNjK9qO5vJuUZb4fWf9irl5rjLyaeZfYs0YycfMs9n7k1b3UdUm4UIyVNv5aey+rM1Dh2pLDuK0Yd1FczLanKFKCp04xjFdFFdDBqOq22m2srq9rwo0IdZzlhfmVY4dUnvvk5P/AAWHfOPpqW1HiHDtpFfFWqy9mkepcP2bWFUrL/2X6GDSOJNO1rnenXUKrh80Vs17p7mfVNZs9JtXdajcU7ehF7znJIseRhJewiHzb3zuZrVuG0v+xcPf92Uf6mn4WpaVLng58ie+N4v3N/ReI9N1yjKrpV3SuIJ4fLLp6MsvFynn+BBPCx36qW4te4ljkW9J8o1tN1qnctU66VKr5PPwyZbLPVnO6hp1OqnVt8QnnePlI96LqklKNrdS36QnLrnsyXHzZ12KnIfyZDbjxnF2VfQv2wGDrFEAAGAAAAAAAAAAQSQZ+IKTVU7e/wDFXSpBb+3X+hq/ffUt9Yt/HspuPz0vjjj/ADsclKq89TyniVVtOQ9r4lydnEUbq+exa1LxuDWS6pzVlpcZVnjw6ab9+xz+h01c38Iz3jBc7XfBu8UXLxTtYPCl8UiTClKiieTN69ka3VqdsaV82U/iSvr7xazfxPL9F2LeNdYSWy8kUlpLE2/Q3VUwst4S8yjRkOKcn1ZctrTaS6IsFVyfNPtb16tpOpaLKMFOlCU63JJZTmliL+mWzv4VcxTXRnP8ccLUeKtMhRlU8KvSlzUquM4fmmuzLeNnwjfGVnRMqW1NxaRw3CvG17rnGulqpF8756dSe2ZQcc4fdJpf51tftV12OmcS6W7mhGvb0qMqsKc480XUzhNro8b/AFNvgD7PVw5fyv765hcXKi40/DTUYJ9Xv5lrx9wfS4stKSjWVvd0G/DqOOU0+qfoXZ+JY355TT9OnX/ZAqZqrTucnwRxWtX46tpW1tToOpRnG4dKCgppYcW0tsp5WfU+wSrRilzbb47Hzz7P+Ao8MXFW8u7mFe8nHki4LEYr0zudZrOoUrDTqleouaTxGEV1nJvEYpd22Vs3PhZkfsvVfdm9VTjBKRcOr5roVmo01zKpHq/mx3JtKbhRp+LKUqij8Tcm1k9XDzB+5zbslThoyzXHbIudFvfvdtie9WntL19SxOV0ms7a+pvpGXwy+vQ6o9N4XlPIx/V1XDObl1KuzjowAMHRKgAAAAAAAAAIbSTb2SWSTS1eo6dhUw8OWI59yO6xV1ym+yN4R3SUTRrXM7yTzVdKi/liusl6mGNhYrrHP1NGMmls9ifEl5yPFS8Q3y3Tjq/idmNLitIvQsqdvZ0nmkpQljGYzaZhu7K2uZ88qtTn7ylk0vFf4sjxG/3zEs6Mo7XDgzGqSe5S5NavQ+71nFPK7mOpbxrUpxzOMpLClGWHF916mW6nlrL3FN9CruaW5Fvlx5KfRNaqxv5aNrCjS1Cmv2U0sQuoeUo9n3j5HSRfmVOtaHaa3bRpXEXCpTfNSr03ipSl3iynjqHEehfstQsJavax2jd2eFVa/wB1N9X6pk8q45PqqaUu610+n/Co5OPEuh17Y5jjav2j6JQ2uad/Rn5xqWs0/wCRo1/tHlcvwtB0K/vasvllODhD3zu/5e5iPhuZL+DXz4X1Zh2w953d3dUbShUr3NSFOlTWZznJJJer8jlNHuavFmrx1VwnDR7KT+5xksOvV6eJjsk2l9fpWW3DGu8TXFO54yuVRtISUoadQeE/+WP7s76hRpW9GFGjThCnCKjGMVhRS6JG9nlYsHGMt03xquiXw97C1l1WiMuWjzPdEg5mrJF7zBNNdNjrqE/Eo06n4opnKTR02mb6fb5/Aj0v4em984lPPWsYs2RkA9ScsAAAAAAAAAFbr6/6BvtOP8/7lkYL2iq9pVpPfmi8ejIcmt2Uzgu6JKZbbEzloPIaPFJ9T29t2fOpJp6HoO5OF2RDS7Ic0e6HNHujXkGK4ppxzj4keKJ7uKiUOu72MVLyLEU3Dk3Xsm3E9niHQ9JlZkT6kSpxby4JvuSoxW6SX0JBnc+mpgLpgMZBqASRkGQRNHT2cPDtaUOnLBL8jnrej49xTpY2lJZ9urOmPU/h2p7Z2P5HPzpdIkgA9Kc4AAAAAAAAAEepIAOPvKU7O7nTlHEc/C+68jz4kXudbXt6NxBwrU4zj6mjPQrOTzHxYf8AGZ5nK8CnKblWzq150NqU1yUHPH/EOePp/AvP9AtPx1//ALX6GSlolnTmpNTm1+KWxXXgORry0SPNpXTU5WtNVKnw9D3SiXOt6Vyt3VtHb/yQS/NFXSSktinmY8sV+XItV3Rsr1Rkh0PZGGhucxgkAZMAAglZbAB6jHO7Cj3NuxtZXdXDTjTi/if9ES0UTvsUILlkU7FFas29FtnFO4kt3tDPbuWgjFRiopYSWESfQcTGjjUquPY4ttjsk5MAnBBYIwAAAAAAAAAAAAAAAAACOvUp7/SG5utZpJvd0+/sXD2RX3d1OMnGKIMnFryYbbES1WyresSkU+WThVi4yXVPqesLyNmtLx9qiTXd+RreA1vCbx2keWyfAL4PWp6o6FeXXL2uCOQchKhW82n7P9SeWr2S+qOd+l5mumxk3n1/1EKHcNJY6Inkn+9JfRGSnGNN80W3LvLcuY/gOTY/3NIoinlwj05Ni0sKlx8VXNOl+b/QuqdONKChCKUV0S8inpXdRdXlFrbVXUjlnqMLApxI6QXPdnPtulY+ehmABdIQAAAAAAAAAAAAAAAAAAAMAAwVraFR7ozgyCunp+/wmGVhJPGF/AtwEzJS/cZD7jMuh9DIKdWM/YyR09vruWgyYMGlTsILqbcIKCSiesgAAAwAAMAAAAAAAAAGQCUgDAIABkAZAAAAAAAMAAAyAAAAAAAAAAMgAAAAAAAH/9k="/>
          <p:cNvSpPr>
            <a:spLocks noChangeAspect="1" noChangeArrowheads="1"/>
          </p:cNvSpPr>
          <p:nvPr/>
        </p:nvSpPr>
        <p:spPr bwMode="auto">
          <a:xfrm>
            <a:off x="74613" y="-541338"/>
            <a:ext cx="1638300" cy="1133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advTm="589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8">
                                            <p:txEl>
                                              <p:pRg st="1" end="1"/>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22" dur="500"/>
                                        <p:tgtEl>
                                          <p:spTgt spid="8">
                                            <p:txEl>
                                              <p:pRg st="2" end="2"/>
                                            </p:txEl>
                                          </p:spTgt>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p:cTn id="2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Shack, share photos of libro aperto, libri aperti, album aperto, segnaposto da stampare per matrimonio, share pictures of libro aperto, libri aperti, album aperto, segnaposto da stampare per matrimonio, share video of libro aperto, libri aperti, album aperto, segnaposto da stampare per matrimonio, free image hosting, free video hosting, image hosting, video hosti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ttangolo 4"/>
          <p:cNvSpPr/>
          <p:nvPr/>
        </p:nvSpPr>
        <p:spPr>
          <a:xfrm>
            <a:off x="1403648" y="980728"/>
            <a:ext cx="6408712" cy="4524315"/>
          </a:xfrm>
          <a:prstGeom prst="rect">
            <a:avLst/>
          </a:prstGeom>
        </p:spPr>
        <p:txBody>
          <a:bodyPr wrap="square">
            <a:spAutoFit/>
          </a:bodyPr>
          <a:lstStyle/>
          <a:p>
            <a:pPr algn="just">
              <a:buNone/>
            </a:pPr>
            <a:r>
              <a:rPr lang="it-IT" sz="2400" dirty="0" smtClean="0">
                <a:latin typeface="Comic Sans MS" pitchFamily="66" charset="0"/>
              </a:rPr>
              <a:t>La sua abitazione, che non a caso siamo andati a vedere, è una casa antica come tante altre : la facciata era di mattoni ed era molto alta quasi come se fosse un palazzo (non per questo gli hanno dato il nome   palazzo del mago) . Sulla porta , anch’essa molto alta rispetto alle porte normali , c’era scritto  1741 che molto presumibilmente è l’anno in cui fu costruita.  </a:t>
            </a:r>
          </a:p>
          <a:p>
            <a:pPr algn="just">
              <a:buNone/>
            </a:pPr>
            <a:r>
              <a:rPr lang="it-IT" sz="2400" dirty="0" smtClean="0">
                <a:latin typeface="Comic Sans MS" pitchFamily="66" charset="0"/>
              </a:rPr>
              <a:t>Ora vi farò vedere il percorso attuale per raggiungere la casa Balbis partendo dalla nostra “adorata” scuola!!! </a:t>
            </a:r>
            <a:endParaRPr lang="it-IT"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 descr="059"/>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Segnaposto contenuto 2"/>
          <p:cNvSpPr>
            <a:spLocks noGrp="1"/>
          </p:cNvSpPr>
          <p:nvPr>
            <p:ph idx="1"/>
          </p:nvPr>
        </p:nvSpPr>
        <p:spPr>
          <a:xfrm>
            <a:off x="539552" y="5013176"/>
            <a:ext cx="8229600" cy="1656184"/>
          </a:xfrm>
        </p:spPr>
        <p:txBody>
          <a:bodyPr>
            <a:normAutofit lnSpcReduction="10000"/>
          </a:bodyPr>
          <a:lstStyle/>
          <a:p>
            <a:pPr>
              <a:buNone/>
            </a:pPr>
            <a:r>
              <a:rPr lang="it-IT" sz="3600" b="1" dirty="0" smtClean="0">
                <a:solidFill>
                  <a:srgbClr val="C00000"/>
                </a:solidFill>
                <a:latin typeface="Cooper Black" pitchFamily="18" charset="0"/>
              </a:rPr>
              <a:t>Questa è   la via della scuola dove abbiamo iniziato il nostro percorso </a:t>
            </a:r>
            <a:r>
              <a:rPr lang="it-IT" sz="3600" b="1" dirty="0" err="1" smtClean="0">
                <a:solidFill>
                  <a:srgbClr val="C00000"/>
                </a:solidFill>
                <a:latin typeface="Cooper Black" pitchFamily="18" charset="0"/>
              </a:rPr>
              <a:t>……</a:t>
            </a:r>
            <a:r>
              <a:rPr lang="it-IT" sz="3600" b="1" dirty="0" smtClean="0">
                <a:solidFill>
                  <a:srgbClr val="C00000"/>
                </a:solidFill>
                <a:latin typeface="Cooper Black" pitchFamily="18" charset="0"/>
              </a:rPr>
              <a:t> </a:t>
            </a:r>
            <a:endParaRPr lang="it-IT" sz="3600" b="1" dirty="0">
              <a:solidFill>
                <a:srgbClr val="C00000"/>
              </a:solidFill>
              <a:latin typeface="Cooper Black" pitchFamily="18" charset="0"/>
            </a:endParaRPr>
          </a:p>
        </p:txBody>
      </p:sp>
    </p:spTree>
  </p:cSld>
  <p:clrMapOvr>
    <a:masterClrMapping/>
  </p:clrMapOvr>
  <p:transition advTm="6709">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34"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from="(-#ppt_w/2)" to="(#ppt_x)" calcmode="lin" valueType="num">
                                      <p:cBhvr>
                                        <p:cTn id="23" dur="600" fill="hold">
                                          <p:stCondLst>
                                            <p:cond delay="0"/>
                                          </p:stCondLst>
                                        </p:cTn>
                                        <p:tgtEl>
                                          <p:spTgt spid="3">
                                            <p:txEl>
                                              <p:pRg st="0" end="0"/>
                                            </p:txEl>
                                          </p:spTgt>
                                        </p:tgtEl>
                                        <p:attrNameLst>
                                          <p:attrName>ppt_x</p:attrName>
                                        </p:attrNameLst>
                                      </p:cBhvr>
                                    </p:anim>
                                    <p:anim from="0" to="-1.0" calcmode="lin" valueType="num">
                                      <p:cBhvr>
                                        <p:cTn id="24" dur="200" decel="50000" autoRev="1" fill="hold">
                                          <p:stCondLst>
                                            <p:cond delay="600"/>
                                          </p:stCondLst>
                                        </p:cTn>
                                        <p:tgtEl>
                                          <p:spTgt spid="3">
                                            <p:txEl>
                                              <p:pRg st="0" end="0"/>
                                            </p:txEl>
                                          </p:spTgt>
                                        </p:tgtEl>
                                        <p:attrNameLst>
                                          <p:attrName>xshear</p:attrName>
                                        </p:attrNameLst>
                                      </p:cBhvr>
                                    </p:anim>
                                    <p:animScale>
                                      <p:cBhvr>
                                        <p:cTn id="25" dur="200" decel="100000" autoRev="1" fill="hold">
                                          <p:stCondLst>
                                            <p:cond delay="600"/>
                                          </p:stCondLst>
                                        </p:cTn>
                                        <p:tgtEl>
                                          <p:spTgt spid="3">
                                            <p:txEl>
                                              <p:pRg st="0" end="0"/>
                                            </p:txEl>
                                          </p:spTgt>
                                        </p:tgtEl>
                                      </p:cBhvr>
                                      <p:from x="100000" y="100000"/>
                                      <p:to x="80000" y="100000"/>
                                    </p:animScale>
                                    <p:anim by="(#ppt_h/3+#ppt_w*0.1)" calcmode="lin" valueType="num">
                                      <p:cBhvr additive="sum">
                                        <p:cTn id="26" dur="200" decel="100000" autoRev="1" fill="hold">
                                          <p:stCondLst>
                                            <p:cond delay="6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I:\foto\BALBIS\060.JPG"/>
          <p:cNvPicPr>
            <a:picLocks noChangeAspect="1" noChangeArrowheads="1"/>
          </p:cNvPicPr>
          <p:nvPr/>
        </p:nvPicPr>
        <p:blipFill>
          <a:blip r:embed="rId2" cstate="print"/>
          <a:srcRect/>
          <a:stretch>
            <a:fillRect/>
          </a:stretch>
        </p:blipFill>
        <p:spPr bwMode="auto">
          <a:xfrm>
            <a:off x="0" y="0"/>
            <a:ext cx="9144000" cy="6823908"/>
          </a:xfrm>
          <a:prstGeom prst="rect">
            <a:avLst/>
          </a:prstGeom>
          <a:ln>
            <a:noFill/>
          </a:ln>
          <a:effectLst>
            <a:softEdge rad="112500"/>
          </a:effectLst>
        </p:spPr>
      </p:pic>
      <p:sp>
        <p:nvSpPr>
          <p:cNvPr id="3" name="Segnaposto contenuto 2"/>
          <p:cNvSpPr>
            <a:spLocks noGrp="1"/>
          </p:cNvSpPr>
          <p:nvPr>
            <p:ph idx="1"/>
          </p:nvPr>
        </p:nvSpPr>
        <p:spPr>
          <a:xfrm>
            <a:off x="5220072" y="3212976"/>
            <a:ext cx="3754760" cy="3312368"/>
          </a:xfrm>
        </p:spPr>
        <p:txBody>
          <a:bodyPr>
            <a:normAutofit fontScale="92500"/>
          </a:bodyPr>
          <a:lstStyle/>
          <a:p>
            <a:pPr>
              <a:buNone/>
            </a:pPr>
            <a:r>
              <a:rPr lang="it-IT" sz="4000" dirty="0" smtClean="0">
                <a:solidFill>
                  <a:srgbClr val="23BF57"/>
                </a:solidFill>
                <a:latin typeface="Bauhaus 93" pitchFamily="82" charset="0"/>
              </a:rPr>
              <a:t>Dopo di che abbiamo svoltato a destra verso il campetto …..</a:t>
            </a:r>
            <a:endParaRPr lang="it-IT" sz="4000" dirty="0">
              <a:solidFill>
                <a:srgbClr val="23BF57"/>
              </a:solidFill>
              <a:latin typeface="Bauhaus 93" pitchFamily="82" charset="0"/>
            </a:endParaRPr>
          </a:p>
        </p:txBody>
      </p:sp>
    </p:spTree>
  </p:cSld>
  <p:clrMapOvr>
    <a:masterClrMapping/>
  </p:clrMapOvr>
  <p:transition advTm="11544">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770" decel="100000"/>
                                        <p:tgtEl>
                                          <p:spTgt spid="4099"/>
                                        </p:tgtEl>
                                      </p:cBhvr>
                                    </p:animEffect>
                                    <p:animScale>
                                      <p:cBhvr>
                                        <p:cTn id="8" dur="770" decel="100000"/>
                                        <p:tgtEl>
                                          <p:spTgt spid="4099"/>
                                        </p:tgtEl>
                                      </p:cBhvr>
                                      <p:from x="10000" y="10000"/>
                                      <p:to x="200000" y="450000"/>
                                    </p:animScale>
                                    <p:animScale>
                                      <p:cBhvr>
                                        <p:cTn id="9" dur="1230" accel="100000" fill="hold">
                                          <p:stCondLst>
                                            <p:cond delay="770"/>
                                          </p:stCondLst>
                                        </p:cTn>
                                        <p:tgtEl>
                                          <p:spTgt spid="4099"/>
                                        </p:tgtEl>
                                      </p:cBhvr>
                                      <p:from x="200000" y="450000"/>
                                      <p:to x="100000" y="100000"/>
                                    </p:animScale>
                                    <p:set>
                                      <p:cBhvr>
                                        <p:cTn id="10" dur="770" fill="hold"/>
                                        <p:tgtEl>
                                          <p:spTgt spid="4099"/>
                                        </p:tgtEl>
                                        <p:attrNameLst>
                                          <p:attrName>ppt_x</p:attrName>
                                        </p:attrNameLst>
                                      </p:cBhvr>
                                      <p:to>
                                        <p:strVal val="(0.5)"/>
                                      </p:to>
                                    </p:set>
                                    <p:anim from="(0.5)" to="(#ppt_x)" calcmode="lin" valueType="num">
                                      <p:cBhvr>
                                        <p:cTn id="11" dur="1230" accel="100000" fill="hold">
                                          <p:stCondLst>
                                            <p:cond delay="770"/>
                                          </p:stCondLst>
                                        </p:cTn>
                                        <p:tgtEl>
                                          <p:spTgt spid="4099"/>
                                        </p:tgtEl>
                                        <p:attrNameLst>
                                          <p:attrName>ppt_x</p:attrName>
                                        </p:attrNameLst>
                                      </p:cBhvr>
                                    </p:anim>
                                    <p:set>
                                      <p:cBhvr>
                                        <p:cTn id="12" dur="770" fill="hold"/>
                                        <p:tgtEl>
                                          <p:spTgt spid="4099"/>
                                        </p:tgtEl>
                                        <p:attrNameLst>
                                          <p:attrName>ppt_y</p:attrName>
                                        </p:attrNameLst>
                                      </p:cBhvr>
                                      <p:to>
                                        <p:strVal val="(#ppt_y+0.4)"/>
                                      </p:to>
                                    </p:set>
                                    <p:anim from="(#ppt_y+0.4)" to="(#ppt_y)" calcmode="lin" valueType="num">
                                      <p:cBhvr>
                                        <p:cTn id="13" dur="1230" accel="100000" fill="hold">
                                          <p:stCondLst>
                                            <p:cond delay="770"/>
                                          </p:stCondLst>
                                        </p:cTn>
                                        <p:tgtEl>
                                          <p:spTgt spid="4099"/>
                                        </p:tgtEl>
                                        <p:attrNameLst>
                                          <p:attrName>ppt_y</p:attrName>
                                        </p:attrNameLst>
                                      </p:cBhvr>
                                    </p:anim>
                                  </p:childTnLst>
                                </p:cTn>
                              </p:par>
                            </p:childTnLst>
                          </p:cTn>
                        </p:par>
                        <p:par>
                          <p:cTn id="14" fill="hold">
                            <p:stCondLst>
                              <p:cond delay="2000"/>
                            </p:stCondLst>
                            <p:childTnLst>
                              <p:par>
                                <p:cTn id="15" presetID="56" presetClass="entr" presetSubtype="0" fill="hold" nodeType="after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3">
                                            <p:txEl>
                                              <p:pRg st="0" end="0"/>
                                            </p:txEl>
                                          </p:spTgt>
                                        </p:tgtEl>
                                        <p:attrNameLst>
                                          <p:attrName>ppt_w</p:attrName>
                                        </p:attrNameLst>
                                      </p:cBhvr>
                                    </p:anim>
                                    <p:anim by="(#ppt_w*0.50)" calcmode="lin" valueType="num">
                                      <p:cBhvr>
                                        <p:cTn id="18" dur="500" decel="50000" autoRev="1" fill="hold">
                                          <p:stCondLst>
                                            <p:cond delay="0"/>
                                          </p:stCondLst>
                                        </p:cTn>
                                        <p:tgtEl>
                                          <p:spTgt spid="3">
                                            <p:txEl>
                                              <p:pRg st="0" end="0"/>
                                            </p:txEl>
                                          </p:spTgt>
                                        </p:tgtEl>
                                        <p:attrNameLst>
                                          <p:attrName>ppt_x</p:attrName>
                                        </p:attrNameLst>
                                      </p:cBhvr>
                                    </p:anim>
                                    <p:anim from="(-#ppt_h/2)" to="(#ppt_y)" calcmode="lin" valueType="num">
                                      <p:cBhvr>
                                        <p:cTn id="19" dur="1000" fill="hold">
                                          <p:stCondLst>
                                            <p:cond delay="0"/>
                                          </p:stCondLst>
                                        </p:cTn>
                                        <p:tgtEl>
                                          <p:spTgt spid="3">
                                            <p:txEl>
                                              <p:pRg st="0" end="0"/>
                                            </p:txEl>
                                          </p:spTgt>
                                        </p:tgtEl>
                                        <p:attrNameLst>
                                          <p:attrName>ppt_y</p:attrName>
                                        </p:attrNameLst>
                                      </p:cBhvr>
                                    </p:anim>
                                    <p:animRot by="21600000">
                                      <p:cBhvr>
                                        <p:cTn id="2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foto\BALBIS\06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Segnaposto contenuto 2"/>
          <p:cNvSpPr>
            <a:spLocks noGrp="1"/>
          </p:cNvSpPr>
          <p:nvPr>
            <p:ph idx="1"/>
          </p:nvPr>
        </p:nvSpPr>
        <p:spPr>
          <a:xfrm>
            <a:off x="323528" y="2852936"/>
            <a:ext cx="4968552" cy="3312367"/>
          </a:xfrm>
        </p:spPr>
        <p:txBody>
          <a:bodyPr>
            <a:noAutofit/>
          </a:bodyPr>
          <a:lstStyle/>
          <a:p>
            <a:pPr>
              <a:buNone/>
            </a:pPr>
            <a:r>
              <a:rPr lang="it-IT" sz="3600" i="1" dirty="0" smtClean="0">
                <a:solidFill>
                  <a:srgbClr val="C32BA6"/>
                </a:solidFill>
                <a:latin typeface="Snap ITC" pitchFamily="82" charset="0"/>
              </a:rPr>
              <a:t>Ed abbiamo attraversato il ponticello che passa sulla </a:t>
            </a:r>
            <a:r>
              <a:rPr lang="it-IT" sz="3600" i="1" dirty="0" err="1" smtClean="0">
                <a:solidFill>
                  <a:srgbClr val="C32BA6"/>
                </a:solidFill>
                <a:latin typeface="Snap ITC" pitchFamily="82" charset="0"/>
              </a:rPr>
              <a:t>bealera</a:t>
            </a:r>
            <a:r>
              <a:rPr lang="it-IT" sz="3600" i="1" dirty="0" smtClean="0">
                <a:solidFill>
                  <a:srgbClr val="C32BA6"/>
                </a:solidFill>
                <a:latin typeface="Snap ITC" pitchFamily="82" charset="0"/>
              </a:rPr>
              <a:t> … ritrovandoci in  via </a:t>
            </a:r>
            <a:r>
              <a:rPr lang="it-IT" sz="3600" i="1" dirty="0" err="1" smtClean="0">
                <a:solidFill>
                  <a:srgbClr val="C32BA6"/>
                </a:solidFill>
                <a:latin typeface="Snap ITC" pitchFamily="82" charset="0"/>
              </a:rPr>
              <a:t>Sabena</a:t>
            </a:r>
            <a:r>
              <a:rPr lang="it-IT" sz="3600" i="1" dirty="0">
                <a:solidFill>
                  <a:srgbClr val="C32BA6"/>
                </a:solidFill>
                <a:latin typeface="Snap ITC" pitchFamily="82" charset="0"/>
              </a:rPr>
              <a:t>.</a:t>
            </a:r>
          </a:p>
        </p:txBody>
      </p:sp>
    </p:spTree>
  </p:cSld>
  <p:clrMapOvr>
    <a:masterClrMapping/>
  </p:clrMapOvr>
  <p:transition advTm="82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0" fill="hold"/>
                                        <p:tgtEl>
                                          <p:spTgt spid="5122"/>
                                        </p:tgtEl>
                                        <p:attrNameLst>
                                          <p:attrName>ppt_w</p:attrName>
                                        </p:attrNameLst>
                                      </p:cBhvr>
                                      <p:tavLst>
                                        <p:tav tm="0" fmla="#ppt_w*sin(2.5*pi*$)">
                                          <p:val>
                                            <p:fltVal val="0"/>
                                          </p:val>
                                        </p:tav>
                                        <p:tav tm="100000">
                                          <p:val>
                                            <p:fltVal val="1"/>
                                          </p:val>
                                        </p:tav>
                                      </p:tavLst>
                                    </p:anim>
                                    <p:anim calcmode="lin" valueType="num">
                                      <p:cBhvr>
                                        <p:cTn id="8" dur="5000" fill="hold"/>
                                        <p:tgtEl>
                                          <p:spTgt spid="5122"/>
                                        </p:tgtEl>
                                        <p:attrNameLst>
                                          <p:attrName>ppt_h</p:attrName>
                                        </p:attrNameLst>
                                      </p:cBhvr>
                                      <p:tavLst>
                                        <p:tav tm="0">
                                          <p:val>
                                            <p:strVal val="#ppt_h"/>
                                          </p:val>
                                        </p:tav>
                                        <p:tav tm="100000">
                                          <p:val>
                                            <p:strVal val="#ppt_h"/>
                                          </p:val>
                                        </p:tav>
                                      </p:tavLst>
                                    </p:anim>
                                  </p:childTnLst>
                                </p:cTn>
                              </p:par>
                              <p:par>
                                <p:cTn id="9" presetID="34" presetClass="emph" presetSubtype="0" fill="hold"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txEl>
                                              <p:pRg st="0" end="0"/>
                                            </p:txEl>
                                          </p:spTgt>
                                        </p:tgtEl>
                                        <p:attrNameLst>
                                          <p:attrName>ppt_x</p:attrName>
                                          <p:attrName>ppt_y</p:attrName>
                                        </p:attrNameLst>
                                      </p:cBhvr>
                                    </p:animMotion>
                                    <p:animRot by="1500000">
                                      <p:cBhvr>
                                        <p:cTn id="11" dur="125" fill="hold">
                                          <p:stCondLst>
                                            <p:cond delay="0"/>
                                          </p:stCondLst>
                                        </p:cTn>
                                        <p:tgtEl>
                                          <p:spTgt spid="3">
                                            <p:txEl>
                                              <p:pRg st="0" end="0"/>
                                            </p:txEl>
                                          </p:spTgt>
                                        </p:tgtEl>
                                        <p:attrNameLst>
                                          <p:attrName>r</p:attrName>
                                        </p:attrNameLst>
                                      </p:cBhvr>
                                    </p:animRot>
                                    <p:animRot by="-1500000">
                                      <p:cBhvr>
                                        <p:cTn id="12" dur="125" fill="hold">
                                          <p:stCondLst>
                                            <p:cond delay="125"/>
                                          </p:stCondLst>
                                        </p:cTn>
                                        <p:tgtEl>
                                          <p:spTgt spid="3">
                                            <p:txEl>
                                              <p:pRg st="0" end="0"/>
                                            </p:txEl>
                                          </p:spTgt>
                                        </p:tgtEl>
                                        <p:attrNameLst>
                                          <p:attrName>r</p:attrName>
                                        </p:attrNameLst>
                                      </p:cBhvr>
                                    </p:animRot>
                                    <p:animRot by="-1500000">
                                      <p:cBhvr>
                                        <p:cTn id="13" dur="125" fill="hold">
                                          <p:stCondLst>
                                            <p:cond delay="250"/>
                                          </p:stCondLst>
                                        </p:cTn>
                                        <p:tgtEl>
                                          <p:spTgt spid="3">
                                            <p:txEl>
                                              <p:pRg st="0" end="0"/>
                                            </p:txEl>
                                          </p:spTgt>
                                        </p:tgtEl>
                                        <p:attrNameLst>
                                          <p:attrName>r</p:attrName>
                                        </p:attrNameLst>
                                      </p:cBhvr>
                                    </p:animRot>
                                    <p:animRot by="1500000">
                                      <p:cBhvr>
                                        <p:cTn id="14"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7" name="Picture 3" descr="I:\foto\BALBIS\062.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Segnaposto contenuto 2"/>
          <p:cNvSpPr>
            <a:spLocks noGrp="1"/>
          </p:cNvSpPr>
          <p:nvPr>
            <p:ph idx="1"/>
          </p:nvPr>
        </p:nvSpPr>
        <p:spPr>
          <a:xfrm>
            <a:off x="611560" y="5157192"/>
            <a:ext cx="6984776" cy="1440160"/>
          </a:xfrm>
        </p:spPr>
        <p:txBody>
          <a:bodyPr>
            <a:normAutofit/>
          </a:bodyPr>
          <a:lstStyle/>
          <a:p>
            <a:pPr>
              <a:buNone/>
            </a:pPr>
            <a:r>
              <a:rPr lang="it-IT" sz="4000" i="1" dirty="0" smtClean="0">
                <a:solidFill>
                  <a:srgbClr val="C00000"/>
                </a:solidFill>
                <a:latin typeface="Forte" pitchFamily="66" charset="0"/>
              </a:rPr>
              <a:t> Poi giriamo a destra , in        via Saluzzo </a:t>
            </a:r>
            <a:endParaRPr lang="it-IT" sz="4000" i="1" dirty="0">
              <a:solidFill>
                <a:srgbClr val="C00000"/>
              </a:solidFill>
              <a:latin typeface="Forte" pitchFamily="66" charset="0"/>
            </a:endParaRPr>
          </a:p>
        </p:txBody>
      </p:sp>
    </p:spTree>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2" presetClass="entr" presetSubtype="0" fill="hold" nodeType="afterEffect">
                                  <p:stCondLst>
                                    <p:cond delay="0"/>
                                  </p:stCondLst>
                                  <p:childTnLst>
                                    <p:set>
                                      <p:cBhvr>
                                        <p:cTn id="13" dur="1" fill="hold">
                                          <p:stCondLst>
                                            <p:cond delay="0"/>
                                          </p:stCondLst>
                                        </p:cTn>
                                        <p:tgtEl>
                                          <p:spTgt spid="6147"/>
                                        </p:tgtEl>
                                        <p:attrNameLst>
                                          <p:attrName>style.visibility</p:attrName>
                                        </p:attrNameLst>
                                      </p:cBhvr>
                                      <p:to>
                                        <p:strVal val="visible"/>
                                      </p:to>
                                    </p:set>
                                    <p:animScale>
                                      <p:cBhvr>
                                        <p:cTn id="14" dur="1000" decel="50000" fill="hold">
                                          <p:stCondLst>
                                            <p:cond delay="0"/>
                                          </p:stCondLst>
                                        </p:cTn>
                                        <p:tgtEl>
                                          <p:spTgt spid="61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147"/>
                                        </p:tgtEl>
                                        <p:attrNameLst>
                                          <p:attrName>ppt_x</p:attrName>
                                          <p:attrName>ppt_y</p:attrName>
                                        </p:attrNameLst>
                                      </p:cBhvr>
                                    </p:animMotion>
                                    <p:animEffect transition="in" filter="fade">
                                      <p:cBhvr>
                                        <p:cTn id="16"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14.5"/>
</p:tagLst>
</file>

<file path=ppt/theme/theme1.xml><?xml version="1.0" encoding="utf-8"?>
<a:theme xmlns:a="http://schemas.openxmlformats.org/drawingml/2006/main" name="Tema di Offic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1597</Words>
  <Application>Microsoft Office PowerPoint</Application>
  <PresentationFormat>Presentazione su schermo (4:3)</PresentationFormat>
  <Paragraphs>83</Paragraphs>
  <Slides>33</Slides>
  <Notes>3</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eeeee… ed eccoci in via Balbis!!!!</vt:lpstr>
      <vt:lpstr>Questa  è la porta della casa  di Balbis …</vt:lpstr>
      <vt:lpstr>Diapositiva 13</vt:lpstr>
      <vt:lpstr>Diapositiva 14</vt:lpstr>
      <vt:lpstr>NOTIZIE REALI</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Orto  botanico  di TORINO!!!</vt:lpstr>
      <vt:lpstr>Diapositiva 27</vt:lpstr>
      <vt:lpstr>Diapositiva 28</vt:lpstr>
      <vt:lpstr>Diapositiva 29</vt:lpstr>
      <vt:lpstr>Diapositiva 30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allievo</dc:creator>
  <cp:lastModifiedBy>Utente</cp:lastModifiedBy>
  <cp:revision>142</cp:revision>
  <dcterms:created xsi:type="dcterms:W3CDTF">2010-11-04T13:31:34Z</dcterms:created>
  <dcterms:modified xsi:type="dcterms:W3CDTF">2011-04-01T07:28:59Z</dcterms:modified>
</cp:coreProperties>
</file>