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76" r:id="rId3"/>
    <p:sldId id="286" r:id="rId4"/>
    <p:sldId id="277" r:id="rId5"/>
    <p:sldId id="278" r:id="rId6"/>
    <p:sldId id="287" r:id="rId7"/>
    <p:sldId id="279" r:id="rId8"/>
    <p:sldId id="280" r:id="rId9"/>
    <p:sldId id="281" r:id="rId10"/>
    <p:sldId id="282" r:id="rId11"/>
    <p:sldId id="283" r:id="rId12"/>
    <p:sldId id="284" r:id="rId13"/>
    <p:sldId id="288" r:id="rId14"/>
    <p:sldId id="289" r:id="rId15"/>
    <p:sldId id="285" r:id="rId16"/>
    <p:sldId id="290" r:id="rId17"/>
    <p:sldId id="257" r:id="rId18"/>
    <p:sldId id="258" r:id="rId19"/>
    <p:sldId id="292" r:id="rId20"/>
    <p:sldId id="273" r:id="rId21"/>
    <p:sldId id="259" r:id="rId22"/>
    <p:sldId id="260" r:id="rId23"/>
    <p:sldId id="291" r:id="rId24"/>
    <p:sldId id="274" r:id="rId25"/>
    <p:sldId id="275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 autoAdjust="0"/>
    <p:restoredTop sz="94660"/>
  </p:normalViewPr>
  <p:slideViewPr>
    <p:cSldViewPr>
      <p:cViewPr varScale="1">
        <p:scale>
          <a:sx n="74" d="100"/>
          <a:sy n="74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E553B-BB29-40FA-B603-E4785BD1BE61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9B305-9E5C-4618-A551-BD81377DA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9B305-9E5C-4618-A551-BD81377DA8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FBA8-5729-432A-A091-91129D917F8E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30BB44-8D65-4D26-8843-D550ED6F2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FBA8-5729-432A-A091-91129D917F8E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BB44-8D65-4D26-8843-D550ED6F2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FBA8-5729-432A-A091-91129D917F8E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BB44-8D65-4D26-8843-D550ED6F2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A2FBA8-5729-432A-A091-91129D917F8E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830BB44-8D65-4D26-8843-D550ED6F2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FBA8-5729-432A-A091-91129D917F8E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BB44-8D65-4D26-8843-D550ED6F2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FBA8-5729-432A-A091-91129D917F8E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BB44-8D65-4D26-8843-D550ED6F2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BB44-8D65-4D26-8843-D550ED6F2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FBA8-5729-432A-A091-91129D917F8E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FBA8-5729-432A-A091-91129D917F8E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BB44-8D65-4D26-8843-D550ED6F2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FBA8-5729-432A-A091-91129D917F8E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BB44-8D65-4D26-8843-D550ED6F2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A2FBA8-5729-432A-A091-91129D917F8E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30BB44-8D65-4D26-8843-D550ED6F2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FBA8-5729-432A-A091-91129D917F8E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30BB44-8D65-4D26-8843-D550ED6F2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A2FBA8-5729-432A-A091-91129D917F8E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830BB44-8D65-4D26-8843-D550ED6F2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Sample library from several of Big Bend’s important rock formations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ROCKIN’ AROUND BIG BEND!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olly\Desktop\SPRING 2011\ES SPRING 2011\ES PICS FROM PHONE\Igneous and Metamorphic Samples from BB\DSC005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Haymond</a:t>
            </a:r>
            <a:r>
              <a:rPr lang="en-US" dirty="0" smtClean="0"/>
              <a:t> Fm. – samples 2 &amp; 3; sandstone AND shale (sedimentary)</a:t>
            </a:r>
            <a:endParaRPr lang="en-US" dirty="0"/>
          </a:p>
        </p:txBody>
      </p:sp>
      <p:sp useBgFill="1"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304800" y="5715000"/>
            <a:ext cx="37338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BACK TO HAYMOND FM. INFO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0" y="2895600"/>
            <a:ext cx="6629400" cy="2057400"/>
            <a:chOff x="4495800" y="3657600"/>
            <a:chExt cx="4419600" cy="1295400"/>
          </a:xfrm>
        </p:grpSpPr>
        <p:sp>
          <p:nvSpPr>
            <p:cNvPr id="6" name="Oval 5"/>
            <p:cNvSpPr/>
            <p:nvPr/>
          </p:nvSpPr>
          <p:spPr>
            <a:xfrm>
              <a:off x="4495800" y="3657600"/>
              <a:ext cx="1143000" cy="1219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6"/>
            </p:cNvCxnSpPr>
            <p:nvPr/>
          </p:nvCxnSpPr>
          <p:spPr>
            <a:xfrm>
              <a:off x="5638800" y="4267200"/>
              <a:ext cx="1447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7086600" y="3657600"/>
              <a:ext cx="1828800" cy="1295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NOTE: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THIS ROCK HAS MORE BLOCKY FRACTURING THAN THE SHALE SAMPLE BECAUSE IT HAS SANDSTONE IN IT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olly\Desktop\SPRING 2011\ES SPRING 2011\ES PICS FROM PHONE\Igneous and Metamorphic Samples from BB\DSC005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Haymond</a:t>
            </a:r>
            <a:r>
              <a:rPr lang="en-US" dirty="0" smtClean="0"/>
              <a:t> Fm. – sample 4; sandstone (sedimentary)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90800" y="2895600"/>
            <a:ext cx="6324600" cy="2057400"/>
            <a:chOff x="4495800" y="3657600"/>
            <a:chExt cx="4419600" cy="1295400"/>
          </a:xfrm>
        </p:grpSpPr>
        <p:sp>
          <p:nvSpPr>
            <p:cNvPr id="5" name="Oval 4"/>
            <p:cNvSpPr/>
            <p:nvPr/>
          </p:nvSpPr>
          <p:spPr>
            <a:xfrm>
              <a:off x="4495800" y="3657600"/>
              <a:ext cx="1143000" cy="1219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6"/>
            </p:cNvCxnSpPr>
            <p:nvPr/>
          </p:nvCxnSpPr>
          <p:spPr>
            <a:xfrm>
              <a:off x="5638800" y="4267200"/>
              <a:ext cx="1447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7086600" y="3657600"/>
              <a:ext cx="1828800" cy="1295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NOTE: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RIPPLES ACROSS SURFACE INDICATE THIS ROCK WAS DEPOSITED IN A SHALLOW-WATER ENVIRONMENT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olly\Desktop\SPRING 2011\ES SPRING 2011\ES PICS FROM PHONE\Igneous and Metamorphic Samples from BB\DSC005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Haymond</a:t>
            </a:r>
            <a:r>
              <a:rPr lang="en-US" dirty="0" smtClean="0"/>
              <a:t> Fm. – sample 4; sandstone (sedimentary)</a:t>
            </a:r>
            <a:endParaRPr lang="en-US" dirty="0"/>
          </a:p>
        </p:txBody>
      </p:sp>
      <p:sp useBgFill="1"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5105400" y="5715000"/>
            <a:ext cx="37338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BACK TO FORMATION LIST</a:t>
            </a:r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5" name="Rounded Rectangle 4">
            <a:hlinkClick r:id="rId5" action="ppaction://hlinksldjump"/>
          </p:cNvPr>
          <p:cNvSpPr/>
          <p:nvPr/>
        </p:nvSpPr>
        <p:spPr>
          <a:xfrm>
            <a:off x="304800" y="5715000"/>
            <a:ext cx="37338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BACK TO HAYMOND FM. INFO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AGE: </a:t>
            </a:r>
            <a:r>
              <a:rPr lang="en-US" dirty="0" smtClean="0"/>
              <a:t>Late </a:t>
            </a:r>
            <a:r>
              <a:rPr lang="en-US" dirty="0" smtClean="0"/>
              <a:t>to middle Ordovician</a:t>
            </a:r>
          </a:p>
          <a:p>
            <a:r>
              <a:rPr lang="en-US" dirty="0" smtClean="0"/>
              <a:t>ROCK TYPES: </a:t>
            </a:r>
          </a:p>
          <a:p>
            <a:pPr lvl="1"/>
            <a:r>
              <a:rPr lang="en-US" dirty="0" smtClean="0"/>
              <a:t>Limestone – fizzes with </a:t>
            </a:r>
            <a:r>
              <a:rPr lang="en-US" dirty="0" err="1" smtClean="0"/>
              <a:t>HCl</a:t>
            </a:r>
            <a:r>
              <a:rPr lang="en-US" dirty="0" smtClean="0"/>
              <a:t> in </a:t>
            </a:r>
            <a:r>
              <a:rPr lang="en-US" dirty="0" smtClean="0"/>
              <a:t>white and reddish layers</a:t>
            </a:r>
          </a:p>
          <a:p>
            <a:pPr lvl="2"/>
            <a:r>
              <a:rPr lang="en-US" dirty="0" smtClean="0"/>
              <a:t>Calcareous – made of calcium carbonate microfossils</a:t>
            </a:r>
            <a:endParaRPr lang="en-US" dirty="0" smtClean="0"/>
          </a:p>
          <a:p>
            <a:pPr lvl="1"/>
            <a:r>
              <a:rPr lang="en-US" dirty="0" err="1" smtClean="0"/>
              <a:t>Chert</a:t>
            </a:r>
            <a:r>
              <a:rPr lang="en-US" dirty="0" smtClean="0"/>
              <a:t>  - no fizzing in </a:t>
            </a:r>
            <a:r>
              <a:rPr lang="en-US" dirty="0" smtClean="0"/>
              <a:t>gray/black layers</a:t>
            </a:r>
          </a:p>
          <a:p>
            <a:pPr lvl="2"/>
            <a:r>
              <a:rPr lang="en-US" dirty="0" smtClean="0"/>
              <a:t>Siliceous – made of interlocking quartz crystals</a:t>
            </a:r>
            <a:endParaRPr lang="en-US" dirty="0" smtClean="0"/>
          </a:p>
          <a:p>
            <a:r>
              <a:rPr lang="en-US" dirty="0" smtClean="0"/>
              <a:t>From marine environment because contains radiolarians</a:t>
            </a:r>
          </a:p>
          <a:p>
            <a:pPr lvl="1"/>
            <a:r>
              <a:rPr lang="en-US" dirty="0" smtClean="0"/>
              <a:t>Can tell depth of rock in former environment by ratios of </a:t>
            </a:r>
            <a:r>
              <a:rPr lang="en-US" dirty="0" err="1" smtClean="0"/>
              <a:t>chert</a:t>
            </a:r>
            <a:r>
              <a:rPr lang="en-US" dirty="0" smtClean="0"/>
              <a:t> and limestone:  </a:t>
            </a:r>
            <a:r>
              <a:rPr lang="en-US" dirty="0" smtClean="0">
                <a:hlinkClick r:id="rId3" action="ppaction://hlinksldjump"/>
              </a:rPr>
              <a:t>diagram here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Maravillas</a:t>
            </a:r>
            <a:r>
              <a:rPr lang="en-US" dirty="0" smtClean="0"/>
              <a:t> Fm. – Just NE of Marathon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Ratios of </a:t>
            </a:r>
            <a:r>
              <a:rPr lang="en-US" dirty="0" err="1" smtClean="0"/>
              <a:t>chert</a:t>
            </a:r>
            <a:r>
              <a:rPr lang="en-US" dirty="0" smtClean="0"/>
              <a:t> and limestone to determine depth of formation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572000" y="2438400"/>
            <a:ext cx="839788" cy="2667000"/>
            <a:chOff x="4572000" y="2438400"/>
            <a:chExt cx="839788" cy="2667000"/>
          </a:xfrm>
        </p:grpSpPr>
        <p:grpSp>
          <p:nvGrpSpPr>
            <p:cNvPr id="21" name="Group 20"/>
            <p:cNvGrpSpPr/>
            <p:nvPr/>
          </p:nvGrpSpPr>
          <p:grpSpPr>
            <a:xfrm>
              <a:off x="4953000" y="2438400"/>
              <a:ext cx="458788" cy="2667000"/>
              <a:chOff x="4953000" y="2438400"/>
              <a:chExt cx="458788" cy="26670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rot="5400000">
                <a:off x="4077494" y="3771106"/>
                <a:ext cx="26670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Plus 11"/>
              <p:cNvSpPr/>
              <p:nvPr/>
            </p:nvSpPr>
            <p:spPr>
              <a:xfrm>
                <a:off x="4953000" y="4724400"/>
                <a:ext cx="304800" cy="304800"/>
              </a:xfrm>
              <a:prstGeom prst="mathPl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Minus 16"/>
              <p:cNvSpPr/>
              <p:nvPr/>
            </p:nvSpPr>
            <p:spPr>
              <a:xfrm>
                <a:off x="4953000" y="2438400"/>
                <a:ext cx="304800" cy="1524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 rot="16200000">
              <a:off x="4305300" y="3390900"/>
              <a:ext cx="1104900" cy="57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CHERT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53200" y="2438400"/>
            <a:ext cx="1220788" cy="2667000"/>
            <a:chOff x="6553200" y="2438400"/>
            <a:chExt cx="1220788" cy="2667000"/>
          </a:xfrm>
        </p:grpSpPr>
        <p:grpSp>
          <p:nvGrpSpPr>
            <p:cNvPr id="22" name="Group 21"/>
            <p:cNvGrpSpPr/>
            <p:nvPr/>
          </p:nvGrpSpPr>
          <p:grpSpPr>
            <a:xfrm rot="10800000">
              <a:off x="7315200" y="2438400"/>
              <a:ext cx="458788" cy="2667000"/>
              <a:chOff x="6934200" y="2438400"/>
              <a:chExt cx="458788" cy="26670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rot="5400000">
                <a:off x="6058694" y="3771106"/>
                <a:ext cx="26670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Plus 10"/>
              <p:cNvSpPr/>
              <p:nvPr/>
            </p:nvSpPr>
            <p:spPr>
              <a:xfrm>
                <a:off x="6934200" y="4724400"/>
                <a:ext cx="304800" cy="304800"/>
              </a:xfrm>
              <a:prstGeom prst="mathPl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Minus 17"/>
              <p:cNvSpPr/>
              <p:nvPr/>
            </p:nvSpPr>
            <p:spPr>
              <a:xfrm>
                <a:off x="6934200" y="2438400"/>
                <a:ext cx="304800" cy="1524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 rot="16200000">
              <a:off x="5981700" y="3390900"/>
              <a:ext cx="1714500" cy="57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LIMESTONE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43200" y="2438400"/>
            <a:ext cx="763588" cy="2667000"/>
            <a:chOff x="2743200" y="2438400"/>
            <a:chExt cx="763588" cy="2667000"/>
          </a:xfrm>
        </p:grpSpPr>
        <p:grpSp>
          <p:nvGrpSpPr>
            <p:cNvPr id="20" name="Group 19"/>
            <p:cNvGrpSpPr/>
            <p:nvPr/>
          </p:nvGrpSpPr>
          <p:grpSpPr>
            <a:xfrm>
              <a:off x="3048000" y="2438400"/>
              <a:ext cx="458788" cy="2667000"/>
              <a:chOff x="3048000" y="2438400"/>
              <a:chExt cx="458788" cy="26670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5400000">
                <a:off x="2172494" y="3771106"/>
                <a:ext cx="26670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Plus 12"/>
              <p:cNvSpPr/>
              <p:nvPr/>
            </p:nvSpPr>
            <p:spPr>
              <a:xfrm>
                <a:off x="3048000" y="4724400"/>
                <a:ext cx="304800" cy="304800"/>
              </a:xfrm>
              <a:prstGeom prst="mathPl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inus 15"/>
              <p:cNvSpPr/>
              <p:nvPr/>
            </p:nvSpPr>
            <p:spPr>
              <a:xfrm>
                <a:off x="3048000" y="2438400"/>
                <a:ext cx="304800" cy="1524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6200000">
              <a:off x="2171700" y="3390900"/>
              <a:ext cx="1714500" cy="57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PRESSURE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2000" y="2438400"/>
            <a:ext cx="763588" cy="2667000"/>
            <a:chOff x="762000" y="2438400"/>
            <a:chExt cx="763588" cy="2667000"/>
          </a:xfrm>
        </p:grpSpPr>
        <p:grpSp>
          <p:nvGrpSpPr>
            <p:cNvPr id="19" name="Group 18"/>
            <p:cNvGrpSpPr/>
            <p:nvPr/>
          </p:nvGrpSpPr>
          <p:grpSpPr>
            <a:xfrm>
              <a:off x="990600" y="2438400"/>
              <a:ext cx="534988" cy="2667000"/>
              <a:chOff x="990600" y="2438400"/>
              <a:chExt cx="534988" cy="26670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rot="5400000">
                <a:off x="191294" y="3771106"/>
                <a:ext cx="26670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Plus 13"/>
              <p:cNvSpPr/>
              <p:nvPr/>
            </p:nvSpPr>
            <p:spPr>
              <a:xfrm>
                <a:off x="1066800" y="4724400"/>
                <a:ext cx="304800" cy="304800"/>
              </a:xfrm>
              <a:prstGeom prst="mathPl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990600" y="2438400"/>
                <a:ext cx="304800" cy="1524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 rot="16200000">
              <a:off x="495300" y="3390900"/>
              <a:ext cx="1104900" cy="57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DEPTH</a:t>
              </a:r>
              <a:endParaRPr lang="en-US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4191000" y="5334000"/>
            <a:ext cx="403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NOTE: CACO3 IS MORE SOLUBLE AT HIGHER PRESSURES AND LOWER TEMPS!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olly\Desktop\SPRING 2011\ES SPRING 2011\ES PICS FROM PHONE\Igneous and Metamorphic Samples from BB\DSC005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Maravillas</a:t>
            </a:r>
            <a:r>
              <a:rPr lang="en-US" dirty="0" smtClean="0"/>
              <a:t> Fm. – limestone and </a:t>
            </a:r>
            <a:r>
              <a:rPr lang="en-US" dirty="0" err="1" smtClean="0"/>
              <a:t>chert</a:t>
            </a:r>
            <a:r>
              <a:rPr lang="en-US" dirty="0" smtClean="0"/>
              <a:t> (sedimentary)</a:t>
            </a:r>
            <a:endParaRPr lang="en-US" dirty="0"/>
          </a:p>
        </p:txBody>
      </p:sp>
      <p:sp useBgFill="1"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5105400" y="5715000"/>
            <a:ext cx="37338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BACK TO FORMATION LIST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1828800"/>
            <a:ext cx="6324600" cy="1752600"/>
            <a:chOff x="4495800" y="3657600"/>
            <a:chExt cx="4419600" cy="1295400"/>
          </a:xfrm>
        </p:grpSpPr>
        <p:sp>
          <p:nvSpPr>
            <p:cNvPr id="6" name="Oval 5"/>
            <p:cNvSpPr/>
            <p:nvPr/>
          </p:nvSpPr>
          <p:spPr>
            <a:xfrm>
              <a:off x="4495800" y="3657600"/>
              <a:ext cx="1143000" cy="1219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6"/>
            </p:cNvCxnSpPr>
            <p:nvPr/>
          </p:nvCxnSpPr>
          <p:spPr>
            <a:xfrm>
              <a:off x="5638800" y="4267200"/>
              <a:ext cx="1447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7104961" y="3657600"/>
              <a:ext cx="1810439" cy="1295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NOTE: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WHITISH AND RED ROCK IS LIMESTONE (REACTS WITH DILUTE HCL/CALCAREOUS)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67000" y="3886200"/>
            <a:ext cx="6324600" cy="1752600"/>
            <a:chOff x="4495800" y="3657600"/>
            <a:chExt cx="4419600" cy="1295400"/>
          </a:xfrm>
        </p:grpSpPr>
        <p:sp>
          <p:nvSpPr>
            <p:cNvPr id="10" name="Oval 9"/>
            <p:cNvSpPr/>
            <p:nvPr/>
          </p:nvSpPr>
          <p:spPr>
            <a:xfrm>
              <a:off x="4495800" y="3657600"/>
              <a:ext cx="1143000" cy="1219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6"/>
            </p:cNvCxnSpPr>
            <p:nvPr/>
          </p:nvCxnSpPr>
          <p:spPr>
            <a:xfrm>
              <a:off x="5638800" y="4267200"/>
              <a:ext cx="1447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7086600" y="3657600"/>
              <a:ext cx="1828800" cy="1295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NOTE: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DARK GRAY/BLACK ROCK IS CHERT (DOES NOT REACT WITH DILUTE HCL/SILICEOUS)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</a:t>
            </a:r>
            <a:r>
              <a:rPr lang="en-US" dirty="0" smtClean="0"/>
              <a:t>: Pennsylvanian, ~300 </a:t>
            </a:r>
            <a:r>
              <a:rPr lang="en-US" dirty="0" err="1" smtClean="0"/>
              <a:t>mya</a:t>
            </a:r>
            <a:endParaRPr lang="en-US" dirty="0" smtClean="0"/>
          </a:p>
          <a:p>
            <a:r>
              <a:rPr lang="en-US" dirty="0" smtClean="0"/>
              <a:t>ROCK TYPE: Reddish, lightweight rock full of holes is an </a:t>
            </a:r>
            <a:r>
              <a:rPr lang="en-US" dirty="0" smtClean="0"/>
              <a:t>intrusive </a:t>
            </a:r>
            <a:r>
              <a:rPr lang="en-US" dirty="0" smtClean="0"/>
              <a:t>igneous rock </a:t>
            </a:r>
            <a:r>
              <a:rPr lang="en-US" dirty="0" smtClean="0"/>
              <a:t>that </a:t>
            </a:r>
            <a:r>
              <a:rPr lang="en-US" dirty="0" smtClean="0"/>
              <a:t>cooled very </a:t>
            </a:r>
            <a:r>
              <a:rPr lang="en-US" dirty="0" smtClean="0"/>
              <a:t>slowly underground </a:t>
            </a:r>
            <a:r>
              <a:rPr lang="en-US" dirty="0" smtClean="0"/>
              <a:t>with gas pockets trapped inside.</a:t>
            </a:r>
          </a:p>
          <a:p>
            <a:r>
              <a:rPr lang="en-US" dirty="0" smtClean="0"/>
              <a:t>The green spots are </a:t>
            </a:r>
            <a:r>
              <a:rPr lang="en-US" dirty="0" smtClean="0"/>
              <a:t>opal </a:t>
            </a:r>
            <a:r>
              <a:rPr lang="en-US" dirty="0" smtClean="0"/>
              <a:t>trapped within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Result of uplift event that eroded down over the years to create the “Two Camel’s Humps” shape.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Camel’s Hump Fm.  -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lly\Desktop\SPRING 2011\ES SPRING 2011\ES PICS FROM PHONE\Igneous and Metamorphic Samples from BB\DSC005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Camel’s Hump Fm. – vesicular igneous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95800" y="3657600"/>
            <a:ext cx="4419600" cy="1676400"/>
            <a:chOff x="4495800" y="3657600"/>
            <a:chExt cx="4419600" cy="1676400"/>
          </a:xfrm>
        </p:grpSpPr>
        <p:sp>
          <p:nvSpPr>
            <p:cNvPr id="6" name="Oval 5"/>
            <p:cNvSpPr/>
            <p:nvPr/>
          </p:nvSpPr>
          <p:spPr>
            <a:xfrm>
              <a:off x="4495800" y="3657600"/>
              <a:ext cx="1143000" cy="1219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6"/>
            </p:cNvCxnSpPr>
            <p:nvPr/>
          </p:nvCxnSpPr>
          <p:spPr>
            <a:xfrm>
              <a:off x="5638800" y="4267200"/>
              <a:ext cx="1447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7086600" y="3657600"/>
              <a:ext cx="1828800" cy="1676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NOTE: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GREEN BITS ARE TRAPPED </a:t>
              </a:r>
              <a:r>
                <a:rPr lang="en-US" b="1" dirty="0" smtClean="0">
                  <a:solidFill>
                    <a:srgbClr val="FF0000"/>
                  </a:solidFill>
                </a:rPr>
                <a:t>OPAL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CRYSTALS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lly\Desktop\SPRING 2011\ES SPRING 2011\ES PICS FROM PHONE\Igneous and Metamorphic Samples from BB\DSC005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Camel’s Hump Fm. – vesicular igneous</a:t>
            </a:r>
            <a:endParaRPr lang="en-US" dirty="0"/>
          </a:p>
        </p:txBody>
      </p:sp>
      <p:sp useBgFill="1"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5105400" y="5715000"/>
            <a:ext cx="37338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 BONUS FORMATION!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BONUS!  </a:t>
            </a:r>
            <a:r>
              <a:rPr lang="en-US" dirty="0" smtClean="0"/>
              <a:t>One rock type creates another in the Baked Pen Fm.!</a:t>
            </a:r>
            <a:endParaRPr lang="en-US" dirty="0"/>
          </a:p>
        </p:txBody>
      </p:sp>
      <p:sp useBgFill="1"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4648200" y="2667000"/>
            <a:ext cx="37338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STUDY BUTTE:  BAKED PEN FM.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- HORNFELS</a:t>
            </a:r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4" name="Rounded Rectangle 13"/>
          <p:cNvSpPr/>
          <p:nvPr/>
        </p:nvSpPr>
        <p:spPr>
          <a:xfrm>
            <a:off x="762000" y="2667000"/>
            <a:ext cx="37338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STUDY BUTTE:  BAKED PEN FM. – BASALTIC INTRUSION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to learn more about a formation!</a:t>
            </a:r>
            <a:endParaRPr lang="en-US" dirty="0"/>
          </a:p>
        </p:txBody>
      </p:sp>
      <p:sp useBgFill="1"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4724400" y="3810000"/>
            <a:ext cx="37338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CAMEL’S HUMP FORMATION -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VESICULAR IGNEOUS ROCK</a:t>
            </a:r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685800" y="3810000"/>
            <a:ext cx="37338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HAYMOND FORMATION -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SHALE &amp; SANDSTONE</a:t>
            </a:r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4724400" y="2667000"/>
            <a:ext cx="37338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MARAVILLAS FORMATION -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LIMESTONE AND CHERT</a:t>
            </a:r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685800" y="2667000"/>
            <a:ext cx="37338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AGUJA FORMATION -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FOSSILIFEROUS LIMESTONE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AGE: </a:t>
            </a:r>
            <a:r>
              <a:rPr lang="en-US" dirty="0" smtClean="0"/>
              <a:t> Late Cretaceou</a:t>
            </a:r>
            <a:r>
              <a:rPr lang="en-US" dirty="0" smtClean="0"/>
              <a:t>s (earlier than </a:t>
            </a:r>
            <a:r>
              <a:rPr lang="en-US" dirty="0" err="1" smtClean="0"/>
              <a:t>Aguja</a:t>
            </a:r>
            <a:r>
              <a:rPr lang="en-US" dirty="0" smtClean="0"/>
              <a:t> Fm.)</a:t>
            </a:r>
            <a:endParaRPr lang="en-US" dirty="0" smtClean="0"/>
          </a:p>
          <a:p>
            <a:r>
              <a:rPr lang="en-US" dirty="0" smtClean="0"/>
              <a:t>ROCK TYPE: Basalt (this is </a:t>
            </a:r>
            <a:r>
              <a:rPr lang="en-US" dirty="0" smtClean="0"/>
              <a:t>the igneous rock that “baked” the </a:t>
            </a:r>
            <a:r>
              <a:rPr lang="en-US" dirty="0" err="1" smtClean="0"/>
              <a:t>hornfels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intrusive igneous “plug” that created this basalt consisted of magma that never quite rose to the surface.  </a:t>
            </a:r>
          </a:p>
          <a:p>
            <a:pPr lvl="1"/>
            <a:r>
              <a:rPr lang="en-US" dirty="0" smtClean="0"/>
              <a:t>Its intense heat metamorphosed the surrounding rock.</a:t>
            </a:r>
          </a:p>
          <a:p>
            <a:r>
              <a:rPr lang="en-US" dirty="0" smtClean="0"/>
              <a:t>Whitish rock that reacts with dilute </a:t>
            </a:r>
            <a:r>
              <a:rPr lang="en-US" dirty="0" err="1" smtClean="0"/>
              <a:t>HCl</a:t>
            </a:r>
            <a:r>
              <a:rPr lang="en-US" dirty="0" smtClean="0"/>
              <a:t> is limestone that is stuck on from surrounding rocks.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“Baked” Pen Fm., basaltic intrusion </a:t>
            </a:r>
            <a:br>
              <a:rPr lang="en-US" dirty="0" smtClean="0"/>
            </a:br>
            <a:r>
              <a:rPr lang="en-US" dirty="0" smtClean="0"/>
              <a:t>– Study Butte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ly\Desktop\SPRING 2011\ES SPRING 2011\ES PICS FROM PHONE\Igneous and Metamorphic Samples from BB\DSC005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Butte, Baked Pen Fm. – basalt (igneous)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95800" y="3657600"/>
            <a:ext cx="4419600" cy="2209800"/>
            <a:chOff x="4495800" y="3657600"/>
            <a:chExt cx="4419600" cy="2209800"/>
          </a:xfrm>
        </p:grpSpPr>
        <p:sp>
          <p:nvSpPr>
            <p:cNvPr id="5" name="Oval 4"/>
            <p:cNvSpPr/>
            <p:nvPr/>
          </p:nvSpPr>
          <p:spPr>
            <a:xfrm>
              <a:off x="4495800" y="3657600"/>
              <a:ext cx="1143000" cy="1219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6"/>
            </p:cNvCxnSpPr>
            <p:nvPr/>
          </p:nvCxnSpPr>
          <p:spPr>
            <a:xfrm>
              <a:off x="5638800" y="4267200"/>
              <a:ext cx="1295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934200" y="3657600"/>
              <a:ext cx="1981200" cy="2209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NOTE: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THIS IS THE IGNEOUS ROCK THAT CREATED THE </a:t>
              </a:r>
              <a:r>
                <a:rPr lang="en-US" b="1" dirty="0" smtClean="0">
                  <a:solidFill>
                    <a:srgbClr val="FF0000"/>
                  </a:solidFill>
                </a:rPr>
                <a:t>HORNFELS; WHITISH ROCK IS LIMESTONE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lly\Desktop\SPRING 2011\ES SPRING 2011\ES PICS FROM PHONE\Igneous and Metamorphic Samples from BB\DSC005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Butte, Baked Pen Fm. – basalt (igneous)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</a:t>
            </a:r>
            <a:r>
              <a:rPr lang="en-US" dirty="0" smtClean="0"/>
              <a:t>: Late Cretaceous (earlier than </a:t>
            </a:r>
            <a:r>
              <a:rPr lang="en-US" dirty="0" err="1" smtClean="0"/>
              <a:t>Aguja</a:t>
            </a:r>
            <a:r>
              <a:rPr lang="en-US" dirty="0" smtClean="0"/>
              <a:t> Fm.) </a:t>
            </a:r>
            <a:endParaRPr lang="en-US" dirty="0" smtClean="0"/>
          </a:p>
          <a:p>
            <a:r>
              <a:rPr lang="en-US" dirty="0" smtClean="0"/>
              <a:t>ROCK TYPE: </a:t>
            </a:r>
            <a:r>
              <a:rPr lang="en-US" dirty="0" err="1" smtClean="0"/>
              <a:t>Hornfels</a:t>
            </a:r>
            <a:r>
              <a:rPr lang="en-US" dirty="0" smtClean="0"/>
              <a:t> (composed of quartz, feldspar and mica that has been metamorphosed).  Before becoming </a:t>
            </a:r>
            <a:r>
              <a:rPr lang="en-US" dirty="0" err="1" smtClean="0"/>
              <a:t>hornfels</a:t>
            </a:r>
            <a:r>
              <a:rPr lang="en-US" dirty="0" smtClean="0"/>
              <a:t>, this rock was probably shale!</a:t>
            </a:r>
            <a:endParaRPr lang="en-US" dirty="0" smtClean="0"/>
          </a:p>
          <a:p>
            <a:r>
              <a:rPr lang="en-US" dirty="0" smtClean="0"/>
              <a:t>Basically</a:t>
            </a:r>
            <a:r>
              <a:rPr lang="en-US" dirty="0" smtClean="0"/>
              <a:t>, this </a:t>
            </a:r>
            <a:r>
              <a:rPr lang="en-US" dirty="0" err="1" smtClean="0"/>
              <a:t>hornfels</a:t>
            </a:r>
            <a:r>
              <a:rPr lang="en-US" dirty="0" smtClean="0"/>
              <a:t> is a rock created by </a:t>
            </a:r>
            <a:r>
              <a:rPr lang="en-US" i="1" dirty="0" smtClean="0"/>
              <a:t>contact metamorphism</a:t>
            </a:r>
            <a:r>
              <a:rPr lang="en-US" dirty="0" smtClean="0"/>
              <a:t>, which is when an igneous intrusion creates enough heat to literally “bake” an adjacent rock formation.</a:t>
            </a:r>
          </a:p>
          <a:p>
            <a:pPr lvl="1"/>
            <a:r>
              <a:rPr lang="en-US" dirty="0" smtClean="0"/>
              <a:t>The basalt in this fm. is the rock that was responsible for “baking” this </a:t>
            </a:r>
            <a:r>
              <a:rPr lang="en-US" dirty="0" err="1" smtClean="0"/>
              <a:t>hornfels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“Baked” Pen Fm., </a:t>
            </a:r>
            <a:r>
              <a:rPr lang="en-US" dirty="0" err="1" smtClean="0"/>
              <a:t>hornfels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Study Butte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olly\Desktop\SPRING 2011\ES SPRING 2011\ES PICS FROM PHONE\Igneous and Metamorphic Samples from BB\DSC005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Butte, Baked Pen Fm. – </a:t>
            </a:r>
            <a:r>
              <a:rPr lang="en-US" dirty="0" err="1" smtClean="0"/>
              <a:t>hornfels</a:t>
            </a:r>
            <a:r>
              <a:rPr lang="en-US" dirty="0" smtClean="0"/>
              <a:t> (metamorphic)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400" y="762000"/>
            <a:ext cx="5029200" cy="1905000"/>
            <a:chOff x="4495800" y="3657600"/>
            <a:chExt cx="4419600" cy="1676400"/>
          </a:xfrm>
        </p:grpSpPr>
        <p:sp>
          <p:nvSpPr>
            <p:cNvPr id="5" name="Oval 4"/>
            <p:cNvSpPr/>
            <p:nvPr/>
          </p:nvSpPr>
          <p:spPr>
            <a:xfrm>
              <a:off x="4495800" y="3657600"/>
              <a:ext cx="1143000" cy="1219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6"/>
            </p:cNvCxnSpPr>
            <p:nvPr/>
          </p:nvCxnSpPr>
          <p:spPr>
            <a:xfrm>
              <a:off x="5638800" y="4267200"/>
              <a:ext cx="1447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7086600" y="3657600"/>
              <a:ext cx="1828800" cy="1676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NOTE: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THIS ROCK EVEN LOOKS LIKE IT WAS BAKED!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olly\Desktop\SPRING 2011\ES SPRING 2011\ES PICS FROM PHONE\Igneous and Metamorphic Samples from BB\DSC005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Butte, Baked Pen Fm. – </a:t>
            </a:r>
            <a:r>
              <a:rPr lang="en-US" dirty="0" err="1" smtClean="0"/>
              <a:t>hornfels</a:t>
            </a:r>
            <a:r>
              <a:rPr lang="en-US" dirty="0" smtClean="0"/>
              <a:t> (metamorphic)</a:t>
            </a:r>
            <a:endParaRPr lang="en-US" dirty="0"/>
          </a:p>
        </p:txBody>
      </p:sp>
      <p:sp useBgFill="1"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5105400" y="5715000"/>
            <a:ext cx="37338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 SUMMARY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 you analyze new samples, keep in mind their age, origin, location, composition and position relative to other rocks in the formation.  </a:t>
            </a:r>
          </a:p>
          <a:p>
            <a:r>
              <a:rPr lang="en-US" dirty="0" smtClean="0"/>
              <a:t>Now go </a:t>
            </a:r>
            <a:r>
              <a:rPr lang="en-US" dirty="0" smtClean="0"/>
              <a:t>unlock </a:t>
            </a:r>
            <a:r>
              <a:rPr lang="en-US" dirty="0" smtClean="0"/>
              <a:t>some </a:t>
            </a:r>
            <a:r>
              <a:rPr lang="en-US" dirty="0" smtClean="0"/>
              <a:t>of Earth’s most fascinating mysteries!!!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KEEP ON ROCKIN’ 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AGE: Late </a:t>
            </a:r>
            <a:r>
              <a:rPr lang="en-US" dirty="0" smtClean="0"/>
              <a:t>Cretaceous</a:t>
            </a:r>
            <a:endParaRPr lang="en-US" dirty="0" smtClean="0"/>
          </a:p>
          <a:p>
            <a:r>
              <a:rPr lang="en-US" dirty="0" smtClean="0"/>
              <a:t>ROCK TYPE: “Muddy limestone”</a:t>
            </a:r>
          </a:p>
          <a:p>
            <a:r>
              <a:rPr lang="en-US" dirty="0" smtClean="0"/>
              <a:t>NOTE: A fm. nearby is called Needle Peak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Aguja</a:t>
            </a:r>
            <a:r>
              <a:rPr lang="en-US" dirty="0" smtClean="0"/>
              <a:t> is Spanish for “needle!”)</a:t>
            </a:r>
          </a:p>
          <a:p>
            <a:r>
              <a:rPr lang="en-US" dirty="0" smtClean="0"/>
              <a:t>Reacts with dilute </a:t>
            </a:r>
            <a:r>
              <a:rPr lang="en-US" dirty="0" err="1" smtClean="0"/>
              <a:t>HCl</a:t>
            </a:r>
            <a:endParaRPr lang="en-US" dirty="0" smtClean="0"/>
          </a:p>
          <a:p>
            <a:pPr lvl="1"/>
            <a:r>
              <a:rPr lang="en-US" dirty="0" smtClean="0"/>
              <a:t>Calcareous, </a:t>
            </a:r>
            <a:r>
              <a:rPr lang="en-US" dirty="0" err="1" smtClean="0"/>
              <a:t>fossiliferous</a:t>
            </a:r>
            <a:endParaRPr lang="en-US" dirty="0" smtClean="0"/>
          </a:p>
          <a:p>
            <a:pPr lvl="2"/>
            <a:r>
              <a:rPr lang="en-US" dirty="0" smtClean="0"/>
              <a:t>Macrofossils: shell fragments, worm tubes</a:t>
            </a:r>
          </a:p>
          <a:p>
            <a:pPr lvl="2"/>
            <a:r>
              <a:rPr lang="en-US" dirty="0" smtClean="0"/>
              <a:t>Microfossils: act as cement</a:t>
            </a:r>
          </a:p>
          <a:p>
            <a:r>
              <a:rPr lang="en-US" dirty="0" smtClean="0"/>
              <a:t>From formerly marine environment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Aguja</a:t>
            </a:r>
            <a:r>
              <a:rPr lang="en-US" dirty="0" smtClean="0"/>
              <a:t> Fm. – south of </a:t>
            </a:r>
            <a:r>
              <a:rPr lang="en-US" dirty="0" err="1" smtClean="0"/>
              <a:t>Terlingua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olly\Desktop\SPRING 2011\ES SPRING 2011\ES PICS FROM PHONE\Igneous and Metamorphic Samples from BB\DSC005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Aguja</a:t>
            </a:r>
            <a:r>
              <a:rPr lang="en-US" dirty="0" smtClean="0"/>
              <a:t> Fm. – </a:t>
            </a:r>
            <a:r>
              <a:rPr lang="en-US" dirty="0" err="1" smtClean="0"/>
              <a:t>fossiliferous</a:t>
            </a:r>
            <a:r>
              <a:rPr lang="en-US" dirty="0" smtClean="0"/>
              <a:t> limestone (sedimentary)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495800" y="3429000"/>
            <a:ext cx="4419600" cy="1905000"/>
            <a:chOff x="4495800" y="3429000"/>
            <a:chExt cx="4419600" cy="1905000"/>
          </a:xfrm>
        </p:grpSpPr>
        <p:sp>
          <p:nvSpPr>
            <p:cNvPr id="4" name="Oval 3"/>
            <p:cNvSpPr/>
            <p:nvPr/>
          </p:nvSpPr>
          <p:spPr>
            <a:xfrm>
              <a:off x="4495800" y="3657600"/>
              <a:ext cx="1143000" cy="1219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" idx="6"/>
            </p:cNvCxnSpPr>
            <p:nvPr/>
          </p:nvCxnSpPr>
          <p:spPr>
            <a:xfrm>
              <a:off x="5638800" y="4267200"/>
              <a:ext cx="1066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6705600" y="3429000"/>
              <a:ext cx="2209800" cy="1905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NOTE: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WHITE BITS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ARE SHELL MACROFOSSILS, CEMENT IS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MICROFOSSILS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olly\Desktop\SPRING 2011\ES SPRING 2011\ES PICS FROM PHONE\Igneous and Metamorphic Samples from BB\DSC005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Aguja</a:t>
            </a:r>
            <a:r>
              <a:rPr lang="en-US" dirty="0" smtClean="0"/>
              <a:t> Fm. – </a:t>
            </a:r>
            <a:r>
              <a:rPr lang="en-US" dirty="0" err="1" smtClean="0"/>
              <a:t>fossiliferous</a:t>
            </a:r>
            <a:r>
              <a:rPr lang="en-US" dirty="0" smtClean="0"/>
              <a:t> limestone (sedimentary)</a:t>
            </a:r>
            <a:endParaRPr lang="en-US" dirty="0"/>
          </a:p>
        </p:txBody>
      </p:sp>
      <p:sp useBgFill="1"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5105400" y="5715000"/>
            <a:ext cx="37338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BACK TO FORMATION LIST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81400" y="2133600"/>
            <a:ext cx="5105400" cy="1676400"/>
            <a:chOff x="4495800" y="3657600"/>
            <a:chExt cx="4419600" cy="1676400"/>
          </a:xfrm>
        </p:grpSpPr>
        <p:sp>
          <p:nvSpPr>
            <p:cNvPr id="6" name="Oval 5"/>
            <p:cNvSpPr/>
            <p:nvPr/>
          </p:nvSpPr>
          <p:spPr>
            <a:xfrm>
              <a:off x="4495800" y="3657600"/>
              <a:ext cx="1143000" cy="1219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6"/>
            </p:cNvCxnSpPr>
            <p:nvPr/>
          </p:nvCxnSpPr>
          <p:spPr>
            <a:xfrm>
              <a:off x="5638800" y="4267200"/>
              <a:ext cx="1447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7086600" y="3657600"/>
              <a:ext cx="1828800" cy="1676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NOTE: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FOSSILIZED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WORM TUBES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AGE: Pennsylvanian, ~300 </a:t>
            </a:r>
            <a:r>
              <a:rPr lang="en-US" dirty="0" err="1" smtClean="0"/>
              <a:t>mya</a:t>
            </a:r>
            <a:endParaRPr lang="en-US" dirty="0" smtClean="0"/>
          </a:p>
          <a:p>
            <a:r>
              <a:rPr lang="en-US" dirty="0" smtClean="0"/>
              <a:t>ROCK TYPES: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SAMPLE 1</a:t>
            </a:r>
            <a:r>
              <a:rPr lang="en-US" dirty="0" smtClean="0"/>
              <a:t> – shale</a:t>
            </a:r>
          </a:p>
          <a:p>
            <a:pPr lvl="1"/>
            <a:r>
              <a:rPr lang="en-US" dirty="0" smtClean="0">
                <a:hlinkClick r:id="rId4" action="ppaction://hlinksldjump"/>
              </a:rPr>
              <a:t>SAMPLES 2 &amp; 3</a:t>
            </a:r>
            <a:r>
              <a:rPr lang="en-US" dirty="0" smtClean="0"/>
              <a:t> – sandstone and shale</a:t>
            </a:r>
          </a:p>
          <a:p>
            <a:pPr lvl="1"/>
            <a:r>
              <a:rPr lang="en-US" dirty="0" smtClean="0">
                <a:hlinkClick r:id="rId5" action="ppaction://hlinksldjump"/>
              </a:rPr>
              <a:t>SAMPLE 4</a:t>
            </a:r>
            <a:r>
              <a:rPr lang="en-US" dirty="0" smtClean="0"/>
              <a:t> – sandstone </a:t>
            </a:r>
          </a:p>
          <a:p>
            <a:r>
              <a:rPr lang="en-US" dirty="0" smtClean="0"/>
              <a:t>From formerly shallow water environment</a:t>
            </a:r>
          </a:p>
          <a:p>
            <a:pPr lvl="1"/>
            <a:r>
              <a:rPr lang="en-US" dirty="0" smtClean="0"/>
              <a:t>“ripples” on top of sample 4 indicate this</a:t>
            </a:r>
          </a:p>
          <a:p>
            <a:pPr lvl="1"/>
            <a:r>
              <a:rPr lang="en-US" dirty="0" smtClean="0"/>
              <a:t>Deposited by turbidity currents</a:t>
            </a:r>
          </a:p>
          <a:p>
            <a:r>
              <a:rPr lang="en-US" dirty="0" smtClean="0"/>
              <a:t>Fine-grained olive brown sandstone alternates with black-banded shale in near-vertical beds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Haymond</a:t>
            </a:r>
            <a:r>
              <a:rPr lang="en-US" dirty="0" smtClean="0"/>
              <a:t> Fm. – Just E of Marathon</a:t>
            </a:r>
            <a:endParaRPr lang="en-US" dirty="0"/>
          </a:p>
        </p:txBody>
      </p:sp>
      <p:sp useBgFill="1">
        <p:nvSpPr>
          <p:cNvPr id="4" name="Rounded Rectangle 3">
            <a:hlinkClick r:id="rId6" action="ppaction://hlinksldjump"/>
          </p:cNvPr>
          <p:cNvSpPr/>
          <p:nvPr/>
        </p:nvSpPr>
        <p:spPr>
          <a:xfrm>
            <a:off x="5105400" y="5715000"/>
            <a:ext cx="37338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BACK TO FORMATION LIST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olly\Desktop\SPRING 2011\ES SPRING 2011\ES PICS FROM PHONE\Igneous and Metamorphic Samples from BB\DSC005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Haymond</a:t>
            </a:r>
            <a:r>
              <a:rPr lang="en-US" dirty="0" smtClean="0"/>
              <a:t> Fm. – sample 1; shale (sedimentary)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olly\Desktop\SPRING 2011\ES SPRING 2011\ES PICS FROM PHONE\Igneous and Metamorphic Samples from BB\DSC005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Haymond</a:t>
            </a:r>
            <a:r>
              <a:rPr lang="en-US" dirty="0" smtClean="0"/>
              <a:t> Fm. – sample 1; shale (sedimentary)</a:t>
            </a:r>
            <a:endParaRPr lang="en-US" dirty="0"/>
          </a:p>
        </p:txBody>
      </p:sp>
      <p:sp useBgFill="1"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304800" y="5715000"/>
            <a:ext cx="37338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BACK TO HAYMOND FM. INFO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0" y="2895600"/>
            <a:ext cx="6629400" cy="2057400"/>
            <a:chOff x="4495800" y="3657600"/>
            <a:chExt cx="4419600" cy="1295400"/>
          </a:xfrm>
        </p:grpSpPr>
        <p:sp>
          <p:nvSpPr>
            <p:cNvPr id="6" name="Oval 5"/>
            <p:cNvSpPr/>
            <p:nvPr/>
          </p:nvSpPr>
          <p:spPr>
            <a:xfrm>
              <a:off x="4495800" y="3657600"/>
              <a:ext cx="1143000" cy="1219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6"/>
            </p:cNvCxnSpPr>
            <p:nvPr/>
          </p:nvCxnSpPr>
          <p:spPr>
            <a:xfrm>
              <a:off x="5638800" y="4267200"/>
              <a:ext cx="1447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7086600" y="3657600"/>
              <a:ext cx="1828800" cy="1295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NOTE: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THE PLATY, LAYERED NATURE OF THIS SHALE COMES FROM DEPOSITION BY TURBIDITY CURRENTS OVER TIME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olly\Desktop\SPRING 2011\ES SPRING 2011\ES PICS FROM PHONE\Igneous and Metamorphic Samples from BB\DSC005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Haymond</a:t>
            </a:r>
            <a:r>
              <a:rPr lang="en-US" dirty="0" smtClean="0"/>
              <a:t> Fm. – samples 2 &amp; 3; sandstone AND shale (sedimentary)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397</TotalTime>
  <Words>944</Words>
  <Application>Microsoft Office PowerPoint</Application>
  <PresentationFormat>On-screen Show (4:3)</PresentationFormat>
  <Paragraphs>142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Paper</vt:lpstr>
      <vt:lpstr>ROCKIN’ AROUND BIG BEND!</vt:lpstr>
      <vt:lpstr>Click to learn more about a formation!</vt:lpstr>
      <vt:lpstr>Aguja Fm. – south of Terlingua</vt:lpstr>
      <vt:lpstr>Aguja Fm. – fossiliferous limestone (sedimentary)</vt:lpstr>
      <vt:lpstr>Aguja Fm. – fossiliferous limestone (sedimentary)</vt:lpstr>
      <vt:lpstr>Haymond Fm. – Just E of Marathon</vt:lpstr>
      <vt:lpstr>Haymond Fm. – sample 1; shale (sedimentary)</vt:lpstr>
      <vt:lpstr>Haymond Fm. – sample 1; shale (sedimentary)</vt:lpstr>
      <vt:lpstr>Haymond Fm. – samples 2 &amp; 3; sandstone AND shale (sedimentary)</vt:lpstr>
      <vt:lpstr>Haymond Fm. – samples 2 &amp; 3; sandstone AND shale (sedimentary)</vt:lpstr>
      <vt:lpstr>Haymond Fm. – sample 4; sandstone (sedimentary)</vt:lpstr>
      <vt:lpstr>Haymond Fm. – sample 4; sandstone (sedimentary)</vt:lpstr>
      <vt:lpstr>Maravillas Fm. – Just NE of Marathon</vt:lpstr>
      <vt:lpstr>Ratios of chert and limestone to determine depth of formation</vt:lpstr>
      <vt:lpstr>Maravillas Fm. – limestone and chert (sedimentary)</vt:lpstr>
      <vt:lpstr>Camel’s Hump Fm.  - </vt:lpstr>
      <vt:lpstr>Camel’s Hump Fm. – vesicular igneous</vt:lpstr>
      <vt:lpstr>Camel’s Hump Fm. – vesicular igneous</vt:lpstr>
      <vt:lpstr>BONUS!  One rock type creates another in the Baked Pen Fm.!</vt:lpstr>
      <vt:lpstr>“Baked” Pen Fm., basaltic intrusion  – Study Butte</vt:lpstr>
      <vt:lpstr>Study Butte, Baked Pen Fm. – basalt (igneous)</vt:lpstr>
      <vt:lpstr>Study Butte, Baked Pen Fm. – basalt (igneous)</vt:lpstr>
      <vt:lpstr>“Baked” Pen Fm., hornfels – Study Butte</vt:lpstr>
      <vt:lpstr>Study Butte, Baked Pen Fm. – hornfels (metamorphic)</vt:lpstr>
      <vt:lpstr>Study Butte, Baked Pen Fm. – hornfels (metamorphic)</vt:lpstr>
      <vt:lpstr>KEEP ON ROCKIN’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Molly</dc:creator>
  <cp:lastModifiedBy>Molly</cp:lastModifiedBy>
  <cp:revision>37</cp:revision>
  <dcterms:created xsi:type="dcterms:W3CDTF">2011-03-29T22:37:20Z</dcterms:created>
  <dcterms:modified xsi:type="dcterms:W3CDTF">2011-04-14T00:10:24Z</dcterms:modified>
</cp:coreProperties>
</file>