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3" r:id="rId9"/>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582"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p>
            <a:fld id="{D238C56E-59FA-4675-A724-9F6FCFB9EDDD}" type="datetimeFigureOut">
              <a:rPr lang="es-PE" smtClean="0"/>
              <a:pPr/>
              <a:t>18/04/2011</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967621BA-FE59-419B-9D1B-EA02AAB2878D}" type="slidenum">
              <a:rPr lang="es-PE" smtClean="0"/>
              <a:pPr/>
              <a:t>‹Nº›</a:t>
            </a:fld>
            <a:endParaRPr lang="es-P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D238C56E-59FA-4675-A724-9F6FCFB9EDDD}" type="datetimeFigureOut">
              <a:rPr lang="es-PE" smtClean="0"/>
              <a:pPr/>
              <a:t>18/04/2011</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967621BA-FE59-419B-9D1B-EA02AAB2878D}" type="slidenum">
              <a:rPr lang="es-PE" smtClean="0"/>
              <a:pPr/>
              <a:t>‹Nº›</a:t>
            </a:fld>
            <a:endParaRPr lang="es-P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D238C56E-59FA-4675-A724-9F6FCFB9EDDD}" type="datetimeFigureOut">
              <a:rPr lang="es-PE" smtClean="0"/>
              <a:pPr/>
              <a:t>18/04/2011</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967621BA-FE59-419B-9D1B-EA02AAB2878D}" type="slidenum">
              <a:rPr lang="es-PE" smtClean="0"/>
              <a:pPr/>
              <a:t>‹Nº›</a:t>
            </a:fld>
            <a:endParaRPr lang="es-P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D238C56E-59FA-4675-A724-9F6FCFB9EDDD}" type="datetimeFigureOut">
              <a:rPr lang="es-PE" smtClean="0"/>
              <a:pPr/>
              <a:t>18/04/2011</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967621BA-FE59-419B-9D1B-EA02AAB2878D}" type="slidenum">
              <a:rPr lang="es-PE" smtClean="0"/>
              <a:pPr/>
              <a:t>‹Nº›</a:t>
            </a:fld>
            <a:endParaRPr lang="es-P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238C56E-59FA-4675-A724-9F6FCFB9EDDD}" type="datetimeFigureOut">
              <a:rPr lang="es-PE" smtClean="0"/>
              <a:pPr/>
              <a:t>18/04/2011</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967621BA-FE59-419B-9D1B-EA02AAB2878D}" type="slidenum">
              <a:rPr lang="es-PE" smtClean="0"/>
              <a:pPr/>
              <a:t>‹Nº›</a:t>
            </a:fld>
            <a:endParaRPr lang="es-P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p>
            <a:fld id="{D238C56E-59FA-4675-A724-9F6FCFB9EDDD}" type="datetimeFigureOut">
              <a:rPr lang="es-PE" smtClean="0"/>
              <a:pPr/>
              <a:t>18/04/2011</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967621BA-FE59-419B-9D1B-EA02AAB2878D}" type="slidenum">
              <a:rPr lang="es-PE" smtClean="0"/>
              <a:pPr/>
              <a:t>‹Nº›</a:t>
            </a:fld>
            <a:endParaRPr lang="es-P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p>
            <a:fld id="{D238C56E-59FA-4675-A724-9F6FCFB9EDDD}" type="datetimeFigureOut">
              <a:rPr lang="es-PE" smtClean="0"/>
              <a:pPr/>
              <a:t>18/04/2011</a:t>
            </a:fld>
            <a:endParaRPr lang="es-PE"/>
          </a:p>
        </p:txBody>
      </p:sp>
      <p:sp>
        <p:nvSpPr>
          <p:cNvPr id="8" name="7 Marcador de pie de página"/>
          <p:cNvSpPr>
            <a:spLocks noGrp="1"/>
          </p:cNvSpPr>
          <p:nvPr>
            <p:ph type="ftr" sz="quarter" idx="11"/>
          </p:nvPr>
        </p:nvSpPr>
        <p:spPr/>
        <p:txBody>
          <a:bodyPr/>
          <a:lstStyle/>
          <a:p>
            <a:endParaRPr lang="es-PE"/>
          </a:p>
        </p:txBody>
      </p:sp>
      <p:sp>
        <p:nvSpPr>
          <p:cNvPr id="9" name="8 Marcador de número de diapositiva"/>
          <p:cNvSpPr>
            <a:spLocks noGrp="1"/>
          </p:cNvSpPr>
          <p:nvPr>
            <p:ph type="sldNum" sz="quarter" idx="12"/>
          </p:nvPr>
        </p:nvSpPr>
        <p:spPr/>
        <p:txBody>
          <a:bodyPr/>
          <a:lstStyle/>
          <a:p>
            <a:fld id="{967621BA-FE59-419B-9D1B-EA02AAB2878D}" type="slidenum">
              <a:rPr lang="es-PE" smtClean="0"/>
              <a:pPr/>
              <a:t>‹Nº›</a:t>
            </a:fld>
            <a:endParaRPr lang="es-P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p>
            <a:fld id="{D238C56E-59FA-4675-A724-9F6FCFB9EDDD}" type="datetimeFigureOut">
              <a:rPr lang="es-PE" smtClean="0"/>
              <a:pPr/>
              <a:t>18/04/2011</a:t>
            </a:fld>
            <a:endParaRPr lang="es-PE"/>
          </a:p>
        </p:txBody>
      </p:sp>
      <p:sp>
        <p:nvSpPr>
          <p:cNvPr id="4" name="3 Marcador de pie de página"/>
          <p:cNvSpPr>
            <a:spLocks noGrp="1"/>
          </p:cNvSpPr>
          <p:nvPr>
            <p:ph type="ftr" sz="quarter" idx="11"/>
          </p:nvPr>
        </p:nvSpPr>
        <p:spPr/>
        <p:txBody>
          <a:bodyPr/>
          <a:lstStyle/>
          <a:p>
            <a:endParaRPr lang="es-PE"/>
          </a:p>
        </p:txBody>
      </p:sp>
      <p:sp>
        <p:nvSpPr>
          <p:cNvPr id="5" name="4 Marcador de número de diapositiva"/>
          <p:cNvSpPr>
            <a:spLocks noGrp="1"/>
          </p:cNvSpPr>
          <p:nvPr>
            <p:ph type="sldNum" sz="quarter" idx="12"/>
          </p:nvPr>
        </p:nvSpPr>
        <p:spPr/>
        <p:txBody>
          <a:bodyPr/>
          <a:lstStyle/>
          <a:p>
            <a:fld id="{967621BA-FE59-419B-9D1B-EA02AAB2878D}" type="slidenum">
              <a:rPr lang="es-PE" smtClean="0"/>
              <a:pPr/>
              <a:t>‹Nº›</a:t>
            </a:fld>
            <a:endParaRPr lang="es-P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238C56E-59FA-4675-A724-9F6FCFB9EDDD}" type="datetimeFigureOut">
              <a:rPr lang="es-PE" smtClean="0"/>
              <a:pPr/>
              <a:t>18/04/2011</a:t>
            </a:fld>
            <a:endParaRPr lang="es-PE"/>
          </a:p>
        </p:txBody>
      </p:sp>
      <p:sp>
        <p:nvSpPr>
          <p:cNvPr id="3" name="2 Marcador de pie de página"/>
          <p:cNvSpPr>
            <a:spLocks noGrp="1"/>
          </p:cNvSpPr>
          <p:nvPr>
            <p:ph type="ftr" sz="quarter" idx="11"/>
          </p:nvPr>
        </p:nvSpPr>
        <p:spPr/>
        <p:txBody>
          <a:bodyPr/>
          <a:lstStyle/>
          <a:p>
            <a:endParaRPr lang="es-PE"/>
          </a:p>
        </p:txBody>
      </p:sp>
      <p:sp>
        <p:nvSpPr>
          <p:cNvPr id="4" name="3 Marcador de número de diapositiva"/>
          <p:cNvSpPr>
            <a:spLocks noGrp="1"/>
          </p:cNvSpPr>
          <p:nvPr>
            <p:ph type="sldNum" sz="quarter" idx="12"/>
          </p:nvPr>
        </p:nvSpPr>
        <p:spPr/>
        <p:txBody>
          <a:bodyPr/>
          <a:lstStyle/>
          <a:p>
            <a:fld id="{967621BA-FE59-419B-9D1B-EA02AAB2878D}" type="slidenum">
              <a:rPr lang="es-PE" smtClean="0"/>
              <a:pPr/>
              <a:t>‹Nº›</a:t>
            </a:fld>
            <a:endParaRPr lang="es-P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238C56E-59FA-4675-A724-9F6FCFB9EDDD}" type="datetimeFigureOut">
              <a:rPr lang="es-PE" smtClean="0"/>
              <a:pPr/>
              <a:t>18/04/2011</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967621BA-FE59-419B-9D1B-EA02AAB2878D}" type="slidenum">
              <a:rPr lang="es-PE" smtClean="0"/>
              <a:pPr/>
              <a:t>‹Nº›</a:t>
            </a:fld>
            <a:endParaRPr lang="es-P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238C56E-59FA-4675-A724-9F6FCFB9EDDD}" type="datetimeFigureOut">
              <a:rPr lang="es-PE" smtClean="0"/>
              <a:pPr/>
              <a:t>18/04/2011</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967621BA-FE59-419B-9D1B-EA02AAB2878D}" type="slidenum">
              <a:rPr lang="es-PE" smtClean="0"/>
              <a:pPr/>
              <a:t>‹Nº›</a:t>
            </a:fld>
            <a:endParaRPr lang="es-P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38C56E-59FA-4675-A724-9F6FCFB9EDDD}" type="datetimeFigureOut">
              <a:rPr lang="es-PE" smtClean="0"/>
              <a:pPr/>
              <a:t>18/04/2011</a:t>
            </a:fld>
            <a:endParaRPr lang="es-PE"/>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7621BA-FE59-419B-9D1B-EA02AAB2878D}" type="slidenum">
              <a:rPr lang="es-PE" smtClean="0"/>
              <a:pPr/>
              <a:t>‹Nº›</a:t>
            </a:fld>
            <a:endParaRPr lang="es-P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es.wikipedia.org/wiki/Archivo:Avocado_seed_diagram-es.svg"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hyperlink" Target="http://es.wikipedia.org/wiki/Archivo:Diente_de_le%C3%B3n_soltando_semillas.jpg"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Subtítulo"/>
          <p:cNvSpPr>
            <a:spLocks noGrp="1"/>
          </p:cNvSpPr>
          <p:nvPr>
            <p:ph type="subTitle" idx="1"/>
          </p:nvPr>
        </p:nvSpPr>
        <p:spPr/>
        <p:txBody>
          <a:bodyPr/>
          <a:lstStyle/>
          <a:p>
            <a:endParaRPr lang="es-PE" dirty="0"/>
          </a:p>
        </p:txBody>
      </p:sp>
      <p:sp>
        <p:nvSpPr>
          <p:cNvPr id="4" name="3 Título"/>
          <p:cNvSpPr>
            <a:spLocks noGrp="1"/>
          </p:cNvSpPr>
          <p:nvPr>
            <p:ph type="ctrTitle"/>
          </p:nvPr>
        </p:nvSpPr>
        <p:spPr>
          <a:xfrm>
            <a:off x="827584" y="2996952"/>
            <a:ext cx="7772400" cy="1470025"/>
          </a:xfrm>
        </p:spPr>
        <p:txBody>
          <a:bodyPr>
            <a:normAutofit/>
          </a:bodyPr>
          <a:lstStyle/>
          <a:p>
            <a:r>
              <a:rPr lang="es-ES" sz="8000" dirty="0" smtClean="0">
                <a:solidFill>
                  <a:srgbClr val="FF0000"/>
                </a:solidFill>
              </a:rPr>
              <a:t>El Fruto </a:t>
            </a:r>
            <a:endParaRPr lang="es-PE" sz="8000" dirty="0">
              <a:solidFill>
                <a:srgbClr val="FF0000"/>
              </a:solidFill>
            </a:endParaRPr>
          </a:p>
        </p:txBody>
      </p:sp>
    </p:spTree>
  </p:cSld>
  <p:clrMapOvr>
    <a:masterClrMapping/>
  </p:clrMapOvr>
  <p:transition advTm="5000">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5400" dirty="0" smtClean="0">
                <a:solidFill>
                  <a:srgbClr val="C00000"/>
                </a:solidFill>
              </a:rPr>
              <a:t>El Fruto</a:t>
            </a:r>
            <a:endParaRPr lang="es-PE" sz="5400" dirty="0">
              <a:solidFill>
                <a:srgbClr val="C00000"/>
              </a:solidFill>
            </a:endParaRPr>
          </a:p>
        </p:txBody>
      </p:sp>
      <p:sp>
        <p:nvSpPr>
          <p:cNvPr id="3" name="2 Marcador de contenido"/>
          <p:cNvSpPr>
            <a:spLocks noGrp="1"/>
          </p:cNvSpPr>
          <p:nvPr>
            <p:ph idx="1"/>
          </p:nvPr>
        </p:nvSpPr>
        <p:spPr>
          <a:xfrm>
            <a:off x="467544" y="1628800"/>
            <a:ext cx="8229600" cy="4525963"/>
          </a:xfrm>
        </p:spPr>
        <p:txBody>
          <a:bodyPr>
            <a:normAutofit/>
          </a:bodyPr>
          <a:lstStyle/>
          <a:p>
            <a:r>
              <a:rPr lang="es-ES" sz="2400" i="1" dirty="0" smtClean="0">
                <a:solidFill>
                  <a:srgbClr val="FFFF00"/>
                </a:solidFill>
              </a:rPr>
              <a:t>En botánica, el fruto es el órgano procedente de la flor , o de partes de ella, que contiene a las semillas hasta que estas maduran y luego contribuye a diseminarlas.  Desde un punto de vista ontogenético, el fruto es el ovario desarrollado y maduro de las plantas con flor. La pared del ovario se engrosa al transformarse en la pared del fruto y se denomina pericarpio, cuya función es proteger a las semillas. Con frecuencia participan también en la formación del fruto otras partes de la flor además del ovario, como por ejemplo el cáliz o el receptáculo.</a:t>
            </a:r>
            <a:endParaRPr lang="es-ES" sz="2400" i="1" dirty="0">
              <a:solidFill>
                <a:srgbClr val="FFFF00"/>
              </a:solidFill>
            </a:endParaRPr>
          </a:p>
        </p:txBody>
      </p:sp>
      <p:pic>
        <p:nvPicPr>
          <p:cNvPr id="15362" name="Picture 2" descr="http://t0.gstatic.com/images?q=tbn:ANd9GcSZuc_uKVwPlazOTmBDQNDmCaECNtzPjhNfSCPtk2qYKpiQkGnuBQ"/>
          <p:cNvPicPr>
            <a:picLocks noChangeAspect="1" noChangeArrowheads="1"/>
          </p:cNvPicPr>
          <p:nvPr/>
        </p:nvPicPr>
        <p:blipFill>
          <a:blip r:embed="rId3" cstate="print"/>
          <a:srcRect/>
          <a:stretch>
            <a:fillRect/>
          </a:stretch>
        </p:blipFill>
        <p:spPr bwMode="auto">
          <a:xfrm>
            <a:off x="3347864" y="4970190"/>
            <a:ext cx="2000386" cy="1887810"/>
          </a:xfrm>
          <a:prstGeom prst="rect">
            <a:avLst/>
          </a:prstGeom>
          <a:ln>
            <a:noFill/>
          </a:ln>
          <a:effectLst>
            <a:softEdge rad="112500"/>
          </a:effectLst>
        </p:spPr>
      </p:pic>
    </p:spTree>
  </p:cSld>
  <p:clrMapOvr>
    <a:masterClrMapping/>
  </p:clrMapOvr>
  <p:transition advTm="5000">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rgbClr val="FF0000"/>
                </a:solidFill>
              </a:rPr>
              <a:t>Las Semillas </a:t>
            </a:r>
            <a:endParaRPr lang="es-PE" dirty="0">
              <a:solidFill>
                <a:srgbClr val="FF0000"/>
              </a:solidFill>
            </a:endParaRPr>
          </a:p>
        </p:txBody>
      </p:sp>
      <p:sp>
        <p:nvSpPr>
          <p:cNvPr id="3" name="2 Marcador de contenido"/>
          <p:cNvSpPr>
            <a:spLocks noGrp="1"/>
          </p:cNvSpPr>
          <p:nvPr>
            <p:ph idx="1"/>
          </p:nvPr>
        </p:nvSpPr>
        <p:spPr/>
        <p:txBody>
          <a:bodyPr>
            <a:normAutofit/>
          </a:bodyPr>
          <a:lstStyle/>
          <a:p>
            <a:r>
              <a:rPr lang="es-ES" sz="2000" dirty="0" smtClean="0">
                <a:solidFill>
                  <a:srgbClr val="FF0000"/>
                </a:solidFill>
              </a:rPr>
              <a:t>La semilla o pepita es cada uno de los cuerpos que forman parte del fruto que da origen a una nueva planta, es la estructura mediante la que realizan la propagación las plantas que por ello se llaman espermatófitas (plantas con semilla). La semilla se produce por la maduración de un óvulo de una gimnosperma o de una angiosperma. Una semilla contiene un embrión del que puede desarrollarse una nueva planta bajo condiciones apropiadas. Pero también contiene una fuente de alimento almacenado y está envuelto en una </a:t>
            </a:r>
            <a:r>
              <a:rPr lang="es-ES" sz="2000" i="1" dirty="0" smtClean="0">
                <a:solidFill>
                  <a:srgbClr val="FF0000"/>
                </a:solidFill>
              </a:rPr>
              <a:t>cubierta protectora</a:t>
            </a:r>
            <a:r>
              <a:rPr lang="es-ES" sz="2000" dirty="0" smtClean="0">
                <a:solidFill>
                  <a:srgbClr val="FF0000"/>
                </a:solidFill>
              </a:rPr>
              <a:t>.</a:t>
            </a:r>
          </a:p>
          <a:p>
            <a:endParaRPr lang="es-PE" sz="2000" dirty="0"/>
          </a:p>
        </p:txBody>
      </p:sp>
      <p:pic>
        <p:nvPicPr>
          <p:cNvPr id="11266" name="Picture 2" descr="http://upload.wikimedia.org/wikipedia/commons/e/e7/Phaseolus_vulgaris_seed.jpg"/>
          <p:cNvPicPr>
            <a:picLocks noChangeAspect="1" noChangeArrowheads="1"/>
          </p:cNvPicPr>
          <p:nvPr/>
        </p:nvPicPr>
        <p:blipFill>
          <a:blip r:embed="rId3" cstate="print"/>
          <a:srcRect/>
          <a:stretch>
            <a:fillRect/>
          </a:stretch>
        </p:blipFill>
        <p:spPr bwMode="auto">
          <a:xfrm>
            <a:off x="3491880" y="4509120"/>
            <a:ext cx="2400300" cy="1600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pull dir="l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Estructura </a:t>
            </a:r>
            <a:endParaRPr lang="es-PE" dirty="0"/>
          </a:p>
        </p:txBody>
      </p:sp>
      <p:sp>
        <p:nvSpPr>
          <p:cNvPr id="3" name="2 Marcador de contenido"/>
          <p:cNvSpPr>
            <a:spLocks noGrp="1"/>
          </p:cNvSpPr>
          <p:nvPr>
            <p:ph idx="1"/>
          </p:nvPr>
        </p:nvSpPr>
        <p:spPr/>
        <p:txBody>
          <a:bodyPr>
            <a:normAutofit/>
          </a:bodyPr>
          <a:lstStyle/>
          <a:p>
            <a:r>
              <a:rPr lang="es-ES" sz="1600" dirty="0" smtClean="0">
                <a:solidFill>
                  <a:srgbClr val="FF0000"/>
                </a:solidFill>
              </a:rPr>
              <a:t>El alimento almacenado comienza como un tejido fino llamado endospermo que es provisto por la planta progenitora y puede ser rico en aceite o almidón y en proteínas. En ciertas especies el embrión se aloja en el endospermo, que la semilla utilizará para la germinación.</a:t>
            </a:r>
          </a:p>
          <a:p>
            <a:r>
              <a:rPr lang="es-ES" sz="1600" dirty="0" smtClean="0">
                <a:solidFill>
                  <a:srgbClr val="FF0000"/>
                </a:solidFill>
              </a:rPr>
              <a:t>En otros, el endospermo es absorbido por el embrión mientras que el último crece dentro de la semilla en desarrollo, y los cotiledones del embrión se llenan del alimento almacenado. En la madurez, las semillas de estas especies carecen de endospermo. Algunas semillas de plantas comunes que carecen de endospermo son las habas, guisantes, calabazas, girasoles, y rábanos. Las semillas de plantas con endospermo incluyen todas las coníferas, la mayoría de las hierbas y de otras monocotiledóneas, tales como el maíz y el coco.</a:t>
            </a:r>
          </a:p>
          <a:p>
            <a:r>
              <a:rPr lang="es-ES" sz="1600" dirty="0" smtClean="0">
                <a:solidFill>
                  <a:srgbClr val="FF0000"/>
                </a:solidFill>
              </a:rPr>
              <a:t>La envoltura de la semilla se desarrolla a partir de cubiertas, llamadas tegumentos</a:t>
            </a:r>
          </a:p>
          <a:p>
            <a:endParaRPr lang="es-PE" sz="1600" dirty="0"/>
          </a:p>
        </p:txBody>
      </p:sp>
      <p:pic>
        <p:nvPicPr>
          <p:cNvPr id="16386" name="Picture 2" descr="http://upload.wikimedia.org/wikipedia/commons/thumb/d/d0/Avocado_seed_diagram-es.svg/300px-Avocado_seed_diagram-es.svg.png">
            <a:hlinkClick r:id="rId3"/>
          </p:cNvPr>
          <p:cNvPicPr>
            <a:picLocks noChangeAspect="1" noChangeArrowheads="1"/>
          </p:cNvPicPr>
          <p:nvPr/>
        </p:nvPicPr>
        <p:blipFill>
          <a:blip r:embed="rId4" cstate="print"/>
          <a:srcRect/>
          <a:stretch>
            <a:fillRect/>
          </a:stretch>
        </p:blipFill>
        <p:spPr bwMode="auto">
          <a:xfrm>
            <a:off x="3059832" y="4581128"/>
            <a:ext cx="2857500" cy="198120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advTm="5000">
    <p:wheel spokes="2"/>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Función de las Semillas</a:t>
            </a:r>
            <a:endParaRPr lang="es-PE" dirty="0"/>
          </a:p>
        </p:txBody>
      </p:sp>
      <p:sp>
        <p:nvSpPr>
          <p:cNvPr id="3" name="2 Marcador de contenido"/>
          <p:cNvSpPr>
            <a:spLocks noGrp="1"/>
          </p:cNvSpPr>
          <p:nvPr>
            <p:ph idx="1"/>
          </p:nvPr>
        </p:nvSpPr>
        <p:spPr/>
        <p:txBody>
          <a:bodyPr>
            <a:normAutofit/>
          </a:bodyPr>
          <a:lstStyle/>
          <a:p>
            <a:r>
              <a:rPr lang="es-ES" sz="1600" dirty="0" smtClean="0"/>
              <a:t>A diferencia de los animales, las plantas están limitadas en su habilidad de buscar las condiciones favorables para la vida y el crecimiento. Por consiguiente, han evolucionado de muy diversas formas para propagarse y aumentar la población a través de las semillas.</a:t>
            </a:r>
          </a:p>
          <a:p>
            <a:r>
              <a:rPr lang="es-ES" sz="1600" dirty="0" smtClean="0"/>
              <a:t>Una semilla debe llegar a la localización adecuada en el momento óptimo de germinación. Estas propiedades que fomentan la producción de la siguiente generación es posible que estén más relacionadas con los frutos que con las mismas semillas, ya que la función típica de la semilla es la de servir de mecanismo retardante, permitiendo suspender el crecimiento si las condiciones no son favorables o dar el tiempo necesario para su dispersión. Cada especie logra su objetivo de una forma diferente: produciendo gran cantidad de semillas, envolviendo las semillas en duras capas que se van ablandando con las lluvias y el frío invernal para germinar.</a:t>
            </a:r>
          </a:p>
          <a:p>
            <a:endParaRPr lang="es-PE" sz="1600" dirty="0"/>
          </a:p>
        </p:txBody>
      </p:sp>
      <p:pic>
        <p:nvPicPr>
          <p:cNvPr id="17410" name="Picture 2" descr="http://upload.wikimedia.org/wikipedia/commons/thumb/c/cc/Diente_de_le%C3%B3n_soltando_semillas.jpg/200px-Diente_de_le%C3%B3n_soltando_semillas.jpg">
            <a:hlinkClick r:id="rId3"/>
          </p:cNvPr>
          <p:cNvPicPr>
            <a:picLocks noChangeAspect="1" noChangeArrowheads="1"/>
          </p:cNvPicPr>
          <p:nvPr/>
        </p:nvPicPr>
        <p:blipFill>
          <a:blip r:embed="rId4" cstate="print"/>
          <a:srcRect/>
          <a:stretch>
            <a:fillRect/>
          </a:stretch>
        </p:blipFill>
        <p:spPr bwMode="auto">
          <a:xfrm>
            <a:off x="3347864" y="4437112"/>
            <a:ext cx="1722445" cy="215162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advTm="5000">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6000" r="-6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rgbClr val="FF0000"/>
                </a:solidFill>
              </a:rPr>
              <a:t>Epicarpio </a:t>
            </a:r>
            <a:endParaRPr lang="es-PE" dirty="0">
              <a:solidFill>
                <a:srgbClr val="FF0000"/>
              </a:solidFill>
            </a:endParaRPr>
          </a:p>
        </p:txBody>
      </p:sp>
      <p:sp>
        <p:nvSpPr>
          <p:cNvPr id="3" name="2 Marcador de contenido"/>
          <p:cNvSpPr>
            <a:spLocks noGrp="1"/>
          </p:cNvSpPr>
          <p:nvPr>
            <p:ph idx="1"/>
          </p:nvPr>
        </p:nvSpPr>
        <p:spPr/>
        <p:txBody>
          <a:bodyPr/>
          <a:lstStyle/>
          <a:p>
            <a:r>
              <a:rPr lang="es-ES" sz="2400" dirty="0" smtClean="0">
                <a:solidFill>
                  <a:srgbClr val="FF0000"/>
                </a:solidFill>
              </a:rPr>
              <a:t>El epicarpio (del griego epi "sobre" + karpós "fruto", a veces denominado exocarpio o exocarpo de exo, "exterior") es la parte del pericarpio que suele proteger al resto del fruto del exterior. El epicarpio forma la epidermis protectora del fruto que, a menudo, contiene glándulas con esencias y pigmentos. En muchas frutas se llama comúnmente piel.</a:t>
            </a:r>
          </a:p>
          <a:p>
            <a:endParaRPr lang="es-PE" dirty="0">
              <a:solidFill>
                <a:srgbClr val="FF0000"/>
              </a:solidFill>
            </a:endParaRPr>
          </a:p>
        </p:txBody>
      </p:sp>
      <p:pic>
        <p:nvPicPr>
          <p:cNvPr id="1028" name="Picture 4" descr="http://1.bp.blogspot.com/_ms_ATMCR9jA/TOsLUXSWWLI/AAAAAAAAENU/VWk1IbdrehE/s1600/image004.jpg"/>
          <p:cNvPicPr>
            <a:picLocks noChangeAspect="1" noChangeArrowheads="1"/>
          </p:cNvPicPr>
          <p:nvPr/>
        </p:nvPicPr>
        <p:blipFill>
          <a:blip r:embed="rId3" cstate="print"/>
          <a:srcRect/>
          <a:stretch>
            <a:fillRect/>
          </a:stretch>
        </p:blipFill>
        <p:spPr bwMode="auto">
          <a:xfrm>
            <a:off x="2555776" y="3861048"/>
            <a:ext cx="3725439" cy="2745061"/>
          </a:xfrm>
          <a:prstGeom prst="rect">
            <a:avLst/>
          </a:prstGeom>
          <a:noFill/>
        </p:spPr>
      </p:pic>
    </p:spTree>
  </p:cSld>
  <p:clrMapOvr>
    <a:masterClrMapping/>
  </p:clrMapOvr>
  <p:transition>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chemeClr val="accent6">
                    <a:lumMod val="75000"/>
                  </a:schemeClr>
                </a:solidFill>
              </a:rPr>
              <a:t>Mesocarpio </a:t>
            </a:r>
            <a:endParaRPr lang="es-PE" dirty="0">
              <a:solidFill>
                <a:schemeClr val="accent6">
                  <a:lumMod val="75000"/>
                </a:schemeClr>
              </a:solidFill>
            </a:endParaRPr>
          </a:p>
        </p:txBody>
      </p:sp>
      <p:sp>
        <p:nvSpPr>
          <p:cNvPr id="3" name="2 Marcador de contenido"/>
          <p:cNvSpPr>
            <a:spLocks noGrp="1"/>
          </p:cNvSpPr>
          <p:nvPr>
            <p:ph idx="1"/>
          </p:nvPr>
        </p:nvSpPr>
        <p:spPr/>
        <p:txBody>
          <a:bodyPr>
            <a:normAutofit/>
          </a:bodyPr>
          <a:lstStyle/>
          <a:p>
            <a:r>
              <a:rPr lang="es-ES" sz="2400" dirty="0" smtClean="0">
                <a:solidFill>
                  <a:schemeClr val="accent6">
                    <a:lumMod val="75000"/>
                  </a:schemeClr>
                </a:solidFill>
              </a:rPr>
              <a:t>En botánica el mesocarpio es la capa intermedia del pericarpio, esto es, la parte del fruto situada entre endocarpio y epicarpio.</a:t>
            </a:r>
          </a:p>
          <a:p>
            <a:r>
              <a:rPr lang="es-ES" sz="2400" dirty="0" smtClean="0">
                <a:solidFill>
                  <a:schemeClr val="accent6">
                    <a:lumMod val="75000"/>
                  </a:schemeClr>
                </a:solidFill>
              </a:rPr>
              <a:t>Es la parte de la fruta que se consume normalmente y es resultado de la transformación de la pared ovárica de la flor, por lo que normalmente envuelve al endocarpio que a su vez envuelve a las semillas.</a:t>
            </a:r>
          </a:p>
          <a:p>
            <a:endParaRPr lang="es-PE" dirty="0">
              <a:solidFill>
                <a:schemeClr val="accent6">
                  <a:lumMod val="75000"/>
                </a:schemeClr>
              </a:solidFill>
            </a:endParaRPr>
          </a:p>
        </p:txBody>
      </p:sp>
      <p:pic>
        <p:nvPicPr>
          <p:cNvPr id="20482" name="Picture 2" descr="http://t0.gstatic.com/images?q=tbn:ANd9GcTdrzJ8urZ8OUr4hST5qt5xOoCvvbAxF512D_zNUX9C-3lC5uhR5g"/>
          <p:cNvPicPr>
            <a:picLocks noChangeAspect="1" noChangeArrowheads="1"/>
          </p:cNvPicPr>
          <p:nvPr/>
        </p:nvPicPr>
        <p:blipFill>
          <a:blip r:embed="rId3" cstate="print"/>
          <a:srcRect/>
          <a:stretch>
            <a:fillRect/>
          </a:stretch>
        </p:blipFill>
        <p:spPr bwMode="auto">
          <a:xfrm>
            <a:off x="3491880" y="4365104"/>
            <a:ext cx="2095500" cy="2181226"/>
          </a:xfrm>
          <a:prstGeom prst="rect">
            <a:avLst/>
          </a:prstGeom>
          <a:noFill/>
        </p:spPr>
      </p:pic>
    </p:spTree>
  </p:cSld>
  <p:clrMapOvr>
    <a:masterClrMapping/>
  </p:clrMapOvr>
  <p:transition advTm="5000">
    <p:blinds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Endocarpio </a:t>
            </a:r>
            <a:endParaRPr lang="es-PE" dirty="0"/>
          </a:p>
        </p:txBody>
      </p:sp>
      <p:sp>
        <p:nvSpPr>
          <p:cNvPr id="3" name="2 Marcador de contenido"/>
          <p:cNvSpPr>
            <a:spLocks noGrp="1"/>
          </p:cNvSpPr>
          <p:nvPr>
            <p:ph idx="1"/>
          </p:nvPr>
        </p:nvSpPr>
        <p:spPr/>
        <p:txBody>
          <a:bodyPr>
            <a:normAutofit/>
          </a:bodyPr>
          <a:lstStyle/>
          <a:p>
            <a:pPr algn="just"/>
            <a:r>
              <a:rPr lang="es-ES" sz="2000" dirty="0" smtClean="0"/>
              <a:t>En Botánica, el endocarpio o endocarpo es la capa más interior del pericarpio, es decir la parte del fruto que rodea a las semillas.</a:t>
            </a:r>
          </a:p>
          <a:p>
            <a:pPr algn="just"/>
            <a:r>
              <a:rPr lang="es-ES" sz="2000" dirty="0" smtClean="0"/>
              <a:t>En las bayas, como el arándano o la grosella, el endocarpio es muy blando y contiene gran cantidad de pequeñas semillas.</a:t>
            </a:r>
          </a:p>
          <a:p>
            <a:pPr algn="just"/>
            <a:r>
              <a:rPr lang="es-ES" sz="2000" dirty="0" smtClean="0"/>
              <a:t>En los hesperidios, como las naranjas y limones el endocarpio son gajos jugosos que contienen las pepitas y es la única parte consumida, pues el mesocarpio cítrico es una fibra blanca.</a:t>
            </a:r>
          </a:p>
          <a:p>
            <a:pPr algn="just"/>
            <a:endParaRPr lang="es-PE" sz="2000" dirty="0"/>
          </a:p>
        </p:txBody>
      </p:sp>
      <p:pic>
        <p:nvPicPr>
          <p:cNvPr id="19458" name="Picture 2" descr="http://t0.gstatic.com/images?q=tbn:ANd9GcTHQch-328LCnr7s1vSqZYDtbLBWg7b0R1qJJvEsrFmYuFu_-BXHQ"/>
          <p:cNvPicPr>
            <a:picLocks noChangeAspect="1" noChangeArrowheads="1"/>
          </p:cNvPicPr>
          <p:nvPr/>
        </p:nvPicPr>
        <p:blipFill>
          <a:blip r:embed="rId3" cstate="print"/>
          <a:srcRect/>
          <a:stretch>
            <a:fillRect/>
          </a:stretch>
        </p:blipFill>
        <p:spPr bwMode="auto">
          <a:xfrm>
            <a:off x="3275856" y="4293096"/>
            <a:ext cx="2590800" cy="1762126"/>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TotalTime>
  <Words>751</Words>
  <Application>Microsoft Office PowerPoint</Application>
  <PresentationFormat>Presentación en pantalla (4:3)</PresentationFormat>
  <Paragraphs>21</Paragraphs>
  <Slides>8</Slides>
  <Notes>0</Notes>
  <HiddenSlides>0</HiddenSlides>
  <MMClips>0</MMClips>
  <ScaleCrop>false</ScaleCrop>
  <HeadingPairs>
    <vt:vector size="4" baseType="variant">
      <vt:variant>
        <vt:lpstr>Tema</vt:lpstr>
      </vt:variant>
      <vt:variant>
        <vt:i4>1</vt:i4>
      </vt:variant>
      <vt:variant>
        <vt:lpstr>Títulos de diapositiva</vt:lpstr>
      </vt:variant>
      <vt:variant>
        <vt:i4>8</vt:i4>
      </vt:variant>
    </vt:vector>
  </HeadingPairs>
  <TitlesOfParts>
    <vt:vector size="9" baseType="lpstr">
      <vt:lpstr>Tema de Office</vt:lpstr>
      <vt:lpstr>El Fruto </vt:lpstr>
      <vt:lpstr>El Fruto</vt:lpstr>
      <vt:lpstr>Las Semillas </vt:lpstr>
      <vt:lpstr>Estructura </vt:lpstr>
      <vt:lpstr>Función de las Semillas</vt:lpstr>
      <vt:lpstr>Epicarpio </vt:lpstr>
      <vt:lpstr>Mesocarpio </vt:lpstr>
      <vt:lpstr>Endocarpio </vt:lpstr>
    </vt:vector>
  </TitlesOfParts>
  <Company>UCA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Fruto </dc:title>
  <dc:creator>Estudiante-04</dc:creator>
  <cp:lastModifiedBy>Estudiante-04</cp:lastModifiedBy>
  <cp:revision>8</cp:revision>
  <dcterms:created xsi:type="dcterms:W3CDTF">2011-04-07T13:35:51Z</dcterms:created>
  <dcterms:modified xsi:type="dcterms:W3CDTF">2011-04-18T13:40:40Z</dcterms:modified>
</cp:coreProperties>
</file>