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80" r:id="rId3"/>
  </p:sldMasterIdLst>
  <p:notesMasterIdLst>
    <p:notesMasterId r:id="rId22"/>
  </p:notesMasterIdLst>
  <p:sldIdLst>
    <p:sldId id="256" r:id="rId4"/>
    <p:sldId id="274" r:id="rId5"/>
    <p:sldId id="268" r:id="rId6"/>
    <p:sldId id="257" r:id="rId7"/>
    <p:sldId id="258" r:id="rId8"/>
    <p:sldId id="259" r:id="rId9"/>
    <p:sldId id="260" r:id="rId10"/>
    <p:sldId id="261" r:id="rId11"/>
    <p:sldId id="262" r:id="rId12"/>
    <p:sldId id="267" r:id="rId13"/>
    <p:sldId id="264" r:id="rId14"/>
    <p:sldId id="265" r:id="rId15"/>
    <p:sldId id="266" r:id="rId16"/>
    <p:sldId id="270" r:id="rId17"/>
    <p:sldId id="271" r:id="rId18"/>
    <p:sldId id="269" r:id="rId19"/>
    <p:sldId id="272" r:id="rId20"/>
    <p:sldId id="273"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33CC33"/>
    <a:srgbClr val="99FF99"/>
    <a:srgbClr val="008000"/>
    <a:srgbClr val="00CC00"/>
    <a:srgbClr val="66FF66"/>
    <a:srgbClr val="000099"/>
    <a:srgbClr val="CC0000"/>
    <a:srgbClr val="0000FF"/>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38" autoAdjust="0"/>
  </p:normalViewPr>
  <p:slideViewPr>
    <p:cSldViewPr>
      <p:cViewPr varScale="1">
        <p:scale>
          <a:sx n="74" d="100"/>
          <a:sy n="74" d="100"/>
        </p:scale>
        <p:origin x="-1122" y="-102"/>
      </p:cViewPr>
      <p:guideLst>
        <p:guide orient="horz" pos="2160"/>
        <p:guide pos="2880"/>
      </p:guideLst>
    </p:cSldViewPr>
  </p:slideViewPr>
  <p:outlineViewPr>
    <p:cViewPr>
      <p:scale>
        <a:sx n="33" d="100"/>
        <a:sy n="33" d="100"/>
      </p:scale>
      <p:origin x="0" y="93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56E01-0171-4DCB-9567-F6121B5839F7}" type="datetimeFigureOut">
              <a:rPr lang="it-IT" smtClean="0"/>
              <a:pPr/>
              <a:t>04/05/2011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8410DD-1730-4439-A0F2-D4CB2AA593E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8410DD-1730-4439-A0F2-D4CB2AA593E8}" type="slidenum">
              <a:rPr lang="it-IT" smtClean="0"/>
              <a:pPr/>
              <a:t>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8410DD-1730-4439-A0F2-D4CB2AA593E8}" type="slidenum">
              <a:rPr lang="it-IT" smtClean="0"/>
              <a:pPr/>
              <a:t>12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8410DD-1730-4439-A0F2-D4CB2AA593E8}" type="slidenum">
              <a:rPr lang="it-IT" smtClean="0"/>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2BAB3338-2D77-43BE-8613-445556361F33}" type="datetimeFigureOut">
              <a:rPr lang="it-IT" smtClean="0"/>
              <a:pPr/>
              <a:t>04/05/2011</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6E5B70F7-711F-4243-BA87-6BEB3429F30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16" name="Segnaposto numero diapositiva 15"/>
          <p:cNvSpPr>
            <a:spLocks noGrp="1"/>
          </p:cNvSpPr>
          <p:nvPr>
            <p:ph type="sldNum" sz="quarter" idx="11"/>
          </p:nvPr>
        </p:nvSpPr>
        <p:spPr/>
        <p:txBody>
          <a:bodyPr/>
          <a:lstStyle/>
          <a:p>
            <a:fld id="{6E5B70F7-711F-4243-BA87-6BEB3429F304}"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2BAB3338-2D77-43BE-8613-445556361F33}" type="datetimeFigureOut">
              <a:rPr lang="it-IT" smtClean="0"/>
              <a:pPr/>
              <a:t>04/05/2011</a:t>
            </a:fld>
            <a:endParaRPr lang="it-IT"/>
          </a:p>
        </p:txBody>
      </p:sp>
      <p:sp>
        <p:nvSpPr>
          <p:cNvPr id="15" name="Segnaposto numero diapositiva 14"/>
          <p:cNvSpPr>
            <a:spLocks noGrp="1"/>
          </p:cNvSpPr>
          <p:nvPr>
            <p:ph type="sldNum" sz="quarter" idx="15"/>
          </p:nvPr>
        </p:nvSpPr>
        <p:spPr/>
        <p:txBody>
          <a:bodyPr/>
          <a:lstStyle>
            <a:lvl1pPr algn="ctr">
              <a:defRPr/>
            </a:lvl1pPr>
          </a:lstStyle>
          <a:p>
            <a:fld id="{6E5B70F7-711F-4243-BA87-6BEB3429F304}"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5B70F7-711F-4243-BA87-6BEB3429F304}"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E5B70F7-711F-4243-BA87-6BEB3429F304}"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6E5B70F7-711F-4243-BA87-6BEB3429F304}"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E5B70F7-711F-4243-BA87-6BEB3429F304}"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2BAB3338-2D77-43BE-8613-445556361F33}" type="datetimeFigureOut">
              <a:rPr lang="it-IT" smtClean="0"/>
              <a:pPr/>
              <a:t>04/05/2011</a:t>
            </a:fld>
            <a:endParaRPr lang="it-IT"/>
          </a:p>
        </p:txBody>
      </p:sp>
      <p:sp>
        <p:nvSpPr>
          <p:cNvPr id="9" name="Segnaposto numero diapositiva 8"/>
          <p:cNvSpPr>
            <a:spLocks noGrp="1"/>
          </p:cNvSpPr>
          <p:nvPr>
            <p:ph type="sldNum" sz="quarter" idx="15"/>
          </p:nvPr>
        </p:nvSpPr>
        <p:spPr/>
        <p:txBody>
          <a:bodyPr/>
          <a:lstStyle/>
          <a:p>
            <a:fld id="{6E5B70F7-711F-4243-BA87-6BEB3429F304}"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2BAB3338-2D77-43BE-8613-445556361F33}" type="datetimeFigureOut">
              <a:rPr lang="it-IT" smtClean="0"/>
              <a:pPr/>
              <a:t>04/05/2011</a:t>
            </a:fld>
            <a:endParaRPr lang="it-IT"/>
          </a:p>
        </p:txBody>
      </p:sp>
      <p:sp>
        <p:nvSpPr>
          <p:cNvPr id="9" name="Segnaposto numero diapositiva 8"/>
          <p:cNvSpPr>
            <a:spLocks noGrp="1"/>
          </p:cNvSpPr>
          <p:nvPr>
            <p:ph type="sldNum" sz="quarter" idx="15"/>
          </p:nvPr>
        </p:nvSpPr>
        <p:spPr/>
        <p:txBody>
          <a:bodyPr rtlCol="0"/>
          <a:lstStyle/>
          <a:p>
            <a:fld id="{6E5B70F7-711F-4243-BA87-6BEB3429F304}"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9" name="Segnaposto numero diapositiva 8"/>
          <p:cNvSpPr>
            <a:spLocks noGrp="1"/>
          </p:cNvSpPr>
          <p:nvPr>
            <p:ph type="sldNum" sz="quarter" idx="11"/>
          </p:nvPr>
        </p:nvSpPr>
        <p:spPr/>
        <p:txBody>
          <a:bodyPr/>
          <a:lstStyle/>
          <a:p>
            <a:fld id="{6E5B70F7-711F-4243-BA87-6BEB3429F304}"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6E5B70F7-711F-4243-BA87-6BEB3429F30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5B70F7-711F-4243-BA87-6BEB3429F30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2BAB3338-2D77-43BE-8613-445556361F33}" type="datetimeFigureOut">
              <a:rPr lang="it-IT" smtClean="0"/>
              <a:pPr/>
              <a:t>04/05/2011</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6E5B70F7-711F-4243-BA87-6BEB3429F30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6E5B70F7-711F-4243-BA87-6BEB3429F304}"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E5B70F7-711F-4243-BA87-6BEB3429F304}"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E5B70F7-711F-4243-BA87-6BEB3429F304}"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2BAB3338-2D77-43BE-8613-445556361F33}" type="datetimeFigureOut">
              <a:rPr lang="it-IT" smtClean="0"/>
              <a:pPr/>
              <a:t>04/05/2011</a:t>
            </a:fld>
            <a:endParaRPr lang="it-IT"/>
          </a:p>
        </p:txBody>
      </p:sp>
      <p:sp>
        <p:nvSpPr>
          <p:cNvPr id="7" name="Segnaposto numero diapositiva 6"/>
          <p:cNvSpPr>
            <a:spLocks noGrp="1"/>
          </p:cNvSpPr>
          <p:nvPr>
            <p:ph type="sldNum" sz="quarter" idx="11"/>
          </p:nvPr>
        </p:nvSpPr>
        <p:spPr/>
        <p:txBody>
          <a:bodyPr rtlCol="0"/>
          <a:lstStyle/>
          <a:p>
            <a:fld id="{6E5B70F7-711F-4243-BA87-6BEB3429F304}"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BAB3338-2D77-43BE-8613-445556361F33}" type="datetimeFigureOut">
              <a:rPr lang="it-IT" smtClean="0"/>
              <a:pPr/>
              <a:t>04/05/2011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E5B70F7-711F-4243-BA87-6BEB3429F30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2BAB3338-2D77-43BE-8613-445556361F33}" type="datetimeFigureOut">
              <a:rPr lang="it-IT" smtClean="0"/>
              <a:pPr/>
              <a:t>04/05/2011</a:t>
            </a:fld>
            <a:endParaRPr lang="it-IT"/>
          </a:p>
        </p:txBody>
      </p:sp>
      <p:sp>
        <p:nvSpPr>
          <p:cNvPr id="22" name="Segnaposto numero diapositiva 21"/>
          <p:cNvSpPr>
            <a:spLocks noGrp="1"/>
          </p:cNvSpPr>
          <p:nvPr>
            <p:ph type="sldNum" sz="quarter" idx="15"/>
          </p:nvPr>
        </p:nvSpPr>
        <p:spPr/>
        <p:txBody>
          <a:bodyPr rtlCol="0"/>
          <a:lstStyle/>
          <a:p>
            <a:fld id="{6E5B70F7-711F-4243-BA87-6BEB3429F304}"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2BAB3338-2D77-43BE-8613-445556361F33}" type="datetimeFigureOut">
              <a:rPr lang="it-IT" smtClean="0"/>
              <a:pPr/>
              <a:t>04/05/2011</a:t>
            </a:fld>
            <a:endParaRPr lang="it-IT"/>
          </a:p>
        </p:txBody>
      </p:sp>
      <p:sp>
        <p:nvSpPr>
          <p:cNvPr id="18" name="Segnaposto numero diapositiva 17"/>
          <p:cNvSpPr>
            <a:spLocks noGrp="1"/>
          </p:cNvSpPr>
          <p:nvPr>
            <p:ph type="sldNum" sz="quarter" idx="11"/>
          </p:nvPr>
        </p:nvSpPr>
        <p:spPr/>
        <p:txBody>
          <a:bodyPr rtlCol="0"/>
          <a:lstStyle/>
          <a:p>
            <a:fld id="{6E5B70F7-711F-4243-BA87-6BEB3429F304}"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BAB3338-2D77-43BE-8613-445556361F33}" type="datetimeFigureOut">
              <a:rPr lang="it-IT" smtClean="0"/>
              <a:pPr/>
              <a:t>04/05/2011</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E5B70F7-711F-4243-BA87-6BEB3429F30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BAB3338-2D77-43BE-8613-445556361F33}" type="datetimeFigureOut">
              <a:rPr lang="it-IT" smtClean="0"/>
              <a:pPr/>
              <a:t>04/05/2011</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E5B70F7-711F-4243-BA87-6BEB3429F304}"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BAB3338-2D77-43BE-8613-445556361F33}" type="datetimeFigureOut">
              <a:rPr lang="it-IT" smtClean="0"/>
              <a:pPr/>
              <a:t>04/05/2011</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E5B70F7-711F-4243-BA87-6BEB3429F304}"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2290" name="Picture 2" descr="http://t0.gstatic.com/images?q=tbn:ANd9GcRYICB6HFgjKY9X_1D6BlCBEGJEbE6smAAKdDg034rJlsVqubtT"/>
          <p:cNvPicPr>
            <a:picLocks noChangeAspect="1" noChangeArrowheads="1"/>
          </p:cNvPicPr>
          <p:nvPr/>
        </p:nvPicPr>
        <p:blipFill>
          <a:blip r:embed="rId2" cstate="print"/>
          <a:srcRect/>
          <a:stretch>
            <a:fillRect/>
          </a:stretch>
        </p:blipFill>
        <p:spPr bwMode="auto">
          <a:xfrm rot="21037389">
            <a:off x="1038671" y="1467110"/>
            <a:ext cx="2592288" cy="1919859"/>
          </a:xfrm>
          <a:prstGeom prst="rect">
            <a:avLst/>
          </a:prstGeom>
          <a:noFill/>
        </p:spPr>
      </p:pic>
      <p:sp>
        <p:nvSpPr>
          <p:cNvPr id="2" name="Titolo 1"/>
          <p:cNvSpPr>
            <a:spLocks noGrp="1"/>
          </p:cNvSpPr>
          <p:nvPr>
            <p:ph type="ctrTitle"/>
          </p:nvPr>
        </p:nvSpPr>
        <p:spPr>
          <a:xfrm rot="20530470">
            <a:off x="115899" y="1158292"/>
            <a:ext cx="3240360" cy="1265373"/>
          </a:xfrm>
        </p:spPr>
        <p:txBody>
          <a:bodyPr>
            <a:prstTxWarp prst="textChevron">
              <a:avLst/>
            </a:prstTxWarp>
            <a:normAutofit fontScale="90000"/>
            <a:scene3d>
              <a:camera prst="orthographicFront"/>
              <a:lightRig rig="contrasting" dir="t">
                <a:rot lat="0" lon="0" rev="4500000"/>
              </a:lightRig>
            </a:scene3d>
            <a:sp3d extrusionH="57150" contourW="6350" prstMaterial="metal">
              <a:bevelT w="127000" h="31750" prst="convex"/>
              <a:contourClr>
                <a:schemeClr val="accent1">
                  <a:shade val="75000"/>
                </a:schemeClr>
              </a:contourClr>
            </a:sp3d>
          </a:bodyPr>
          <a:lstStyle/>
          <a:p>
            <a:pPr algn="r"/>
            <a:r>
              <a:rPr lang="it-IT" sz="8000" cap="all" dirty="0" smtClean="0">
                <a:ln w="0">
                  <a:solidFill>
                    <a:schemeClr val="bg1"/>
                  </a:solidFill>
                </a:ln>
                <a:solidFill>
                  <a:srgbClr val="0070C0"/>
                </a:solidFill>
                <a:effectLst>
                  <a:glow rad="101600">
                    <a:schemeClr val="accent4">
                      <a:satMod val="175000"/>
                      <a:alpha val="40000"/>
                    </a:schemeClr>
                  </a:glow>
                  <a:outerShdw blurRad="60007" dist="200025" dir="15000000" sy="30000" kx="-1800000" algn="bl" rotWithShape="0">
                    <a:prstClr val="black">
                      <a:alpha val="32000"/>
                    </a:prstClr>
                  </a:outerShdw>
                  <a:reflection blurRad="6350" stA="55000" endA="50" endPos="85000" dist="60007" dir="5400000" sy="-100000" algn="bl" rotWithShape="0"/>
                </a:effectLst>
                <a:latin typeface="Chiller" pitchFamily="82" charset="0"/>
              </a:rPr>
              <a:t>Valle Gesso</a:t>
            </a:r>
            <a:endParaRPr lang="it-IT" sz="8000" cap="all" dirty="0">
              <a:ln w="0">
                <a:solidFill>
                  <a:schemeClr val="bg1"/>
                </a:solidFill>
              </a:ln>
              <a:solidFill>
                <a:srgbClr val="0070C0"/>
              </a:solidFill>
              <a:effectLst>
                <a:glow rad="101600">
                  <a:schemeClr val="accent4">
                    <a:satMod val="175000"/>
                    <a:alpha val="40000"/>
                  </a:schemeClr>
                </a:glow>
                <a:outerShdw blurRad="60007" dist="200025" dir="15000000" sy="30000" kx="-1800000" algn="bl" rotWithShape="0">
                  <a:prstClr val="black">
                    <a:alpha val="32000"/>
                  </a:prstClr>
                </a:outerShdw>
                <a:reflection blurRad="6350" stA="55000" endA="50" endPos="85000" dist="60007" dir="5400000" sy="-100000" algn="bl" rotWithShape="0"/>
              </a:effectLst>
              <a:latin typeface="Chiller" pitchFamily="82" charset="0"/>
            </a:endParaRPr>
          </a:p>
        </p:txBody>
      </p:sp>
      <p:sp>
        <p:nvSpPr>
          <p:cNvPr id="3" name="Sottotitolo 2"/>
          <p:cNvSpPr>
            <a:spLocks noGrp="1"/>
          </p:cNvSpPr>
          <p:nvPr>
            <p:ph type="subTitle" idx="1"/>
          </p:nvPr>
        </p:nvSpPr>
        <p:spPr>
          <a:xfrm>
            <a:off x="1331640" y="3501008"/>
            <a:ext cx="6400800" cy="1752600"/>
          </a:xfrm>
        </p:spPr>
        <p:txBody>
          <a:bodyPr>
            <a:normAutofit fontScale="25000" lnSpcReduction="20000"/>
          </a:bodyPr>
          <a:lstStyle/>
          <a:p>
            <a:pPr algn="l"/>
            <a:r>
              <a:rPr lang="it-IT" sz="11200" dirty="0" smtClean="0">
                <a:solidFill>
                  <a:srgbClr val="000000"/>
                </a:solidFill>
                <a:latin typeface="Goudy Old Style" pitchFamily="18" charset="0"/>
              </a:rPr>
              <a:t>La Valle Gesso è una valle delle Alpi Marittime,caratterizzato del vasto bacino del torrente Gesso. In Valle Gesso sono presenti le cime più elevate delle Alpi Marittime, ovvero le due cime del Monte </a:t>
            </a:r>
            <a:r>
              <a:rPr lang="it-IT" sz="11200" dirty="0" err="1" smtClean="0">
                <a:solidFill>
                  <a:srgbClr val="000000"/>
                </a:solidFill>
                <a:latin typeface="Goudy Old Style" pitchFamily="18" charset="0"/>
              </a:rPr>
              <a:t>Argentero</a:t>
            </a:r>
            <a:r>
              <a:rPr lang="it-IT" sz="11200" dirty="0" smtClean="0">
                <a:solidFill>
                  <a:srgbClr val="000000"/>
                </a:solidFill>
                <a:latin typeface="Goudy Old Style" pitchFamily="18" charset="0"/>
              </a:rPr>
              <a:t>. Il suo territorio, interamente compreso in provincia di Cuneo è diviso tra i Comuni di </a:t>
            </a:r>
            <a:r>
              <a:rPr lang="it-IT" sz="11200" dirty="0" err="1" smtClean="0">
                <a:solidFill>
                  <a:srgbClr val="000000"/>
                </a:solidFill>
                <a:latin typeface="Goudy Old Style" pitchFamily="18" charset="0"/>
              </a:rPr>
              <a:t>Entraque</a:t>
            </a:r>
            <a:r>
              <a:rPr lang="it-IT" sz="11200" dirty="0" smtClean="0">
                <a:solidFill>
                  <a:srgbClr val="000000"/>
                </a:solidFill>
                <a:latin typeface="Goudy Old Style" pitchFamily="18" charset="0"/>
              </a:rPr>
              <a:t>,</a:t>
            </a:r>
            <a:r>
              <a:rPr lang="it-IT" sz="11200" dirty="0" err="1" smtClean="0">
                <a:solidFill>
                  <a:srgbClr val="000000"/>
                </a:solidFill>
                <a:latin typeface="Goudy Old Style" pitchFamily="18" charset="0"/>
              </a:rPr>
              <a:t>Roaschia</a:t>
            </a:r>
            <a:r>
              <a:rPr lang="it-IT" sz="11200" dirty="0" smtClean="0">
                <a:solidFill>
                  <a:srgbClr val="000000"/>
                </a:solidFill>
                <a:latin typeface="Goudy Old Style" pitchFamily="18" charset="0"/>
              </a:rPr>
              <a:t> e </a:t>
            </a:r>
            <a:r>
              <a:rPr lang="it-IT" sz="11200" dirty="0" err="1" smtClean="0">
                <a:solidFill>
                  <a:srgbClr val="000000"/>
                </a:solidFill>
                <a:latin typeface="Goudy Old Style" pitchFamily="18" charset="0"/>
              </a:rPr>
              <a:t>Valdieri</a:t>
            </a:r>
            <a:r>
              <a:rPr lang="it-IT" sz="11200" dirty="0" smtClean="0">
                <a:solidFill>
                  <a:srgbClr val="000000"/>
                </a:solidFill>
                <a:latin typeface="Goudy Old Style" pitchFamily="18" charset="0"/>
              </a:rPr>
              <a:t> e </a:t>
            </a:r>
            <a:r>
              <a:rPr lang="it-IT" sz="11200" dirty="0" err="1" smtClean="0">
                <a:solidFill>
                  <a:srgbClr val="000000"/>
                </a:solidFill>
                <a:latin typeface="Goudy Old Style" pitchFamily="18" charset="0"/>
              </a:rPr>
              <a:t>Roccavione</a:t>
            </a:r>
            <a:r>
              <a:rPr lang="it-IT" sz="11200" dirty="0" smtClean="0">
                <a:solidFill>
                  <a:srgbClr val="000000"/>
                </a:solidFill>
                <a:latin typeface="Goudy Old Style" pitchFamily="18" charset="0"/>
              </a:rPr>
              <a:t>.</a:t>
            </a:r>
            <a:endParaRPr lang="it-IT" sz="11200" b="1" dirty="0" smtClean="0">
              <a:solidFill>
                <a:srgbClr val="000000"/>
              </a:solidFill>
              <a:latin typeface="Goudy Old Style" pitchFamily="18" charset="0"/>
            </a:endParaRPr>
          </a:p>
          <a:p>
            <a:endParaRPr lang="it-IT" dirty="0">
              <a:solidFill>
                <a:srgbClr val="FF0066"/>
              </a:solidFill>
            </a:endParaRPr>
          </a:p>
        </p:txBody>
      </p:sp>
      <p:pic>
        <p:nvPicPr>
          <p:cNvPr id="11266" name="Picture 2" descr="http://t1.gstatic.com/images?q=tbn:ANd9GcQNWQ0SrJPKgEiqH1xPnQVTE2oU92Jd9lZcU4niMrLCpfSTxwMNRA&amp;t=1"/>
          <p:cNvPicPr>
            <a:picLocks noChangeAspect="1" noChangeArrowheads="1"/>
          </p:cNvPicPr>
          <p:nvPr/>
        </p:nvPicPr>
        <p:blipFill>
          <a:blip r:embed="rId3" cstate="print"/>
          <a:srcRect/>
          <a:stretch>
            <a:fillRect/>
          </a:stretch>
        </p:blipFill>
        <p:spPr bwMode="auto">
          <a:xfrm rot="488463">
            <a:off x="5146858" y="943550"/>
            <a:ext cx="2682999" cy="2207891"/>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899592" y="908720"/>
            <a:ext cx="7467600" cy="4873752"/>
          </a:xfrm>
        </p:spPr>
        <p:txBody>
          <a:bodyPr>
            <a:normAutofit fontScale="32500" lnSpcReduction="20000"/>
          </a:bodyPr>
          <a:lstStyle/>
          <a:p>
            <a:pPr>
              <a:buNone/>
            </a:pPr>
            <a:r>
              <a:rPr lang="it-IT" sz="9600" dirty="0" smtClean="0">
                <a:solidFill>
                  <a:srgbClr val="FFFF00"/>
                </a:solidFill>
                <a:latin typeface="Comic Sans MS" pitchFamily="66" charset="0"/>
              </a:rPr>
              <a:t>  Abbastanza chiara è la linea di confine con il francese e l'</a:t>
            </a:r>
            <a:r>
              <a:rPr lang="it-IT" sz="9600" dirty="0" err="1" smtClean="0">
                <a:solidFill>
                  <a:srgbClr val="FFFF00"/>
                </a:solidFill>
                <a:latin typeface="Comic Sans MS" pitchFamily="66" charset="0"/>
              </a:rPr>
              <a:t>arpitano</a:t>
            </a:r>
            <a:r>
              <a:rPr lang="it-IT" sz="9600" dirty="0" smtClean="0">
                <a:solidFill>
                  <a:srgbClr val="FFFF00"/>
                </a:solidFill>
                <a:latin typeface="Comic Sans MS" pitchFamily="66" charset="0"/>
              </a:rPr>
              <a:t> (francoprovenzale), che segue una linea ondulata che va da Bordeaux alla </a:t>
            </a:r>
            <a:r>
              <a:rPr lang="it-IT" sz="9600" dirty="0" err="1" smtClean="0">
                <a:solidFill>
                  <a:srgbClr val="FFFF00"/>
                </a:solidFill>
                <a:latin typeface="Comic Sans MS" pitchFamily="66" charset="0"/>
              </a:rPr>
              <a:t>Val</a:t>
            </a:r>
            <a:r>
              <a:rPr lang="it-IT" sz="9600" dirty="0" smtClean="0">
                <a:solidFill>
                  <a:srgbClr val="FFFF00"/>
                </a:solidFill>
                <a:latin typeface="Comic Sans MS" pitchFamily="66" charset="0"/>
              </a:rPr>
              <a:t> di </a:t>
            </a:r>
            <a:r>
              <a:rPr lang="it-IT" sz="9600" dirty="0" err="1" smtClean="0">
                <a:solidFill>
                  <a:srgbClr val="FFFF00"/>
                </a:solidFill>
                <a:latin typeface="Comic Sans MS" pitchFamily="66" charset="0"/>
              </a:rPr>
              <a:t>Susa</a:t>
            </a:r>
            <a:r>
              <a:rPr lang="it-IT" sz="9600" dirty="0" smtClean="0">
                <a:solidFill>
                  <a:srgbClr val="FFFF00"/>
                </a:solidFill>
                <a:latin typeface="Comic Sans MS" pitchFamily="66" charset="0"/>
              </a:rPr>
              <a:t> in Piemonte. Nella Francia centrale esiste inoltre una vasta area di transizione linguistica, chiamata </a:t>
            </a:r>
            <a:r>
              <a:rPr lang="it-IT" sz="9600" i="1" dirty="0" smtClean="0">
                <a:solidFill>
                  <a:srgbClr val="FFFF00"/>
                </a:solidFill>
                <a:latin typeface="Comic Sans MS" pitchFamily="66" charset="0"/>
              </a:rPr>
              <a:t>Croissant</a:t>
            </a:r>
            <a:r>
              <a:rPr lang="it-IT" sz="9600" dirty="0" smtClean="0">
                <a:solidFill>
                  <a:srgbClr val="FFFF00"/>
                </a:solidFill>
                <a:latin typeface="Comic Sans MS" pitchFamily="66" charset="0"/>
              </a:rPr>
              <a:t> per la sua forma (verso </a:t>
            </a:r>
            <a:r>
              <a:rPr lang="it-IT" sz="9600" dirty="0" err="1" smtClean="0">
                <a:solidFill>
                  <a:srgbClr val="FFFF00"/>
                </a:solidFill>
                <a:latin typeface="Comic Sans MS" pitchFamily="66" charset="0"/>
              </a:rPr>
              <a:t>Guéret</a:t>
            </a:r>
            <a:r>
              <a:rPr lang="it-IT" sz="9600" dirty="0" smtClean="0">
                <a:solidFill>
                  <a:srgbClr val="FFFF00"/>
                </a:solidFill>
                <a:latin typeface="Comic Sans MS" pitchFamily="66" charset="0"/>
              </a:rPr>
              <a:t>, </a:t>
            </a:r>
            <a:r>
              <a:rPr lang="it-IT" sz="9600" dirty="0" err="1" smtClean="0">
                <a:solidFill>
                  <a:srgbClr val="FFFF00"/>
                </a:solidFill>
                <a:latin typeface="Comic Sans MS" pitchFamily="66" charset="0"/>
              </a:rPr>
              <a:t>Montluçon</a:t>
            </a:r>
            <a:r>
              <a:rPr lang="it-IT" sz="9600" dirty="0" smtClean="0">
                <a:solidFill>
                  <a:srgbClr val="FFFF00"/>
                </a:solidFill>
                <a:latin typeface="Comic Sans MS" pitchFamily="66" charset="0"/>
              </a:rPr>
              <a:t> e Vichy), dove si parla un occitano con forti influssi francesi</a:t>
            </a:r>
          </a:p>
          <a:p>
            <a:endParaRPr lang="it-IT" dirty="0">
              <a:solidFill>
                <a:srgbClr val="FFFF00"/>
              </a:solidFill>
            </a:endParaRPr>
          </a:p>
        </p:txBody>
      </p:sp>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131840" y="260648"/>
            <a:ext cx="7467600" cy="1143000"/>
          </a:xfrm>
        </p:spPr>
        <p:txBody>
          <a:bodyPr/>
          <a:lstStyle/>
          <a:p>
            <a:r>
              <a:rPr lang="it-IT" dirty="0" smtClean="0">
                <a:solidFill>
                  <a:srgbClr val="0066FF"/>
                </a:solidFill>
              </a:rPr>
              <a:t>….</a:t>
            </a:r>
            <a:endParaRPr lang="it-IT" dirty="0">
              <a:solidFill>
                <a:srgbClr val="0066FF"/>
              </a:solidFill>
            </a:endParaRPr>
          </a:p>
        </p:txBody>
      </p:sp>
      <p:sp>
        <p:nvSpPr>
          <p:cNvPr id="3" name="Segnaposto contenuto 2"/>
          <p:cNvSpPr>
            <a:spLocks noGrp="1"/>
          </p:cNvSpPr>
          <p:nvPr>
            <p:ph sz="quarter" idx="1"/>
          </p:nvPr>
        </p:nvSpPr>
        <p:spPr/>
        <p:txBody>
          <a:bodyPr>
            <a:normAutofit fontScale="85000" lnSpcReduction="20000"/>
          </a:bodyPr>
          <a:lstStyle/>
          <a:p>
            <a:pPr>
              <a:buNone/>
            </a:pPr>
            <a:r>
              <a:rPr lang="it-IT" sz="3200" dirty="0" smtClean="0">
                <a:solidFill>
                  <a:srgbClr val="FF3399"/>
                </a:solidFill>
              </a:rPr>
              <a:t>    </a:t>
            </a:r>
            <a:r>
              <a:rPr lang="it-IT" sz="3200" dirty="0" smtClean="0">
                <a:solidFill>
                  <a:srgbClr val="000066"/>
                </a:solidFill>
              </a:rPr>
              <a:t>L’altra ipotesi avanzata di un'origine </a:t>
            </a:r>
            <a:r>
              <a:rPr lang="it-IT" sz="3200" dirty="0" err="1" smtClean="0">
                <a:solidFill>
                  <a:srgbClr val="000066"/>
                </a:solidFill>
              </a:rPr>
              <a:t>poitevina</a:t>
            </a:r>
            <a:r>
              <a:rPr lang="it-IT" sz="3200" dirty="0" smtClean="0">
                <a:solidFill>
                  <a:srgbClr val="000066"/>
                </a:solidFill>
              </a:rPr>
              <a:t> si fonda sull'idea che il dialetto </a:t>
            </a:r>
            <a:r>
              <a:rPr lang="it-IT" sz="3200" dirty="0" err="1" smtClean="0">
                <a:solidFill>
                  <a:srgbClr val="000066"/>
                </a:solidFill>
              </a:rPr>
              <a:t>poitevino</a:t>
            </a:r>
            <a:r>
              <a:rPr lang="it-IT" sz="3200" dirty="0" smtClean="0">
                <a:solidFill>
                  <a:srgbClr val="000066"/>
                </a:solidFill>
              </a:rPr>
              <a:t> parlato alla corte di Guglielmo IX di Poitiers facesse parte della lingua d’oc e che il prestigio del duca avrebbe permesso in seguito la diffusione di questa lingua in tutto il territorio trobadorico. L'ultima ipotesi apparsa negli anni '50 considera la lingua letteraria come una lingua classica forgiata a partire dai testi trovati nell'occitano centrale, regione dove sono stati conservati i documenti più antichi scritti nelle lingue d’oc risalenti al XI secolo.</a:t>
            </a:r>
          </a:p>
          <a:p>
            <a:endParaRPr lang="it-IT" dirty="0"/>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rgbClr val="FF0066"/>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0" name="Picture 2" descr="C:\Users\Utente\Pictures\miele.jpg"/>
          <p:cNvPicPr>
            <a:picLocks noChangeAspect="1" noChangeArrowheads="1"/>
          </p:cNvPicPr>
          <p:nvPr/>
        </p:nvPicPr>
        <p:blipFill>
          <a:blip r:embed="rId3" cstate="print"/>
          <a:srcRect/>
          <a:stretch>
            <a:fillRect/>
          </a:stretch>
        </p:blipFill>
        <p:spPr bwMode="auto">
          <a:xfrm>
            <a:off x="6012160" y="1124744"/>
            <a:ext cx="2931790" cy="3744416"/>
          </a:xfrm>
          <a:prstGeom prst="ellipse">
            <a:avLst/>
          </a:prstGeom>
          <a:ln>
            <a:noFill/>
          </a:ln>
          <a:effectLst>
            <a:softEdge rad="112500"/>
          </a:effectLst>
        </p:spPr>
      </p:pic>
      <p:sp>
        <p:nvSpPr>
          <p:cNvPr id="2" name="Titolo 1"/>
          <p:cNvSpPr>
            <a:spLocks noGrp="1"/>
          </p:cNvSpPr>
          <p:nvPr>
            <p:ph type="title"/>
          </p:nvPr>
        </p:nvSpPr>
        <p:spPr>
          <a:xfrm>
            <a:off x="683568" y="260648"/>
            <a:ext cx="5184576" cy="1122290"/>
          </a:xfrm>
        </p:spPr>
        <p:txBody>
          <a:bodyPr>
            <a:normAutofit/>
          </a:bodyPr>
          <a:lstStyle/>
          <a:p>
            <a:r>
              <a:rPr lang="it-IT" sz="4800" dirty="0" smtClean="0">
                <a:solidFill>
                  <a:schemeClr val="tx1"/>
                </a:solidFill>
                <a:latin typeface="Curlz MT" pitchFamily="82" charset="0"/>
                <a:cs typeface="Kokila" pitchFamily="34" charset="0"/>
              </a:rPr>
              <a:t>Piatti Tipici!!</a:t>
            </a:r>
            <a:endParaRPr lang="it-IT" sz="4800" dirty="0">
              <a:solidFill>
                <a:schemeClr val="tx1"/>
              </a:solidFill>
              <a:latin typeface="Curlz MT" pitchFamily="82" charset="0"/>
              <a:cs typeface="Kokila" pitchFamily="34" charset="0"/>
            </a:endParaRPr>
          </a:p>
        </p:txBody>
      </p:sp>
      <p:sp>
        <p:nvSpPr>
          <p:cNvPr id="3" name="Segnaposto contenuto 2"/>
          <p:cNvSpPr>
            <a:spLocks noGrp="1"/>
          </p:cNvSpPr>
          <p:nvPr>
            <p:ph sz="quarter" idx="1"/>
          </p:nvPr>
        </p:nvSpPr>
        <p:spPr/>
        <p:txBody>
          <a:bodyPr>
            <a:normAutofit fontScale="92500" lnSpcReduction="10000"/>
          </a:bodyPr>
          <a:lstStyle/>
          <a:p>
            <a:pPr marL="514350" indent="-514350">
              <a:buNone/>
            </a:pPr>
            <a:r>
              <a:rPr lang="it-IT" dirty="0" smtClean="0">
                <a:solidFill>
                  <a:schemeClr val="bg1"/>
                </a:solidFill>
                <a:latin typeface="Castellar" pitchFamily="18" charset="0"/>
              </a:rPr>
              <a:t>     </a:t>
            </a:r>
            <a:r>
              <a:rPr lang="it-IT" sz="4000" b="1" dirty="0" smtClean="0">
                <a:solidFill>
                  <a:schemeClr val="bg1"/>
                </a:solidFill>
                <a:latin typeface="Castellar" pitchFamily="18" charset="0"/>
                <a:cs typeface="Aparajita" pitchFamily="34" charset="0"/>
              </a:rPr>
              <a:t>Tra i prodotti tipici, riscontriamo diversi formaggi (ricotta, tomini, </a:t>
            </a:r>
            <a:r>
              <a:rPr lang="it-IT" sz="4000" b="1" dirty="0" err="1" smtClean="0">
                <a:solidFill>
                  <a:schemeClr val="bg1"/>
                </a:solidFill>
                <a:latin typeface="Castellar" pitchFamily="18" charset="0"/>
                <a:cs typeface="Aparajita" pitchFamily="34" charset="0"/>
              </a:rPr>
              <a:t>brus</a:t>
            </a:r>
            <a:r>
              <a:rPr lang="it-IT" sz="4000" b="1" dirty="0" smtClean="0">
                <a:solidFill>
                  <a:schemeClr val="bg1"/>
                </a:solidFill>
                <a:latin typeface="Castellar" pitchFamily="18" charset="0"/>
                <a:cs typeface="Aparajita" pitchFamily="34" charset="0"/>
              </a:rPr>
              <a:t> ed il tipico </a:t>
            </a:r>
            <a:r>
              <a:rPr lang="it-IT" sz="4000" b="1" dirty="0" err="1" smtClean="0">
                <a:solidFill>
                  <a:schemeClr val="bg1"/>
                </a:solidFill>
                <a:latin typeface="Castellar" pitchFamily="18" charset="0"/>
                <a:cs typeface="Aparajita" pitchFamily="34" charset="0"/>
              </a:rPr>
              <a:t>Castel</a:t>
            </a:r>
            <a:r>
              <a:rPr lang="it-IT" sz="4000" b="1" dirty="0" smtClean="0">
                <a:solidFill>
                  <a:schemeClr val="bg1"/>
                </a:solidFill>
                <a:latin typeface="Castellar" pitchFamily="18" charset="0"/>
                <a:cs typeface="Aparajita" pitchFamily="34" charset="0"/>
              </a:rPr>
              <a:t> </a:t>
            </a:r>
            <a:r>
              <a:rPr lang="it-IT" sz="4000" b="1" dirty="0" err="1" smtClean="0">
                <a:solidFill>
                  <a:schemeClr val="bg1"/>
                </a:solidFill>
                <a:latin typeface="Castellar" pitchFamily="18" charset="0"/>
                <a:cs typeface="Aparajita" pitchFamily="34" charset="0"/>
              </a:rPr>
              <a:t>Ariund</a:t>
            </a:r>
            <a:r>
              <a:rPr lang="it-IT" sz="4000" b="1" dirty="0" smtClean="0">
                <a:solidFill>
                  <a:schemeClr val="bg1"/>
                </a:solidFill>
                <a:latin typeface="Castellar" pitchFamily="18" charset="0"/>
                <a:cs typeface="Aparajita" pitchFamily="34" charset="0"/>
              </a:rPr>
              <a:t>), il miele e le patate. I piatti tipici della zona sono a base di questi ingredienti, cui si aggiungono la polenta di grano saraceno, i prodotti dell'orto, ed altri derivati del latte, quali la panna.</a:t>
            </a:r>
          </a:p>
          <a:p>
            <a:endParaRPr lang="it-IT" dirty="0">
              <a:solidFill>
                <a:schemeClr val="bg1"/>
              </a:solidFill>
            </a:endParaRPr>
          </a:p>
        </p:txBody>
      </p:sp>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800" dirty="0" smtClean="0">
                <a:solidFill>
                  <a:srgbClr val="66FFFF"/>
                </a:solidFill>
                <a:latin typeface="Algerian" pitchFamily="82" charset="0"/>
              </a:rPr>
              <a:t>RICOTTA,MIELE,LATTE ...</a:t>
            </a:r>
            <a:r>
              <a:rPr lang="it-IT" sz="4800" dirty="0" smtClean="0">
                <a:solidFill>
                  <a:schemeClr val="tx1"/>
                </a:solidFill>
                <a:latin typeface="Algerian" pitchFamily="82" charset="0"/>
              </a:rPr>
              <a:t/>
            </a:r>
            <a:br>
              <a:rPr lang="it-IT" sz="4800" dirty="0" smtClean="0">
                <a:solidFill>
                  <a:schemeClr val="tx1"/>
                </a:solidFill>
                <a:latin typeface="Algerian" pitchFamily="82" charset="0"/>
              </a:rPr>
            </a:br>
            <a:endParaRPr lang="it-IT" sz="4800" dirty="0">
              <a:solidFill>
                <a:schemeClr val="tx1"/>
              </a:solidFill>
              <a:latin typeface="Algerian" pitchFamily="82" charset="0"/>
            </a:endParaRPr>
          </a:p>
        </p:txBody>
      </p:sp>
      <p:pic>
        <p:nvPicPr>
          <p:cNvPr id="8" name="Picture 4" descr="C:\Users\Utente\Pictures\ricotta.jpg"/>
          <p:cNvPicPr>
            <a:picLocks noGrp="1" noChangeAspect="1" noChangeArrowheads="1"/>
          </p:cNvPicPr>
          <p:nvPr>
            <p:ph sz="quarter" idx="1"/>
          </p:nvPr>
        </p:nvPicPr>
        <p:blipFill>
          <a:blip r:embed="rId2" cstate="print"/>
          <a:srcRect/>
          <a:stretch>
            <a:fillRect/>
          </a:stretch>
        </p:blipFill>
        <p:spPr bwMode="auto">
          <a:xfrm>
            <a:off x="251520" y="1700808"/>
            <a:ext cx="3528392"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3" descr="C:\Users\Utente\Pictures\MIELE2.jpg"/>
          <p:cNvPicPr>
            <a:picLocks noChangeAspect="1" noChangeArrowheads="1"/>
          </p:cNvPicPr>
          <p:nvPr/>
        </p:nvPicPr>
        <p:blipFill>
          <a:blip r:embed="rId3" cstate="print"/>
          <a:srcRect/>
          <a:stretch>
            <a:fillRect/>
          </a:stretch>
        </p:blipFill>
        <p:spPr bwMode="auto">
          <a:xfrm>
            <a:off x="3563887" y="2060848"/>
            <a:ext cx="3024337" cy="44644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74" name="Picture 2" descr="C:\Users\Utente\Pictures\latte1.jpg"/>
          <p:cNvPicPr>
            <a:picLocks noChangeAspect="1" noChangeArrowheads="1"/>
          </p:cNvPicPr>
          <p:nvPr/>
        </p:nvPicPr>
        <p:blipFill>
          <a:blip r:embed="rId4" cstate="print"/>
          <a:srcRect/>
          <a:stretch>
            <a:fillRect/>
          </a:stretch>
        </p:blipFill>
        <p:spPr bwMode="auto">
          <a:xfrm>
            <a:off x="6804248" y="692696"/>
            <a:ext cx="2088232"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30000">
              <a:schemeClr val="accent2">
                <a:lumMod val="75000"/>
              </a:schemeClr>
            </a:gs>
            <a:gs pos="64999">
              <a:schemeClr val="accent2">
                <a:lumMod val="60000"/>
                <a:lumOff val="40000"/>
              </a:schemeClr>
            </a:gs>
            <a:gs pos="89999">
              <a:schemeClr val="accent1">
                <a:lumMod val="40000"/>
                <a:lumOff val="60000"/>
              </a:schemeClr>
            </a:gs>
            <a:gs pos="100000">
              <a:schemeClr val="accent1">
                <a:lumMod val="20000"/>
                <a:lumOff val="80000"/>
              </a:schemeClr>
            </a:gs>
            <a:gs pos="100000">
              <a:schemeClr val="accent1">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5400" dirty="0" smtClean="0">
                <a:solidFill>
                  <a:schemeClr val="bg1"/>
                </a:solidFill>
                <a:latin typeface="Curlz MT" pitchFamily="82" charset="0"/>
              </a:rPr>
              <a:t>il fiume …</a:t>
            </a:r>
            <a:endParaRPr lang="it-IT" sz="5400" dirty="0">
              <a:solidFill>
                <a:schemeClr val="bg1"/>
              </a:solidFill>
              <a:latin typeface="Curlz MT" pitchFamily="82" charset="0"/>
            </a:endParaRPr>
          </a:p>
        </p:txBody>
      </p:sp>
      <p:sp>
        <p:nvSpPr>
          <p:cNvPr id="3" name="Segnaposto contenuto 2"/>
          <p:cNvSpPr>
            <a:spLocks noGrp="1"/>
          </p:cNvSpPr>
          <p:nvPr>
            <p:ph sz="quarter" idx="1"/>
          </p:nvPr>
        </p:nvSpPr>
        <p:spPr/>
        <p:txBody>
          <a:bodyPr>
            <a:normAutofit fontScale="25000" lnSpcReduction="20000"/>
          </a:bodyPr>
          <a:lstStyle/>
          <a:p>
            <a:pPr>
              <a:buNone/>
            </a:pPr>
            <a:r>
              <a:rPr lang="it-IT" sz="8000" dirty="0" smtClean="0">
                <a:solidFill>
                  <a:srgbClr val="FF0000"/>
                </a:solidFill>
              </a:rPr>
              <a:t>    </a:t>
            </a:r>
            <a:r>
              <a:rPr lang="it-IT" sz="8000" dirty="0" smtClean="0"/>
              <a:t>Il </a:t>
            </a:r>
            <a:r>
              <a:rPr lang="it-IT" sz="8000" b="1" dirty="0" smtClean="0"/>
              <a:t>Gesso</a:t>
            </a:r>
            <a:r>
              <a:rPr lang="it-IT" sz="8000" dirty="0" smtClean="0"/>
              <a:t> (in piemontese </a:t>
            </a:r>
            <a:r>
              <a:rPr lang="it-IT" sz="8000" i="1" dirty="0" err="1" smtClean="0"/>
              <a:t>Gess</a:t>
            </a:r>
            <a:r>
              <a:rPr lang="it-IT" sz="8000" dirty="0" smtClean="0"/>
              <a:t>), è un grosso torrente del Piemonte, principale tributario di destra della Stura di </a:t>
            </a:r>
            <a:r>
              <a:rPr lang="it-IT" sz="8000" dirty="0" err="1" smtClean="0"/>
              <a:t>Demonte</a:t>
            </a:r>
            <a:r>
              <a:rPr lang="it-IT" sz="8000" dirty="0" smtClean="0"/>
              <a:t>, che scorre nell'omonima valle delle Alpi Marittime, sviluppando il suo corso interamente nel territorio della Provincia di Cuneo.</a:t>
            </a:r>
          </a:p>
          <a:p>
            <a:pPr>
              <a:buNone/>
            </a:pPr>
            <a:r>
              <a:rPr lang="it-IT" sz="8000" b="1" dirty="0" smtClean="0"/>
              <a:t>    </a:t>
            </a:r>
            <a:r>
              <a:rPr lang="it-IT" sz="8000" dirty="0" smtClean="0"/>
              <a:t>A differenza della maggioranza dei fiumi e dei torrenti della pianura padana, che hanno tutti andamenti pressoché paralleli da Ovest verso Est e che ricevono i tributari da valloni laterali disposti </a:t>
            </a:r>
            <a:r>
              <a:rPr lang="it-IT" sz="8000" i="1" dirty="0" smtClean="0"/>
              <a:t>a lisca di pesce</a:t>
            </a:r>
            <a:r>
              <a:rPr lang="it-IT" sz="8000" dirty="0" smtClean="0"/>
              <a:t>, il bacino del Gesso presenta una caratteristica configurazione a ventaglio dovuta alle numerose successive ramificazioni del corso d'acqua.</a:t>
            </a:r>
            <a:br>
              <a:rPr lang="it-IT" sz="8000" dirty="0" smtClean="0"/>
            </a:br>
            <a:r>
              <a:rPr lang="it-IT" sz="8000" dirty="0" smtClean="0"/>
              <a:t>Questo, poco a monte di </a:t>
            </a:r>
            <a:r>
              <a:rPr lang="it-IT" sz="8000" dirty="0" err="1" smtClean="0"/>
              <a:t>Valdieri</a:t>
            </a:r>
            <a:r>
              <a:rPr lang="it-IT" sz="8000" dirty="0" smtClean="0"/>
              <a:t>, si sdoppia in due rami principali, quello detto </a:t>
            </a:r>
            <a:r>
              <a:rPr lang="it-IT" sz="8000" b="1" dirty="0" smtClean="0"/>
              <a:t>Gesso della Valletta</a:t>
            </a:r>
            <a:r>
              <a:rPr lang="it-IT" sz="8000" dirty="0" smtClean="0"/>
              <a:t> a destra e quello detto </a:t>
            </a:r>
            <a:r>
              <a:rPr lang="it-IT" sz="8000" b="1" dirty="0" smtClean="0"/>
              <a:t>Gesso di </a:t>
            </a:r>
            <a:r>
              <a:rPr lang="it-IT" sz="8000" b="1" dirty="0" err="1" smtClean="0"/>
              <a:t>Entracque</a:t>
            </a:r>
            <a:r>
              <a:rPr lang="it-IT" sz="8000" dirty="0" smtClean="0"/>
              <a:t> o </a:t>
            </a:r>
            <a:r>
              <a:rPr lang="it-IT" sz="8000" b="1" dirty="0" smtClean="0"/>
              <a:t>della Barra</a:t>
            </a:r>
            <a:r>
              <a:rPr lang="it-IT" sz="8000" dirty="0" smtClean="0"/>
              <a:t> a sinistra.</a:t>
            </a:r>
            <a:endParaRPr lang="it-IT" sz="8000" b="1" dirty="0" smtClean="0"/>
          </a:p>
          <a:p>
            <a:endParaRPr lang="it-IT" dirty="0" smtClean="0">
              <a:solidFill>
                <a:schemeClr val="bg1"/>
              </a:solidFill>
            </a:endParaRPr>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30000">
              <a:schemeClr val="accent2">
                <a:lumMod val="75000"/>
              </a:schemeClr>
            </a:gs>
            <a:gs pos="64999">
              <a:schemeClr val="accent2">
                <a:lumMod val="60000"/>
                <a:lumOff val="40000"/>
              </a:schemeClr>
            </a:gs>
            <a:gs pos="89999">
              <a:schemeClr val="accent1">
                <a:lumMod val="40000"/>
                <a:lumOff val="60000"/>
              </a:schemeClr>
            </a:gs>
            <a:gs pos="100000">
              <a:schemeClr val="accent1">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chemeClr val="bg1"/>
                </a:solidFill>
              </a:rPr>
              <a:t>…</a:t>
            </a:r>
            <a:endParaRPr lang="it-IT" dirty="0">
              <a:solidFill>
                <a:schemeClr val="bg1"/>
              </a:solidFill>
            </a:endParaRPr>
          </a:p>
        </p:txBody>
      </p:sp>
      <p:sp>
        <p:nvSpPr>
          <p:cNvPr id="3" name="Segnaposto contenuto 2"/>
          <p:cNvSpPr>
            <a:spLocks noGrp="1"/>
          </p:cNvSpPr>
          <p:nvPr>
            <p:ph sz="quarter" idx="1"/>
          </p:nvPr>
        </p:nvSpPr>
        <p:spPr/>
        <p:txBody>
          <a:bodyPr>
            <a:normAutofit fontScale="92500" lnSpcReduction="20000"/>
          </a:bodyPr>
          <a:lstStyle/>
          <a:p>
            <a:pPr>
              <a:buNone/>
            </a:pPr>
            <a:r>
              <a:rPr lang="it-IT" dirty="0" smtClean="0">
                <a:solidFill>
                  <a:schemeClr val="bg1"/>
                </a:solidFill>
              </a:rPr>
              <a:t>    </a:t>
            </a:r>
            <a:r>
              <a:rPr lang="it-IT" dirty="0" smtClean="0"/>
              <a:t>Risalendo verso monte, dal ramo della Valletta si stacca a destra, nei pressi di S. Anna, frazione di </a:t>
            </a:r>
            <a:r>
              <a:rPr lang="it-IT" dirty="0" err="1" smtClean="0"/>
              <a:t>Valdieri</a:t>
            </a:r>
            <a:r>
              <a:rPr lang="it-IT" dirty="0" smtClean="0"/>
              <a:t>, il </a:t>
            </a:r>
            <a:r>
              <a:rPr lang="it-IT" i="1" dirty="0" smtClean="0"/>
              <a:t>Vallone del </a:t>
            </a:r>
            <a:r>
              <a:rPr lang="it-IT" i="1" dirty="0" err="1" smtClean="0"/>
              <a:t>Meris</a:t>
            </a:r>
            <a:r>
              <a:rPr lang="it-IT" dirty="0" smtClean="0"/>
              <a:t>; il Gesso della Valletta prosegue quindi per altri 6 km, ricevendo gli apporti di numerosi torrentelli, tra i quali i più importanti sono quelli che percorrono la Valle del Monte Matto e il contrapposto Vallone di </a:t>
            </a:r>
            <a:r>
              <a:rPr lang="it-IT" dirty="0" err="1" smtClean="0"/>
              <a:t>Lourousa</a:t>
            </a:r>
            <a:r>
              <a:rPr lang="it-IT" dirty="0" smtClean="0"/>
              <a:t>, fino alle Terme di </a:t>
            </a:r>
            <a:r>
              <a:rPr lang="it-IT" dirty="0" err="1" smtClean="0"/>
              <a:t>Valdieri</a:t>
            </a:r>
            <a:r>
              <a:rPr lang="it-IT" dirty="0" smtClean="0"/>
              <a:t>.</a:t>
            </a:r>
          </a:p>
          <a:p>
            <a:pPr>
              <a:buNone/>
            </a:pPr>
            <a:r>
              <a:rPr lang="it-IT" dirty="0" smtClean="0"/>
              <a:t>    I corsi d'acqua che compongono il bacino del Gesso raramente hanno una sorgente ben definita. Solitamente si formano dalla successiva riunione di innumerevoli ruscelli, alimentati dai nevai e ghiacciai (i ghiacciai della valle Gesso sono i più meridionali delle Alpi) di alta quota durante la progressiva fusione estiva ed anche dal contributo di piccoli bacini lacustri molto spesso gelati fino ad estate inoltrata</a:t>
            </a:r>
          </a:p>
          <a:p>
            <a:pPr>
              <a:buNone/>
            </a:pPr>
            <a:r>
              <a:rPr lang="it-IT" dirty="0" smtClean="0"/>
              <a:t>    </a:t>
            </a:r>
            <a:endParaRPr lang="it-IT" dirty="0"/>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099" name="Picture 3" descr="C:\Users\Utente\Pictures\bucaneve.jpg"/>
          <p:cNvPicPr>
            <a:picLocks noChangeAspect="1" noChangeArrowheads="1"/>
          </p:cNvPicPr>
          <p:nvPr/>
        </p:nvPicPr>
        <p:blipFill>
          <a:blip r:embed="rId3" cstate="print"/>
          <a:srcRect/>
          <a:stretch>
            <a:fillRect/>
          </a:stretch>
        </p:blipFill>
        <p:spPr bwMode="auto">
          <a:xfrm rot="356979">
            <a:off x="4332731" y="429300"/>
            <a:ext cx="3384376" cy="2506126"/>
          </a:xfrm>
          <a:prstGeom prst="rect">
            <a:avLst/>
          </a:prstGeom>
          <a:ln>
            <a:noFill/>
          </a:ln>
          <a:effectLst>
            <a:softEdge rad="112500"/>
          </a:effectLst>
        </p:spPr>
      </p:pic>
      <p:sp>
        <p:nvSpPr>
          <p:cNvPr id="2" name="Titolo 1"/>
          <p:cNvSpPr>
            <a:spLocks noGrp="1"/>
          </p:cNvSpPr>
          <p:nvPr>
            <p:ph type="title"/>
          </p:nvPr>
        </p:nvSpPr>
        <p:spPr/>
        <p:txBody>
          <a:bodyPr>
            <a:normAutofit/>
          </a:bodyPr>
          <a:lstStyle/>
          <a:p>
            <a:r>
              <a:rPr lang="it-IT" sz="3100" dirty="0" smtClean="0">
                <a:solidFill>
                  <a:srgbClr val="CC0099"/>
                </a:solidFill>
                <a:latin typeface="Aharoni" pitchFamily="2" charset="-79"/>
                <a:cs typeface="Aharoni" pitchFamily="2" charset="-79"/>
              </a:rPr>
              <a:t>ALCUNI  FIORI  DELLE  MONTAGNE</a:t>
            </a:r>
            <a:r>
              <a:rPr lang="it-IT" dirty="0" smtClean="0"/>
              <a:t/>
            </a:r>
            <a:br>
              <a:rPr lang="it-IT" dirty="0" smtClean="0"/>
            </a:br>
            <a:endParaRPr lang="it-IT" dirty="0"/>
          </a:p>
        </p:txBody>
      </p:sp>
      <p:sp>
        <p:nvSpPr>
          <p:cNvPr id="3" name="Segnaposto contenuto 2"/>
          <p:cNvSpPr>
            <a:spLocks noGrp="1"/>
          </p:cNvSpPr>
          <p:nvPr>
            <p:ph sz="quarter" idx="1"/>
          </p:nvPr>
        </p:nvSpPr>
        <p:spPr/>
        <p:txBody>
          <a:bodyPr/>
          <a:lstStyle/>
          <a:p>
            <a:endParaRPr lang="it-IT"/>
          </a:p>
        </p:txBody>
      </p:sp>
      <p:pic>
        <p:nvPicPr>
          <p:cNvPr id="4098" name="Picture 2" descr="C:\Users\Utente\Pictures\0030_NATURAweb4.jpg"/>
          <p:cNvPicPr>
            <a:picLocks noChangeAspect="1" noChangeArrowheads="1"/>
          </p:cNvPicPr>
          <p:nvPr/>
        </p:nvPicPr>
        <p:blipFill>
          <a:blip r:embed="rId4" cstate="print"/>
          <a:srcRect/>
          <a:stretch>
            <a:fillRect/>
          </a:stretch>
        </p:blipFill>
        <p:spPr bwMode="auto">
          <a:xfrm rot="21257337">
            <a:off x="368877" y="1063692"/>
            <a:ext cx="3240360"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C:\Users\Utente\Pictures\Primula%20auricula%20L_%201.jpg"/>
          <p:cNvPicPr>
            <a:picLocks noChangeAspect="1" noChangeArrowheads="1"/>
          </p:cNvPicPr>
          <p:nvPr/>
        </p:nvPicPr>
        <p:blipFill>
          <a:blip r:embed="rId5" cstate="print"/>
          <a:srcRect/>
          <a:stretch>
            <a:fillRect/>
          </a:stretch>
        </p:blipFill>
        <p:spPr bwMode="auto">
          <a:xfrm rot="21404575">
            <a:off x="393543" y="3959212"/>
            <a:ext cx="3528392" cy="2564904"/>
          </a:xfrm>
          <a:prstGeom prst="rect">
            <a:avLst/>
          </a:prstGeom>
          <a:ln>
            <a:noFill/>
          </a:ln>
          <a:effectLst>
            <a:outerShdw blurRad="190500" algn="tl" rotWithShape="0">
              <a:srgbClr val="000000">
                <a:alpha val="70000"/>
              </a:srgbClr>
            </a:outerShdw>
          </a:effectLst>
        </p:spPr>
      </p:pic>
      <p:pic>
        <p:nvPicPr>
          <p:cNvPr id="6146" name="Picture 2" descr="http://immagini.p2pforum.it/out.php/i231753_Primulaallioniiy.jpeg"/>
          <p:cNvPicPr>
            <a:picLocks noChangeAspect="1" noChangeArrowheads="1"/>
          </p:cNvPicPr>
          <p:nvPr/>
        </p:nvPicPr>
        <p:blipFill>
          <a:blip r:embed="rId6" cstate="print"/>
          <a:srcRect/>
          <a:stretch>
            <a:fillRect/>
          </a:stretch>
        </p:blipFill>
        <p:spPr bwMode="auto">
          <a:xfrm>
            <a:off x="4572000" y="3356992"/>
            <a:ext cx="4032448" cy="3225181"/>
          </a:xfrm>
          <a:prstGeom prst="roundRect">
            <a:avLst>
              <a:gd name="adj" fmla="val 16667"/>
            </a:avLst>
          </a:prstGeom>
          <a:ln>
            <a:noFill/>
          </a:ln>
          <a:effectLst>
            <a:outerShdw blurRad="76200" dist="38100" dir="7800000" algn="tl" rotWithShape="0">
              <a:srgbClr val="000000">
                <a:alpha val="40000"/>
              </a:srgbClr>
            </a:outerShdw>
            <a:softEdge rad="31750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FF0000"/>
            </a:gs>
            <a:gs pos="100000">
              <a:srgbClr val="FF9933"/>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274638"/>
            <a:ext cx="6768752" cy="1066130"/>
          </a:xfrm>
        </p:spPr>
        <p:txBody>
          <a:bodyPr>
            <a:normAutofit/>
          </a:bodyPr>
          <a:lstStyle/>
          <a:p>
            <a:r>
              <a:rPr lang="it-IT" sz="6000" dirty="0" smtClean="0">
                <a:latin typeface="Curlz MT" pitchFamily="82" charset="0"/>
              </a:rPr>
              <a:t>Le catene montuose</a:t>
            </a:r>
            <a:endParaRPr lang="it-IT" sz="6000" dirty="0">
              <a:latin typeface="Curlz MT" pitchFamily="82" charset="0"/>
            </a:endParaRPr>
          </a:p>
        </p:txBody>
      </p:sp>
      <p:sp>
        <p:nvSpPr>
          <p:cNvPr id="3" name="Segnaposto contenuto 2"/>
          <p:cNvSpPr>
            <a:spLocks noGrp="1"/>
          </p:cNvSpPr>
          <p:nvPr>
            <p:ph sz="quarter" idx="1"/>
          </p:nvPr>
        </p:nvSpPr>
        <p:spPr>
          <a:xfrm>
            <a:off x="539552" y="1700808"/>
            <a:ext cx="7128792" cy="4680520"/>
          </a:xfrm>
        </p:spPr>
        <p:txBody>
          <a:bodyPr>
            <a:noAutofit/>
          </a:bodyPr>
          <a:lstStyle/>
          <a:p>
            <a:pPr>
              <a:buNone/>
            </a:pPr>
            <a:r>
              <a:rPr lang="it-IT" sz="1800" dirty="0" smtClean="0">
                <a:latin typeface="Bradley Hand ITC" pitchFamily="66" charset="0"/>
              </a:rPr>
              <a:t>     La </a:t>
            </a:r>
            <a:r>
              <a:rPr lang="it-IT" sz="1800" b="1" dirty="0" smtClean="0">
                <a:latin typeface="Bradley Hand ITC" pitchFamily="66" charset="0"/>
              </a:rPr>
              <a:t>Valle Gesso</a:t>
            </a:r>
            <a:r>
              <a:rPr lang="it-IT" sz="1800" dirty="0" smtClean="0">
                <a:latin typeface="Bradley Hand ITC" pitchFamily="66" charset="0"/>
              </a:rPr>
              <a:t> fa parte del tratto della Catena alpina denominato Alpi Marittime ed è caratterizzata dal vasto bacino del torrente Gesso, ampiamente modellato dall’azione dei ghiacciai.</a:t>
            </a:r>
            <a:br>
              <a:rPr lang="it-IT" sz="1800" dirty="0" smtClean="0">
                <a:latin typeface="Bradley Hand ITC" pitchFamily="66" charset="0"/>
              </a:rPr>
            </a:br>
            <a:r>
              <a:rPr lang="it-IT" sz="1800" dirty="0" smtClean="0">
                <a:latin typeface="Bradley Hand ITC" pitchFamily="66" charset="0"/>
              </a:rPr>
              <a:t>Geograficamente essa funge da “cerniera” tra i due tratti delle Marittime perpendicolari tra loro, quello orientato Est-Ovest (comprendente la Valle </a:t>
            </a:r>
            <a:r>
              <a:rPr lang="it-IT" sz="1800" dirty="0" err="1" smtClean="0">
                <a:latin typeface="Bradley Hand ITC" pitchFamily="66" charset="0"/>
              </a:rPr>
              <a:t>Vermenagna</a:t>
            </a:r>
            <a:r>
              <a:rPr lang="it-IT" sz="1800" dirty="0" smtClean="0">
                <a:latin typeface="Bradley Hand ITC" pitchFamily="66" charset="0"/>
              </a:rPr>
              <a:t>) e quello orientato Sud-Nord (comprendente la Valle Stura di </a:t>
            </a:r>
            <a:r>
              <a:rPr lang="it-IT" sz="1800" dirty="0" err="1" smtClean="0">
                <a:latin typeface="Bradley Hand ITC" pitchFamily="66" charset="0"/>
              </a:rPr>
              <a:t>Demonte</a:t>
            </a:r>
            <a:r>
              <a:rPr lang="it-IT" sz="1800" dirty="0" smtClean="0">
                <a:latin typeface="Bradley Hand ITC" pitchFamily="66" charset="0"/>
              </a:rPr>
              <a:t>).</a:t>
            </a:r>
            <a:br>
              <a:rPr lang="it-IT" sz="1800" dirty="0" smtClean="0">
                <a:latin typeface="Bradley Hand ITC" pitchFamily="66" charset="0"/>
              </a:rPr>
            </a:br>
            <a:r>
              <a:rPr lang="it-IT" sz="1800" dirty="0" smtClean="0">
                <a:latin typeface="Bradley Hand ITC" pitchFamily="66" charset="0"/>
              </a:rPr>
              <a:t>La Valle Gesso vanta le cime più elevate delle Alpi Marittime e precisamente le due cime del Monte </a:t>
            </a:r>
            <a:r>
              <a:rPr lang="it-IT" sz="1800" dirty="0" err="1" smtClean="0">
                <a:latin typeface="Bradley Hand ITC" pitchFamily="66" charset="0"/>
              </a:rPr>
              <a:t>Argentera</a:t>
            </a:r>
            <a:r>
              <a:rPr lang="it-IT" sz="1800" dirty="0" smtClean="0">
                <a:latin typeface="Bradley Hand ITC" pitchFamily="66" charset="0"/>
              </a:rPr>
              <a:t> (Cima Sud, 3297 m., Cima Nord, 3286 m.).</a:t>
            </a:r>
            <a:br>
              <a:rPr lang="it-IT" sz="1800" dirty="0" smtClean="0">
                <a:latin typeface="Bradley Hand ITC" pitchFamily="66" charset="0"/>
              </a:rPr>
            </a:br>
            <a:r>
              <a:rPr lang="it-IT" sz="1800" dirty="0" smtClean="0">
                <a:latin typeface="Bradley Hand ITC" pitchFamily="66" charset="0"/>
              </a:rPr>
              <a:t>Essa comprende i territori dei Comuni di </a:t>
            </a:r>
            <a:r>
              <a:rPr lang="it-IT" sz="1800" dirty="0" err="1" smtClean="0">
                <a:latin typeface="Bradley Hand ITC" pitchFamily="66" charset="0"/>
              </a:rPr>
              <a:t>Entracque</a:t>
            </a:r>
            <a:r>
              <a:rPr lang="it-IT" sz="1800" dirty="0" smtClean="0">
                <a:latin typeface="Bradley Hand ITC" pitchFamily="66" charset="0"/>
              </a:rPr>
              <a:t> e </a:t>
            </a:r>
            <a:r>
              <a:rPr lang="it-IT" sz="1800" dirty="0" err="1" smtClean="0">
                <a:latin typeface="Bradley Hand ITC" pitchFamily="66" charset="0"/>
              </a:rPr>
              <a:t>Valdieri</a:t>
            </a:r>
            <a:r>
              <a:rPr lang="it-IT" sz="1800" dirty="0" smtClean="0">
                <a:latin typeface="Bradley Hand ITC" pitchFamily="66" charset="0"/>
              </a:rPr>
              <a:t> in Provincia di Cuneo.</a:t>
            </a:r>
            <a:br>
              <a:rPr lang="it-IT" sz="1800" dirty="0" smtClean="0">
                <a:latin typeface="Bradley Hand ITC" pitchFamily="66" charset="0"/>
              </a:rPr>
            </a:br>
            <a:r>
              <a:rPr lang="it-IT" sz="1800" dirty="0" smtClean="0">
                <a:latin typeface="Bradley Hand ITC" pitchFamily="66" charset="0"/>
              </a:rPr>
              <a:t>La Valle Gesso risulta estremamente interessante dal punto di vista geologico, sia per l’estrema varietà dei </a:t>
            </a:r>
            <a:r>
              <a:rPr lang="it-IT" sz="1800" dirty="0" err="1" smtClean="0">
                <a:latin typeface="Bradley Hand ITC" pitchFamily="66" charset="0"/>
              </a:rPr>
              <a:t>litotipi</a:t>
            </a:r>
            <a:r>
              <a:rPr lang="it-IT" sz="1800" dirty="0" smtClean="0">
                <a:latin typeface="Bradley Hand ITC" pitchFamily="66" charset="0"/>
              </a:rPr>
              <a:t> presenti, sia per i complessi rapporti che li legano tra loro.</a:t>
            </a:r>
            <a:br>
              <a:rPr lang="it-IT" sz="1800" dirty="0" smtClean="0">
                <a:latin typeface="Bradley Hand ITC" pitchFamily="66" charset="0"/>
              </a:rPr>
            </a:br>
            <a:r>
              <a:rPr lang="it-IT" sz="1800" dirty="0" smtClean="0">
                <a:latin typeface="Bradley Hand ITC" pitchFamily="66" charset="0"/>
              </a:rPr>
              <a:t>Questo settore delle Alpi Marittime comprende il Massiccio Cristallino dell’</a:t>
            </a:r>
            <a:r>
              <a:rPr lang="it-IT" sz="1800" dirty="0" err="1" smtClean="0">
                <a:latin typeface="Bradley Hand ITC" pitchFamily="66" charset="0"/>
              </a:rPr>
              <a:t>Argentera</a:t>
            </a:r>
            <a:r>
              <a:rPr lang="it-IT" sz="1800" dirty="0" smtClean="0">
                <a:latin typeface="Bradley Hand ITC" pitchFamily="66" charset="0"/>
              </a:rPr>
              <a:t>, le sue coperture sedimentarie, aderenti e non, la Falda </a:t>
            </a:r>
            <a:r>
              <a:rPr lang="it-IT" sz="1800" dirty="0" err="1" smtClean="0">
                <a:latin typeface="Bradley Hand ITC" pitchFamily="66" charset="0"/>
              </a:rPr>
              <a:t>Subbrianzonese</a:t>
            </a:r>
            <a:r>
              <a:rPr lang="it-IT" sz="1800" dirty="0" smtClean="0">
                <a:latin typeface="Bradley Hand ITC" pitchFamily="66" charset="0"/>
              </a:rPr>
              <a:t> ed un’area che è stata, ed è tuttora, oggetto di ricerca da parte di numerosi studiosi</a:t>
            </a:r>
            <a:r>
              <a:rPr lang="it-IT" sz="1800" dirty="0" smtClean="0">
                <a:latin typeface="Chiller"/>
              </a:rPr>
              <a:t>.</a:t>
            </a:r>
          </a:p>
          <a:p>
            <a:r>
              <a:rPr lang="it-IT" sz="1800" dirty="0" smtClean="0">
                <a:latin typeface="Curlz MT" pitchFamily="82" charset="0"/>
              </a:rPr>
              <a:t> </a:t>
            </a:r>
          </a:p>
          <a:p>
            <a:endParaRPr lang="it-IT" sz="1800" dirty="0">
              <a:latin typeface="Curlz MT" pitchFamily="8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66CCFF"/>
            </a:gs>
            <a:gs pos="17999">
              <a:srgbClr val="33CCFF"/>
            </a:gs>
            <a:gs pos="36000">
              <a:srgbClr val="0066FF"/>
            </a:gs>
            <a:gs pos="61000">
              <a:srgbClr val="0066CC"/>
            </a:gs>
            <a:gs pos="82001">
              <a:srgbClr val="0000FF"/>
            </a:gs>
            <a:gs pos="100000">
              <a:srgbClr val="000099"/>
            </a:gs>
          </a:gsLst>
          <a:lin ang="5400000" scaled="0"/>
        </a:gradFill>
        <a:effectLst/>
      </p:bgPr>
    </p:bg>
    <p:spTree>
      <p:nvGrpSpPr>
        <p:cNvPr id="1" name=""/>
        <p:cNvGrpSpPr/>
        <p:nvPr/>
      </p:nvGrpSpPr>
      <p:grpSpPr>
        <a:xfrm>
          <a:off x="0" y="0"/>
          <a:ext cx="0" cy="0"/>
          <a:chOff x="0" y="0"/>
          <a:chExt cx="0" cy="0"/>
        </a:xfrm>
      </p:grpSpPr>
      <p:pic>
        <p:nvPicPr>
          <p:cNvPr id="1026" name="Picture 2" descr="http://farm2.static.flickr.com/1092/5159145110_3abd298341.jpg"/>
          <p:cNvPicPr>
            <a:picLocks noChangeAspect="1" noChangeArrowheads="1"/>
          </p:cNvPicPr>
          <p:nvPr/>
        </p:nvPicPr>
        <p:blipFill>
          <a:blip r:embed="rId2" cstate="print"/>
          <a:srcRect/>
          <a:stretch>
            <a:fillRect/>
          </a:stretch>
        </p:blipFill>
        <p:spPr bwMode="auto">
          <a:xfrm>
            <a:off x="5436096" y="116632"/>
            <a:ext cx="3419872" cy="3528392"/>
          </a:xfrm>
          <a:prstGeom prst="rect">
            <a:avLst/>
          </a:prstGeom>
          <a:noFill/>
          <a:effectLst>
            <a:softEdge rad="317500"/>
          </a:effectLst>
        </p:spPr>
      </p:pic>
      <p:sp>
        <p:nvSpPr>
          <p:cNvPr id="2" name="Titolo 1"/>
          <p:cNvSpPr>
            <a:spLocks noGrp="1"/>
          </p:cNvSpPr>
          <p:nvPr>
            <p:ph type="title"/>
          </p:nvPr>
        </p:nvSpPr>
        <p:spPr>
          <a:xfrm rot="274282">
            <a:off x="1062756" y="171134"/>
            <a:ext cx="4320480" cy="652934"/>
          </a:xfrm>
        </p:spPr>
        <p:txBody>
          <a:bodyPr>
            <a:normAutofit/>
          </a:bodyPr>
          <a:lstStyle/>
          <a:p>
            <a:pPr algn="ctr"/>
            <a:r>
              <a:rPr lang="it-IT" sz="3600" dirty="0" smtClean="0">
                <a:solidFill>
                  <a:srgbClr val="0000CC"/>
                </a:solidFill>
              </a:rPr>
              <a:t>Il clima</a:t>
            </a:r>
            <a:endParaRPr lang="it-IT" sz="3600" dirty="0">
              <a:solidFill>
                <a:srgbClr val="0000CC"/>
              </a:solidFill>
            </a:endParaRPr>
          </a:p>
        </p:txBody>
      </p:sp>
      <p:sp>
        <p:nvSpPr>
          <p:cNvPr id="3" name="Segnaposto contenuto 2"/>
          <p:cNvSpPr>
            <a:spLocks noGrp="1"/>
          </p:cNvSpPr>
          <p:nvPr>
            <p:ph sz="quarter" idx="1"/>
          </p:nvPr>
        </p:nvSpPr>
        <p:spPr>
          <a:xfrm rot="21358714">
            <a:off x="-133237" y="1193834"/>
            <a:ext cx="6276785" cy="5676192"/>
          </a:xfrm>
        </p:spPr>
        <p:txBody>
          <a:bodyPr>
            <a:normAutofit fontScale="25000" lnSpcReduction="20000"/>
          </a:bodyPr>
          <a:lstStyle/>
          <a:p>
            <a:pPr>
              <a:buNone/>
            </a:pPr>
            <a:r>
              <a:rPr lang="it-IT" sz="8000" b="1" dirty="0" smtClean="0">
                <a:latin typeface="Arial Black" pitchFamily="34" charset="0"/>
              </a:rPr>
              <a:t>       </a:t>
            </a:r>
            <a:r>
              <a:rPr lang="it-IT" sz="8000" b="1" dirty="0" smtClean="0">
                <a:solidFill>
                  <a:srgbClr val="FFFF00"/>
                </a:solidFill>
                <a:latin typeface="Arial Black" pitchFamily="34" charset="0"/>
              </a:rPr>
              <a:t>Durante l'estate, </a:t>
            </a:r>
            <a:r>
              <a:rPr lang="it-IT" sz="8000" b="1" dirty="0" err="1" smtClean="0">
                <a:solidFill>
                  <a:srgbClr val="FFFF00"/>
                </a:solidFill>
                <a:latin typeface="Arial Black" pitchFamily="34" charset="0"/>
              </a:rPr>
              <a:t>Valdieri</a:t>
            </a:r>
            <a:r>
              <a:rPr lang="it-IT" sz="8000" b="1" dirty="0" smtClean="0">
                <a:solidFill>
                  <a:srgbClr val="FFFF00"/>
                </a:solidFill>
                <a:latin typeface="Arial Black" pitchFamily="34" charset="0"/>
              </a:rPr>
              <a:t> è base per numerose escursioni, soprattutto nel Parco Naturale delle Alpi Marittime, ricco di camosci e stambecchi, nel quale sono recentemente tornati il gipeto (o avvoltoio degli agnelli) ed il lupo.   Nel territorio comunale sono presenti anche alcuni tra i ghiacciai più meridionali delle Alpi: si tratta di piccoli ghiacciai di circo, come quello del monte Matto, la cui vetta supera i tremila metri.</a:t>
            </a:r>
            <a:endParaRPr lang="it-IT" sz="8000" dirty="0" smtClean="0">
              <a:solidFill>
                <a:srgbClr val="FFFF00"/>
              </a:solidFill>
              <a:latin typeface="Arial Black" pitchFamily="34" charset="0"/>
            </a:endParaRPr>
          </a:p>
          <a:p>
            <a:pPr>
              <a:buNone/>
            </a:pPr>
            <a:r>
              <a:rPr lang="it-IT" sz="8000" b="1" dirty="0" smtClean="0">
                <a:solidFill>
                  <a:srgbClr val="FFFF00"/>
                </a:solidFill>
                <a:latin typeface="Arial Black" pitchFamily="34" charset="0"/>
              </a:rPr>
              <a:t>    Nel periodo invernale, </a:t>
            </a:r>
            <a:r>
              <a:rPr lang="it-IT" sz="8000" b="1" dirty="0" err="1" smtClean="0">
                <a:solidFill>
                  <a:srgbClr val="FFFF00"/>
                </a:solidFill>
                <a:latin typeface="Arial Black" pitchFamily="34" charset="0"/>
              </a:rPr>
              <a:t>Valdieri</a:t>
            </a:r>
            <a:r>
              <a:rPr lang="it-IT" sz="8000" b="1" dirty="0" smtClean="0">
                <a:solidFill>
                  <a:srgbClr val="FFFF00"/>
                </a:solidFill>
                <a:latin typeface="Arial Black" pitchFamily="34" charset="0"/>
              </a:rPr>
              <a:t> offre possibilità di praticare lo sci alpino (un piccolo impianto è presente a </a:t>
            </a:r>
            <a:r>
              <a:rPr lang="it-IT" sz="8000" b="1" dirty="0" err="1" smtClean="0">
                <a:solidFill>
                  <a:srgbClr val="FFFF00"/>
                </a:solidFill>
                <a:latin typeface="Arial Black" pitchFamily="34" charset="0"/>
              </a:rPr>
              <a:t>Desertetto</a:t>
            </a:r>
            <a:r>
              <a:rPr lang="it-IT" sz="8000" b="1" dirty="0" smtClean="0">
                <a:solidFill>
                  <a:srgbClr val="FFFF00"/>
                </a:solidFill>
                <a:latin typeface="Arial Black" pitchFamily="34" charset="0"/>
              </a:rPr>
              <a:t>) e soprattutto lo sci nordico: una pista adatta ai principianti è presente proprio a </a:t>
            </a:r>
            <a:r>
              <a:rPr lang="it-IT" sz="8000" b="1" dirty="0" err="1" smtClean="0">
                <a:solidFill>
                  <a:srgbClr val="FFFF00"/>
                </a:solidFill>
                <a:latin typeface="Arial Black" pitchFamily="34" charset="0"/>
              </a:rPr>
              <a:t>Valdieri</a:t>
            </a:r>
            <a:r>
              <a:rPr lang="it-IT" sz="8000" b="1" dirty="0" smtClean="0">
                <a:solidFill>
                  <a:srgbClr val="FFFF00"/>
                </a:solidFill>
                <a:latin typeface="Arial Black" pitchFamily="34" charset="0"/>
              </a:rPr>
              <a:t> mentre ancora in località </a:t>
            </a:r>
            <a:r>
              <a:rPr lang="it-IT" sz="8000" b="1" dirty="0" err="1" smtClean="0">
                <a:solidFill>
                  <a:srgbClr val="FFFF00"/>
                </a:solidFill>
                <a:latin typeface="Arial Black" pitchFamily="34" charset="0"/>
              </a:rPr>
              <a:t>Desertetto</a:t>
            </a:r>
            <a:r>
              <a:rPr lang="it-IT" sz="8000" b="1" dirty="0" smtClean="0">
                <a:solidFill>
                  <a:srgbClr val="FFFF00"/>
                </a:solidFill>
                <a:latin typeface="Arial Black" pitchFamily="34" charset="0"/>
              </a:rPr>
              <a:t> si trova un impegnativo tracciato per lo sci nordico, frequente teatro di competizioni di importanza provinciale e regionale.</a:t>
            </a:r>
            <a:r>
              <a:rPr lang="it-IT" sz="5100" b="1" dirty="0" smtClean="0">
                <a:solidFill>
                  <a:srgbClr val="FFFF00"/>
                </a:solidFill>
                <a:latin typeface="Castellar" pitchFamily="18" charset="0"/>
              </a:rPr>
              <a:t/>
            </a:r>
            <a:br>
              <a:rPr lang="it-IT" sz="5100" b="1" dirty="0" smtClean="0">
                <a:solidFill>
                  <a:srgbClr val="FFFF00"/>
                </a:solidFill>
                <a:latin typeface="Castellar" pitchFamily="18" charset="0"/>
              </a:rPr>
            </a:br>
            <a:endParaRPr lang="it-IT" sz="5100" dirty="0" smtClean="0">
              <a:solidFill>
                <a:srgbClr val="FFFF00"/>
              </a:solidFill>
              <a:latin typeface="Castellar" pitchFamily="18" charset="0"/>
            </a:endParaRPr>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7200000" cy="1440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3600" b="1" cap="all" dirty="0" smtClean="0">
                <a:ln w="0">
                  <a:solidFill>
                    <a:schemeClr val="bg1"/>
                  </a:solidFill>
                </a:ln>
                <a:solidFill>
                  <a:schemeClr val="tx1"/>
                </a:solidFill>
                <a:effectLst>
                  <a:reflection blurRad="6350" stA="55000" endA="50" endPos="85000" dist="60007" dir="5400000" sy="-100000" algn="bl" rotWithShape="0"/>
                </a:effectLst>
                <a:latin typeface="Blackadder ITC" pitchFamily="82" charset="0"/>
              </a:rPr>
              <a:t>Lo stemma della Valle Gesso</a:t>
            </a:r>
            <a:endParaRPr lang="it-IT" sz="3600" b="1" cap="all" dirty="0">
              <a:ln w="0">
                <a:solidFill>
                  <a:schemeClr val="bg1"/>
                </a:solidFill>
              </a:ln>
              <a:solidFill>
                <a:schemeClr val="tx1"/>
              </a:solidFill>
              <a:effectLst>
                <a:reflection blurRad="6350" stA="55000" endA="50" endPos="85000" dist="60007" dir="5400000" sy="-100000" algn="bl" rotWithShape="0"/>
              </a:effectLst>
              <a:latin typeface="Blackadder ITC" pitchFamily="82" charset="0"/>
            </a:endParaRPr>
          </a:p>
        </p:txBody>
      </p:sp>
      <p:pic>
        <p:nvPicPr>
          <p:cNvPr id="59394" name="Picture 2" descr="F:\stemma[2].jpg"/>
          <p:cNvPicPr>
            <a:picLocks noGrp="1" noChangeAspect="1" noChangeArrowheads="1"/>
          </p:cNvPicPr>
          <p:nvPr>
            <p:ph sz="quarter" idx="1"/>
          </p:nvPr>
        </p:nvPicPr>
        <p:blipFill>
          <a:blip r:embed="rId2" cstate="print"/>
          <a:srcRect/>
          <a:stretch>
            <a:fillRect/>
          </a:stretch>
        </p:blipFill>
        <p:spPr bwMode="auto">
          <a:xfrm rot="20577984">
            <a:off x="1909335" y="2233690"/>
            <a:ext cx="3123696" cy="29035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C:\Users\Utente\Pictures\monviso4.jpg"/>
          <p:cNvPicPr>
            <a:picLocks noChangeAspect="1" noChangeArrowheads="1"/>
          </p:cNvPicPr>
          <p:nvPr/>
        </p:nvPicPr>
        <p:blipFill>
          <a:blip r:embed="rId3" cstate="print"/>
          <a:srcRect/>
          <a:stretch>
            <a:fillRect/>
          </a:stretch>
        </p:blipFill>
        <p:spPr bwMode="auto">
          <a:xfrm rot="20403176">
            <a:off x="1231129" y="1670380"/>
            <a:ext cx="1911093" cy="2279703"/>
          </a:xfrm>
          <a:prstGeom prst="roundRect">
            <a:avLst>
              <a:gd name="adj" fmla="val 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Segnaposto contenuto 2"/>
          <p:cNvSpPr>
            <a:spLocks noGrp="1"/>
          </p:cNvSpPr>
          <p:nvPr>
            <p:ph idx="1"/>
          </p:nvPr>
        </p:nvSpPr>
        <p:spPr>
          <a:xfrm>
            <a:off x="457200" y="908720"/>
            <a:ext cx="7787208" cy="5565232"/>
          </a:xfrm>
        </p:spPr>
        <p:txBody>
          <a:bodyPr/>
          <a:lstStyle/>
          <a:p>
            <a:endParaRPr lang="it-IT"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itolo 1"/>
          <p:cNvSpPr>
            <a:spLocks noGrp="1"/>
          </p:cNvSpPr>
          <p:nvPr>
            <p:ph type="title"/>
          </p:nvPr>
        </p:nvSpPr>
        <p:spPr>
          <a:xfrm>
            <a:off x="179512" y="332656"/>
            <a:ext cx="8481120" cy="886544"/>
          </a:xfrm>
          <a:noFill/>
          <a:ln>
            <a:noFill/>
          </a:ln>
        </p:spPr>
        <p:txBody>
          <a:bodyPr>
            <a:prstTxWarp prst="textCircle">
              <a:avLst/>
            </a:prstTxWarp>
            <a:normAutofit fontScale="90000"/>
            <a:scene3d>
              <a:camera prst="orthographicFront"/>
              <a:lightRig rig="threePt" dir="t"/>
            </a:scene3d>
            <a:sp3d extrusionH="57150">
              <a:bevelT w="38100" h="38100" prst="convex"/>
            </a:sp3d>
          </a:bodyPr>
          <a:lstStyle/>
          <a:p>
            <a:r>
              <a:rPr lang="it-IT" sz="3100" b="1" spc="0" dirty="0" smtClean="0">
                <a:ln w="18000">
                  <a:solidFill>
                    <a:schemeClr val="tx1"/>
                  </a:solidFill>
                  <a:prstDash val="solid"/>
                  <a:miter lim="800000"/>
                </a:ln>
                <a:solidFill>
                  <a:schemeClr val="bg1"/>
                </a:solidFill>
                <a:effectLst>
                  <a:glow rad="228600">
                    <a:schemeClr val="accent3">
                      <a:satMod val="175000"/>
                      <a:alpha val="40000"/>
                    </a:schemeClr>
                  </a:glow>
                  <a:outerShdw blurRad="60007" dir="2000400" sy="-30000" kx="-800400" algn="bl" rotWithShape="0">
                    <a:prstClr val="black">
                      <a:alpha val="20000"/>
                    </a:prstClr>
                  </a:outerShdw>
                  <a:reflection blurRad="6350" stA="55000" endA="50" endPos="85000" dist="60007" dir="5400000" sy="-100000" algn="bl" rotWithShape="0"/>
                </a:effectLst>
              </a:rPr>
              <a:t>ED ECCO ALCUNE IMMAGINI DEL MONVISO</a:t>
            </a:r>
            <a:br>
              <a:rPr lang="it-IT" sz="3100" b="1" spc="0" dirty="0" smtClean="0">
                <a:ln w="18000">
                  <a:solidFill>
                    <a:schemeClr val="tx1"/>
                  </a:solidFill>
                  <a:prstDash val="solid"/>
                  <a:miter lim="800000"/>
                </a:ln>
                <a:solidFill>
                  <a:schemeClr val="bg1"/>
                </a:solidFill>
                <a:effectLst>
                  <a:glow rad="228600">
                    <a:schemeClr val="accent3">
                      <a:satMod val="175000"/>
                      <a:alpha val="40000"/>
                    </a:schemeClr>
                  </a:glow>
                  <a:outerShdw blurRad="60007" dir="2000400" sy="-30000" kx="-800400" algn="bl" rotWithShape="0">
                    <a:prstClr val="black">
                      <a:alpha val="20000"/>
                    </a:prstClr>
                  </a:outerShdw>
                  <a:reflection blurRad="6350" stA="55000" endA="50" endPos="85000" dist="60007" dir="5400000" sy="-100000" algn="bl" rotWithShape="0"/>
                </a:effectLst>
              </a:rPr>
            </a:br>
            <a:endParaRPr lang="it-IT" b="1" spc="0" dirty="0">
              <a:ln w="18000">
                <a:solidFill>
                  <a:schemeClr val="tx1"/>
                </a:solidFill>
                <a:prstDash val="solid"/>
                <a:miter lim="800000"/>
              </a:ln>
              <a:solidFill>
                <a:schemeClr val="bg1"/>
              </a:solidFill>
              <a:effectLst>
                <a:glow rad="228600">
                  <a:schemeClr val="accent3">
                    <a:satMod val="175000"/>
                    <a:alpha val="40000"/>
                  </a:schemeClr>
                </a:glow>
                <a:outerShdw blurRad="60007" dir="2000400" sy="-30000" kx="-800400" algn="bl" rotWithShape="0">
                  <a:prstClr val="black">
                    <a:alpha val="20000"/>
                  </a:prstClr>
                </a:outerShdw>
                <a:reflection blurRad="6350" stA="55000" endA="50" endPos="85000" dist="60007" dir="5400000" sy="-100000" algn="bl" rotWithShape="0"/>
              </a:effectLst>
            </a:endParaRPr>
          </a:p>
        </p:txBody>
      </p:sp>
      <p:pic>
        <p:nvPicPr>
          <p:cNvPr id="1027" name="Picture 3" descr="C:\Users\Utente\Pictures\monviso3.jpg"/>
          <p:cNvPicPr>
            <a:picLocks noChangeAspect="1" noChangeArrowheads="1"/>
          </p:cNvPicPr>
          <p:nvPr/>
        </p:nvPicPr>
        <p:blipFill>
          <a:blip r:embed="rId4" cstate="print"/>
          <a:srcRect/>
          <a:stretch>
            <a:fillRect/>
          </a:stretch>
        </p:blipFill>
        <p:spPr bwMode="auto">
          <a:xfrm>
            <a:off x="4211960" y="1844824"/>
            <a:ext cx="2819400" cy="1714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C:\Users\Utente\Pictures\monviso2.jpg"/>
          <p:cNvPicPr>
            <a:picLocks noChangeAspect="1" noChangeArrowheads="1"/>
          </p:cNvPicPr>
          <p:nvPr/>
        </p:nvPicPr>
        <p:blipFill>
          <a:blip r:embed="rId5" cstate="print"/>
          <a:srcRect/>
          <a:stretch>
            <a:fillRect/>
          </a:stretch>
        </p:blipFill>
        <p:spPr bwMode="auto">
          <a:xfrm rot="20850612">
            <a:off x="4792256" y="3484635"/>
            <a:ext cx="2764984" cy="293673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9" name="Picture 5" descr="C:\Users\Utente\Pictures\monviso.jpg"/>
          <p:cNvPicPr>
            <a:picLocks noChangeAspect="1" noChangeArrowheads="1"/>
          </p:cNvPicPr>
          <p:nvPr/>
        </p:nvPicPr>
        <p:blipFill>
          <a:blip r:embed="rId6" cstate="print"/>
          <a:srcRect/>
          <a:stretch>
            <a:fillRect/>
          </a:stretch>
        </p:blipFill>
        <p:spPr bwMode="auto">
          <a:xfrm>
            <a:off x="395536" y="4365104"/>
            <a:ext cx="4248472" cy="2492896"/>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www.google.it/url?source=imgres&amp;ct=img&amp;q=http://nuke.passionetrota.it/Portals/0/Valle%2520Gesso.jpg&amp;sa=X&amp;ei=b-R4TdLrKsWH4Qbg34T9BQ&amp;ved=0CAQQ8wc&amp;usg=AFQjCNHF-Jq2BypHSUsIwQqePcvcRGrsVw"/>
          <p:cNvPicPr>
            <a:picLocks noChangeAspect="1" noChangeArrowheads="1"/>
          </p:cNvPicPr>
          <p:nvPr/>
        </p:nvPicPr>
        <p:blipFill>
          <a:blip r:embed="rId2" cstate="print"/>
          <a:srcRect/>
          <a:stretch>
            <a:fillRect/>
          </a:stretch>
        </p:blipFill>
        <p:spPr bwMode="auto">
          <a:xfrm rot="20966445">
            <a:off x="6365739" y="606608"/>
            <a:ext cx="2502991" cy="3235574"/>
          </a:xfrm>
          <a:prstGeom prst="rect">
            <a:avLst/>
          </a:prstGeom>
          <a:noFill/>
        </p:spPr>
      </p:pic>
      <p:sp>
        <p:nvSpPr>
          <p:cNvPr id="2" name="Titolo 1"/>
          <p:cNvSpPr>
            <a:spLocks noGrp="1"/>
          </p:cNvSpPr>
          <p:nvPr>
            <p:ph type="title"/>
          </p:nvPr>
        </p:nvSpPr>
        <p:spPr>
          <a:xfrm>
            <a:off x="251520" y="476672"/>
            <a:ext cx="8229600" cy="1143000"/>
          </a:xfrm>
        </p:spPr>
        <p:txBody>
          <a:bodyPr/>
          <a:lstStyle/>
          <a:p>
            <a:r>
              <a:rPr lang="it-IT" dirty="0" smtClean="0">
                <a:solidFill>
                  <a:srgbClr val="FF0066"/>
                </a:solidFill>
              </a:rPr>
              <a:t>IL TURISMO</a:t>
            </a:r>
            <a:endParaRPr lang="it-IT" dirty="0">
              <a:solidFill>
                <a:srgbClr val="FF0066"/>
              </a:solidFill>
            </a:endParaRPr>
          </a:p>
        </p:txBody>
      </p:sp>
      <p:sp>
        <p:nvSpPr>
          <p:cNvPr id="3" name="Segnaposto contenuto 2"/>
          <p:cNvSpPr>
            <a:spLocks noGrp="1"/>
          </p:cNvSpPr>
          <p:nvPr>
            <p:ph idx="1"/>
          </p:nvPr>
        </p:nvSpPr>
        <p:spPr>
          <a:xfrm>
            <a:off x="0" y="1984248"/>
            <a:ext cx="7467600" cy="4873752"/>
          </a:xfrm>
        </p:spPr>
        <p:txBody>
          <a:bodyPr>
            <a:normAutofit fontScale="92500" lnSpcReduction="20000"/>
          </a:bodyPr>
          <a:lstStyle/>
          <a:p>
            <a:pPr>
              <a:buNone/>
            </a:pPr>
            <a:r>
              <a:rPr lang="it-IT" sz="3500" dirty="0" smtClean="0">
                <a:solidFill>
                  <a:srgbClr val="66FF33"/>
                </a:solidFill>
              </a:rPr>
              <a:t>    </a:t>
            </a:r>
            <a:r>
              <a:rPr lang="it-IT" sz="3500" dirty="0" smtClean="0">
                <a:solidFill>
                  <a:srgbClr val="FC04D9"/>
                </a:solidFill>
              </a:rPr>
              <a:t>La valle Gesso offre diverse opportunità al turista.                                                                    In comune di </a:t>
            </a:r>
            <a:r>
              <a:rPr lang="it-IT" sz="3500" dirty="0" err="1" smtClean="0">
                <a:solidFill>
                  <a:srgbClr val="FC04D9"/>
                </a:solidFill>
              </a:rPr>
              <a:t>Valdieri</a:t>
            </a:r>
            <a:r>
              <a:rPr lang="it-IT" sz="3500" dirty="0" smtClean="0">
                <a:solidFill>
                  <a:srgbClr val="FC04D9"/>
                </a:solidFill>
              </a:rPr>
              <a:t> si trova lo stabilimento termale delle Terme di </a:t>
            </a:r>
            <a:r>
              <a:rPr lang="it-IT" sz="3500" dirty="0" err="1" smtClean="0">
                <a:solidFill>
                  <a:srgbClr val="FC04D9"/>
                </a:solidFill>
              </a:rPr>
              <a:t>Valdieri</a:t>
            </a:r>
            <a:r>
              <a:rPr lang="it-IT" sz="3500" dirty="0" smtClean="0">
                <a:solidFill>
                  <a:srgbClr val="FC04D9"/>
                </a:solidFill>
              </a:rPr>
              <a:t>, aperto nel periodo estivo.</a:t>
            </a:r>
          </a:p>
          <a:p>
            <a:pPr>
              <a:buNone/>
            </a:pPr>
            <a:r>
              <a:rPr lang="it-IT" sz="3500" dirty="0" smtClean="0">
                <a:solidFill>
                  <a:srgbClr val="FC04D9"/>
                </a:solidFill>
              </a:rPr>
              <a:t>    In comune di </a:t>
            </a:r>
            <a:r>
              <a:rPr lang="it-IT" sz="3500" dirty="0" err="1" smtClean="0">
                <a:solidFill>
                  <a:srgbClr val="FC04D9"/>
                </a:solidFill>
              </a:rPr>
              <a:t>Roaschia</a:t>
            </a:r>
            <a:r>
              <a:rPr lang="it-IT" sz="3500" dirty="0" smtClean="0">
                <a:solidFill>
                  <a:srgbClr val="FC04D9"/>
                </a:solidFill>
              </a:rPr>
              <a:t> vi sono interessanti fenomeni carsici. Diverse grotte sono facilmente raggiungibili dal capoluogo; la loro visita richiede però un'adeguata preparazione ed attrezzatura.</a:t>
            </a:r>
          </a:p>
          <a:p>
            <a:endParaRPr lang="it-IT" dirty="0">
              <a:solidFill>
                <a:srgbClr val="66FF33"/>
              </a:solidFill>
            </a:endParaRPr>
          </a:p>
        </p:txBody>
      </p:sp>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051720" y="260648"/>
            <a:ext cx="4474840" cy="1143000"/>
          </a:xfrm>
        </p:spPr>
        <p:txBody>
          <a:bodyPr/>
          <a:lstStyle/>
          <a:p>
            <a:r>
              <a:rPr lang="it-IT" dirty="0" smtClean="0">
                <a:solidFill>
                  <a:srgbClr val="0033CC"/>
                </a:solidFill>
              </a:rPr>
              <a:t>L’INDUSTRIA</a:t>
            </a:r>
            <a:endParaRPr lang="it-IT" dirty="0">
              <a:solidFill>
                <a:srgbClr val="0033CC"/>
              </a:solidFill>
            </a:endParaRPr>
          </a:p>
        </p:txBody>
      </p:sp>
      <p:sp>
        <p:nvSpPr>
          <p:cNvPr id="3" name="Segnaposto contenuto 2"/>
          <p:cNvSpPr>
            <a:spLocks noGrp="1"/>
          </p:cNvSpPr>
          <p:nvPr>
            <p:ph sz="quarter" idx="1"/>
          </p:nvPr>
        </p:nvSpPr>
        <p:spPr/>
        <p:txBody>
          <a:bodyPr>
            <a:normAutofit/>
          </a:bodyPr>
          <a:lstStyle/>
          <a:p>
            <a:r>
              <a:rPr lang="it-IT" sz="3200" dirty="0" smtClean="0">
                <a:solidFill>
                  <a:srgbClr val="CC0099"/>
                </a:solidFill>
              </a:rPr>
              <a:t>La presenza di vasti ammassi di calcare e di scisto argilloso ha creato un ambiente favorevole all'insediarsi in zona di alcuni cementifici. Una delle cave, ormai esaurita, è stata sottoposta a recupero ambientale, con nuova fruibilità dell'area.</a:t>
            </a:r>
            <a:endParaRPr lang="it-IT" sz="3200" dirty="0">
              <a:solidFill>
                <a:srgbClr val="CC0099"/>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08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66"/>
                </a:solidFill>
              </a:rPr>
              <a:t>LA SUA STORIA</a:t>
            </a:r>
            <a:endParaRPr lang="it-IT" dirty="0">
              <a:solidFill>
                <a:srgbClr val="FF0066"/>
              </a:solidFill>
            </a:endParaRPr>
          </a:p>
        </p:txBody>
      </p:sp>
      <p:sp>
        <p:nvSpPr>
          <p:cNvPr id="3" name="Segnaposto contenuto 2"/>
          <p:cNvSpPr>
            <a:spLocks noGrp="1"/>
          </p:cNvSpPr>
          <p:nvPr>
            <p:ph sz="quarter" idx="1"/>
          </p:nvPr>
        </p:nvSpPr>
        <p:spPr>
          <a:xfrm>
            <a:off x="457200" y="1600200"/>
            <a:ext cx="8229600" cy="4925144"/>
          </a:xfrm>
        </p:spPr>
        <p:txBody>
          <a:bodyPr>
            <a:normAutofit/>
          </a:bodyPr>
          <a:lstStyle/>
          <a:p>
            <a:pPr>
              <a:buNone/>
            </a:pPr>
            <a:r>
              <a:rPr lang="it-IT" dirty="0" smtClean="0"/>
              <a:t>    </a:t>
            </a:r>
            <a:r>
              <a:rPr lang="it-IT" sz="2800" dirty="0" smtClean="0">
                <a:solidFill>
                  <a:srgbClr val="FF0000"/>
                </a:solidFill>
              </a:rPr>
              <a:t>La valle Gesso fu probabilmente abitata già in epoca preromana dai Liguri Montani, sconfitti ed assoggettati dai Romani nel 14 a.C. La valle all'epoca presentava un notevole interesse strategico e commerciale, per via della presenza della strada del colle delle Finestre (</a:t>
            </a:r>
            <a:r>
              <a:rPr lang="it-IT" sz="2800" i="1" dirty="0" smtClean="0">
                <a:solidFill>
                  <a:srgbClr val="FF0000"/>
                </a:solidFill>
              </a:rPr>
              <a:t>via del sale</a:t>
            </a:r>
            <a:r>
              <a:rPr lang="it-IT" sz="2800" dirty="0" smtClean="0">
                <a:solidFill>
                  <a:srgbClr val="FF0000"/>
                </a:solidFill>
              </a:rPr>
              <a:t>), importante via di comunicazione tra la costa e la pianura padana citata anche da </a:t>
            </a:r>
            <a:r>
              <a:rPr lang="it-IT" sz="2800" dirty="0" err="1" smtClean="0">
                <a:solidFill>
                  <a:srgbClr val="FF0000"/>
                </a:solidFill>
              </a:rPr>
              <a:t>Strabone</a:t>
            </a:r>
            <a:r>
              <a:rPr lang="it-IT" sz="2800" dirty="0" smtClean="0">
                <a:solidFill>
                  <a:srgbClr val="FF0000"/>
                </a:solidFill>
              </a:rPr>
              <a:t>. La valle Gesso fu unita al </a:t>
            </a:r>
            <a:r>
              <a:rPr lang="it-IT" sz="2800" i="1" dirty="0" err="1" smtClean="0">
                <a:solidFill>
                  <a:srgbClr val="FF0000"/>
                </a:solidFill>
              </a:rPr>
              <a:t>municipium</a:t>
            </a:r>
            <a:r>
              <a:rPr lang="it-IT" sz="2800" dirty="0" smtClean="0">
                <a:solidFill>
                  <a:srgbClr val="FF0000"/>
                </a:solidFill>
              </a:rPr>
              <a:t> di Pedona (oggi Borgo San Dalmazzo), e probabilmente vi sorsero delle colonie romane</a:t>
            </a:r>
            <a:endParaRPr lang="it-IT" sz="2800"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rgbClr val="FFF200">
                <a:alpha val="85000"/>
              </a:srgbClr>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rot="21066478">
            <a:off x="971600" y="548680"/>
            <a:ext cx="4176464" cy="1143000"/>
          </a:xfrm>
        </p:spPr>
        <p:txBody>
          <a:bodyPr/>
          <a:lstStyle/>
          <a:p>
            <a:r>
              <a:rPr lang="it-IT" dirty="0" smtClean="0">
                <a:solidFill>
                  <a:schemeClr val="tx1">
                    <a:lumMod val="95000"/>
                    <a:lumOff val="5000"/>
                  </a:schemeClr>
                </a:solidFill>
              </a:rPr>
              <a:t>LA LINGUA ….</a:t>
            </a:r>
            <a:endParaRPr lang="it-IT" dirty="0">
              <a:solidFill>
                <a:schemeClr val="tx1">
                  <a:lumMod val="95000"/>
                  <a:lumOff val="5000"/>
                </a:schemeClr>
              </a:solidFill>
            </a:endParaRPr>
          </a:p>
        </p:txBody>
      </p:sp>
      <p:sp>
        <p:nvSpPr>
          <p:cNvPr id="3" name="Segnaposto contenuto 2"/>
          <p:cNvSpPr>
            <a:spLocks noGrp="1"/>
          </p:cNvSpPr>
          <p:nvPr>
            <p:ph sz="quarter" idx="1"/>
          </p:nvPr>
        </p:nvSpPr>
        <p:spPr>
          <a:xfrm>
            <a:off x="457200" y="2492896"/>
            <a:ext cx="8229600" cy="3633267"/>
          </a:xfrm>
        </p:spPr>
        <p:txBody>
          <a:bodyPr/>
          <a:lstStyle/>
          <a:p>
            <a:pPr>
              <a:buNone/>
            </a:pPr>
            <a:r>
              <a:rPr lang="it-IT" sz="3000" dirty="0" smtClean="0">
                <a:solidFill>
                  <a:srgbClr val="FF0066"/>
                </a:solidFill>
              </a:rPr>
              <a:t>    </a:t>
            </a:r>
            <a:r>
              <a:rPr lang="it-IT" sz="3000" dirty="0" smtClean="0">
                <a:solidFill>
                  <a:schemeClr val="tx1">
                    <a:lumMod val="95000"/>
                    <a:lumOff val="5000"/>
                  </a:schemeClr>
                </a:solidFill>
              </a:rPr>
              <a:t>La valle Gesso fa parte delle vallate occitane italiane. La parlata locale è un dialetto della lingua occitana, con alcune caratteristiche distintive</a:t>
            </a:r>
          </a:p>
          <a:p>
            <a:endParaRPr lang="it-IT" dirty="0">
              <a:solidFill>
                <a:srgbClr val="FF0066"/>
              </a:solidFill>
            </a:endParaRP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5000">
              <a:srgbClr val="FFF200">
                <a:alpha val="85000"/>
              </a:srgbClr>
            </a:gs>
            <a:gs pos="45000">
              <a:srgbClr val="FF7A00"/>
            </a:gs>
            <a:gs pos="70000">
              <a:srgbClr val="FF0300"/>
            </a:gs>
            <a:gs pos="100000">
              <a:srgbClr val="4D0808"/>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131840" y="188640"/>
            <a:ext cx="7467600" cy="1143000"/>
          </a:xfrm>
        </p:spPr>
        <p:txBody>
          <a:bodyPr/>
          <a:lstStyle/>
          <a:p>
            <a:r>
              <a:rPr lang="it-IT" dirty="0" smtClean="0">
                <a:solidFill>
                  <a:schemeClr val="bg1"/>
                </a:solidFill>
              </a:rPr>
              <a:t>….</a:t>
            </a:r>
            <a:endParaRPr lang="it-IT" dirty="0">
              <a:solidFill>
                <a:schemeClr val="bg1"/>
              </a:solidFill>
            </a:endParaRPr>
          </a:p>
        </p:txBody>
      </p:sp>
      <p:sp>
        <p:nvSpPr>
          <p:cNvPr id="3" name="Segnaposto contenuto 2"/>
          <p:cNvSpPr>
            <a:spLocks noGrp="1"/>
          </p:cNvSpPr>
          <p:nvPr>
            <p:ph sz="quarter" idx="1"/>
          </p:nvPr>
        </p:nvSpPr>
        <p:spPr/>
        <p:txBody>
          <a:bodyPr>
            <a:normAutofit/>
          </a:bodyPr>
          <a:lstStyle/>
          <a:p>
            <a:pPr>
              <a:buNone/>
            </a:pPr>
            <a:r>
              <a:rPr lang="it-IT" dirty="0" smtClean="0"/>
              <a:t>    L'</a:t>
            </a:r>
            <a:r>
              <a:rPr lang="it-IT" b="1" dirty="0" smtClean="0"/>
              <a:t>occitano</a:t>
            </a:r>
            <a:r>
              <a:rPr lang="it-IT" dirty="0" smtClean="0"/>
              <a:t> o </a:t>
            </a:r>
            <a:r>
              <a:rPr lang="it-IT" b="1" dirty="0" smtClean="0"/>
              <a:t>lingua d'oc</a:t>
            </a:r>
            <a:r>
              <a:rPr lang="it-IT" dirty="0" smtClean="0"/>
              <a:t> (in originale: </a:t>
            </a:r>
            <a:r>
              <a:rPr lang="it-IT" b="1" dirty="0" err="1" smtClean="0"/>
              <a:t>occitan</a:t>
            </a:r>
            <a:r>
              <a:rPr lang="it-IT" b="1" dirty="0" smtClean="0"/>
              <a:t>, </a:t>
            </a:r>
            <a:r>
              <a:rPr lang="it-IT" b="1" dirty="0" err="1" smtClean="0"/>
              <a:t>lenga</a:t>
            </a:r>
            <a:r>
              <a:rPr lang="it-IT" b="1" dirty="0" smtClean="0"/>
              <a:t> d'</a:t>
            </a:r>
            <a:r>
              <a:rPr lang="it-IT" b="1" dirty="0" err="1" smtClean="0"/>
              <a:t>òc</a:t>
            </a:r>
            <a:r>
              <a:rPr lang="it-IT" dirty="0" smtClean="0"/>
              <a:t>), detta anche </a:t>
            </a:r>
            <a:r>
              <a:rPr lang="it-IT" i="1" dirty="0" err="1" smtClean="0"/>
              <a:t>linguadoca</a:t>
            </a:r>
            <a:r>
              <a:rPr lang="it-IT" dirty="0" smtClean="0"/>
              <a:t>, è una lingua romanza. È parlata in </a:t>
            </a:r>
            <a:r>
              <a:rPr lang="it-IT" dirty="0" err="1" smtClean="0"/>
              <a:t>Occitania</a:t>
            </a:r>
            <a:r>
              <a:rPr lang="it-IT" dirty="0" smtClean="0"/>
              <a:t> (vasta regione storica comprendente gran parte del sud della Francia, la catalana </a:t>
            </a:r>
            <a:r>
              <a:rPr lang="it-IT" dirty="0" err="1" smtClean="0"/>
              <a:t>Val</a:t>
            </a:r>
            <a:r>
              <a:rPr lang="it-IT" dirty="0" smtClean="0"/>
              <a:t> d'Aran in Spagna, le Valli Occitane in Italia e il Principato di Monaco). Esiste anche un'isola linguistica in Calabria, a Guardia Piemontese, nel Cosentino.</a:t>
            </a:r>
          </a:p>
          <a:p>
            <a:endParaRPr lang="it-IT"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00082"/>
            </a:gs>
            <a:gs pos="7000">
              <a:srgbClr val="000082"/>
            </a:gs>
            <a:gs pos="30000">
              <a:srgbClr val="66008F"/>
            </a:gs>
            <a:gs pos="64999">
              <a:srgbClr val="BA0066"/>
            </a:gs>
            <a:gs pos="89999">
              <a:srgbClr val="FF0000"/>
            </a:gs>
            <a:gs pos="100000">
              <a:srgbClr val="FF82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55776" y="0"/>
            <a:ext cx="7467600" cy="1143000"/>
          </a:xfrm>
        </p:spPr>
        <p:txBody>
          <a:bodyPr/>
          <a:lstStyle/>
          <a:p>
            <a:r>
              <a:rPr lang="it-IT" dirty="0" smtClean="0">
                <a:solidFill>
                  <a:srgbClr val="FFFF00"/>
                </a:solidFill>
                <a:latin typeface="Castellar" pitchFamily="18" charset="0"/>
              </a:rPr>
              <a:t>Dove si parla </a:t>
            </a:r>
            <a:endParaRPr lang="it-IT" dirty="0">
              <a:solidFill>
                <a:srgbClr val="FFFF00"/>
              </a:solidFill>
              <a:latin typeface="Castellar" pitchFamily="18" charset="0"/>
            </a:endParaRPr>
          </a:p>
        </p:txBody>
      </p:sp>
      <p:sp>
        <p:nvSpPr>
          <p:cNvPr id="3" name="Segnaposto contenuto 2"/>
          <p:cNvSpPr>
            <a:spLocks noGrp="1"/>
          </p:cNvSpPr>
          <p:nvPr>
            <p:ph sz="quarter" idx="1"/>
          </p:nvPr>
        </p:nvSpPr>
        <p:spPr>
          <a:xfrm>
            <a:off x="467544" y="1412776"/>
            <a:ext cx="7467600" cy="4873752"/>
          </a:xfrm>
        </p:spPr>
        <p:txBody>
          <a:bodyPr>
            <a:noAutofit/>
          </a:bodyPr>
          <a:lstStyle/>
          <a:p>
            <a:pPr>
              <a:buNone/>
            </a:pPr>
            <a:r>
              <a:rPr lang="it-IT" sz="2800" dirty="0" smtClean="0">
                <a:solidFill>
                  <a:srgbClr val="FFFF00"/>
                </a:solidFill>
                <a:latin typeface="Comic Sans MS" pitchFamily="66" charset="0"/>
              </a:rPr>
              <a:t>  L'ambito di diffusione della lingua occitana copre il terzo meridionale della Francia ed è nettamente delimitato ad ovest dall'Oceano Atlantico, a sudovest dai Pirenei (che lo dividono da basco, aragonese e catalano), a sud dal Mar Mediterraneo, ad est dalle Alpi (nelle Valli Occitane d'Italia) e, secondo taluni, anche a Monaco, dove coesisteva con il ligure monegasco fino all'Ottocento (esistono però, a tale proposito, opinioni contrastanti).                             </a:t>
            </a:r>
            <a:endParaRPr lang="it-IT" sz="2800" dirty="0">
              <a:solidFill>
                <a:srgbClr val="FFFF00"/>
              </a:solidFill>
            </a:endParaRPr>
          </a:p>
        </p:txBody>
      </p:sp>
    </p:spTree>
  </p:cSld>
  <p:clrMapOvr>
    <a:masterClrMapping/>
  </p:clrMapOvr>
  <p:transition>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Loggia">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TotalTime>
  <Words>1008</Words>
  <Application>Microsoft Office PowerPoint</Application>
  <PresentationFormat>Presentazione su schermo (4:3)</PresentationFormat>
  <Paragraphs>40</Paragraphs>
  <Slides>18</Slides>
  <Notes>3</Notes>
  <HiddenSlides>0</HiddenSlides>
  <MMClips>0</MMClips>
  <ScaleCrop>false</ScaleCrop>
  <HeadingPairs>
    <vt:vector size="4" baseType="variant">
      <vt:variant>
        <vt:lpstr>Tema</vt:lpstr>
      </vt:variant>
      <vt:variant>
        <vt:i4>3</vt:i4>
      </vt:variant>
      <vt:variant>
        <vt:lpstr>Titoli diapositive</vt:lpstr>
      </vt:variant>
      <vt:variant>
        <vt:i4>18</vt:i4>
      </vt:variant>
    </vt:vector>
  </HeadingPairs>
  <TitlesOfParts>
    <vt:vector size="21" baseType="lpstr">
      <vt:lpstr>Loggia</vt:lpstr>
      <vt:lpstr>Carta</vt:lpstr>
      <vt:lpstr>Equinozio</vt:lpstr>
      <vt:lpstr>Valle Gesso</vt:lpstr>
      <vt:lpstr>Lo stemma della Valle Gesso</vt:lpstr>
      <vt:lpstr>ED ECCO ALCUNE IMMAGINI DEL MONVISO </vt:lpstr>
      <vt:lpstr>IL TURISMO</vt:lpstr>
      <vt:lpstr>L’INDUSTRIA</vt:lpstr>
      <vt:lpstr>LA SUA STORIA</vt:lpstr>
      <vt:lpstr>LA LINGUA ….</vt:lpstr>
      <vt:lpstr>….</vt:lpstr>
      <vt:lpstr>Dove si parla </vt:lpstr>
      <vt:lpstr>Diapositiva 10</vt:lpstr>
      <vt:lpstr>….</vt:lpstr>
      <vt:lpstr>Piatti Tipici!!</vt:lpstr>
      <vt:lpstr>RICOTTA,MIELE,LATTE ... </vt:lpstr>
      <vt:lpstr>il fiume …</vt:lpstr>
      <vt:lpstr>…</vt:lpstr>
      <vt:lpstr>ALCUNI  FIORI  DELLE  MONTAGNE </vt:lpstr>
      <vt:lpstr>Le catene montuose</vt:lpstr>
      <vt:lpstr>Il clima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Valle Gesso</dc:title>
  <dc:creator>Utente</dc:creator>
  <cp:lastModifiedBy> </cp:lastModifiedBy>
  <cp:revision>49</cp:revision>
  <dcterms:created xsi:type="dcterms:W3CDTF">2011-03-03T14:22:36Z</dcterms:created>
  <dcterms:modified xsi:type="dcterms:W3CDTF">2011-05-04T19:32:35Z</dcterms:modified>
</cp:coreProperties>
</file>