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97782D37-5863-4C0A-843A-2E79A09C14AC}" type="datetimeFigureOut">
              <a:rPr lang="es-PE" smtClean="0"/>
              <a:pPr/>
              <a:t>11/04/2011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0DE9C125-5157-4874-9EDD-607F98FB283A}"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7782D37-5863-4C0A-843A-2E79A09C14AC}" type="datetimeFigureOut">
              <a:rPr lang="es-PE" smtClean="0"/>
              <a:pPr/>
              <a:t>11/04/2011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0DE9C125-5157-4874-9EDD-607F98FB283A}"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7782D37-5863-4C0A-843A-2E79A09C14AC}" type="datetimeFigureOut">
              <a:rPr lang="es-PE" smtClean="0"/>
              <a:pPr/>
              <a:t>11/04/2011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0DE9C125-5157-4874-9EDD-607F98FB283A}"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7782D37-5863-4C0A-843A-2E79A09C14AC}" type="datetimeFigureOut">
              <a:rPr lang="es-PE" smtClean="0"/>
              <a:pPr/>
              <a:t>11/04/2011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0DE9C125-5157-4874-9EDD-607F98FB283A}"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782D37-5863-4C0A-843A-2E79A09C14AC}" type="datetimeFigureOut">
              <a:rPr lang="es-PE" smtClean="0"/>
              <a:pPr/>
              <a:t>11/04/2011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0DE9C125-5157-4874-9EDD-607F98FB283A}"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97782D37-5863-4C0A-843A-2E79A09C14AC}" type="datetimeFigureOut">
              <a:rPr lang="es-PE" smtClean="0"/>
              <a:pPr/>
              <a:t>11/04/2011</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0DE9C125-5157-4874-9EDD-607F98FB283A}"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97782D37-5863-4C0A-843A-2E79A09C14AC}" type="datetimeFigureOut">
              <a:rPr lang="es-PE" smtClean="0"/>
              <a:pPr/>
              <a:t>11/04/2011</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0DE9C125-5157-4874-9EDD-607F98FB283A}"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97782D37-5863-4C0A-843A-2E79A09C14AC}" type="datetimeFigureOut">
              <a:rPr lang="es-PE" smtClean="0"/>
              <a:pPr/>
              <a:t>11/04/2011</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0DE9C125-5157-4874-9EDD-607F98FB283A}"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782D37-5863-4C0A-843A-2E79A09C14AC}" type="datetimeFigureOut">
              <a:rPr lang="es-PE" smtClean="0"/>
              <a:pPr/>
              <a:t>11/04/2011</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0DE9C125-5157-4874-9EDD-607F98FB283A}"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782D37-5863-4C0A-843A-2E79A09C14AC}" type="datetimeFigureOut">
              <a:rPr lang="es-PE" smtClean="0"/>
              <a:pPr/>
              <a:t>11/04/2011</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0DE9C125-5157-4874-9EDD-607F98FB283A}"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782D37-5863-4C0A-843A-2E79A09C14AC}" type="datetimeFigureOut">
              <a:rPr lang="es-PE" smtClean="0"/>
              <a:pPr/>
              <a:t>11/04/2011</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0DE9C125-5157-4874-9EDD-607F98FB283A}"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82D37-5863-4C0A-843A-2E79A09C14AC}" type="datetimeFigureOut">
              <a:rPr lang="es-PE" smtClean="0"/>
              <a:pPr/>
              <a:t>11/04/2011</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9C125-5157-4874-9EDD-607F98FB283A}"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es.wikipedia.org/wiki/Archivo:Lamiastrum_galeobdolon.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7/7a/Mature_flower_diagram-es.sv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sz="8000" dirty="0" smtClean="0">
                <a:solidFill>
                  <a:schemeClr val="bg1">
                    <a:lumMod val="95000"/>
                  </a:schemeClr>
                </a:solidFill>
              </a:rPr>
              <a:t>La Flor</a:t>
            </a:r>
            <a:endParaRPr lang="es-PE" sz="8000" dirty="0">
              <a:solidFill>
                <a:schemeClr val="bg1">
                  <a:lumMod val="95000"/>
                </a:schemeClr>
              </a:solidFill>
            </a:endParaRPr>
          </a:p>
        </p:txBody>
      </p:sp>
      <p:sp>
        <p:nvSpPr>
          <p:cNvPr id="3" name="2 Subtítulo"/>
          <p:cNvSpPr>
            <a:spLocks noGrp="1"/>
          </p:cNvSpPr>
          <p:nvPr>
            <p:ph type="subTitle" idx="1"/>
          </p:nvPr>
        </p:nvSpPr>
        <p:spPr/>
        <p:txBody>
          <a:bodyPr/>
          <a:lstStyle/>
          <a:p>
            <a:endParaRPr lang="es-PE" dirty="0"/>
          </a:p>
        </p:txBody>
      </p:sp>
    </p:spTree>
  </p:cSld>
  <p:clrMapOvr>
    <a:masterClrMapping/>
  </p:clrMapOvr>
  <p:transition advTm="4000">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000" dirty="0" smtClean="0">
                <a:solidFill>
                  <a:srgbClr val="C00000"/>
                </a:solidFill>
              </a:rPr>
              <a:t>La Flor </a:t>
            </a:r>
            <a:endParaRPr lang="es-PE" sz="6000" dirty="0">
              <a:solidFill>
                <a:srgbClr val="C00000"/>
              </a:solidFill>
            </a:endParaRPr>
          </a:p>
        </p:txBody>
      </p:sp>
      <p:sp>
        <p:nvSpPr>
          <p:cNvPr id="3" name="2 Marcador de contenido"/>
          <p:cNvSpPr>
            <a:spLocks noGrp="1"/>
          </p:cNvSpPr>
          <p:nvPr>
            <p:ph idx="1"/>
          </p:nvPr>
        </p:nvSpPr>
        <p:spPr/>
        <p:txBody>
          <a:bodyPr>
            <a:normAutofit fontScale="77500" lnSpcReduction="20000"/>
          </a:bodyPr>
          <a:lstStyle/>
          <a:p>
            <a:endParaRPr lang="es-ES" dirty="0" smtClean="0"/>
          </a:p>
          <a:p>
            <a:r>
              <a:rPr lang="es-ES" dirty="0" smtClean="0">
                <a:solidFill>
                  <a:srgbClr val="C00000"/>
                </a:solidFill>
              </a:rPr>
              <a:t>La </a:t>
            </a:r>
            <a:r>
              <a:rPr lang="es-ES" b="1" dirty="0" smtClean="0">
                <a:solidFill>
                  <a:srgbClr val="C00000"/>
                </a:solidFill>
              </a:rPr>
              <a:t>flor</a:t>
            </a:r>
            <a:r>
              <a:rPr lang="es-ES" dirty="0" smtClean="0">
                <a:solidFill>
                  <a:srgbClr val="C00000"/>
                </a:solidFill>
              </a:rPr>
              <a:t> es la estructura reproductiva característica de las plantas llamadas espermatofitas o fanerógamas. La función de una flor es producir semillas a través de la reproducción sexual. Para las plantas, las semillas son la próxima generación, y sirven como el principal medio a través del cual las especies se perpetúan y se propagan.</a:t>
            </a:r>
          </a:p>
          <a:p>
            <a:r>
              <a:rPr lang="es-ES" dirty="0" smtClean="0">
                <a:solidFill>
                  <a:srgbClr val="C00000"/>
                </a:solidFill>
              </a:rPr>
              <a:t>Todas las espermatofitas poseen flores que producirán semillas, pero la organización interna de la flor es muy diferente en los dos principales grupos de espermatofitas: gimnospermas vivientes y angiospermas</a:t>
            </a:r>
            <a:r>
              <a:rPr lang="es-ES" dirty="0" smtClean="0"/>
              <a:t>.</a:t>
            </a:r>
            <a:endParaRPr lang="es-ES" dirty="0"/>
          </a:p>
        </p:txBody>
      </p:sp>
      <p:pic>
        <p:nvPicPr>
          <p:cNvPr id="4098" name="Picture 2" descr="http://upload.wikimedia.org/wikipedia/commons/thumb/a/a1/Lamiastrum_galeobdolon.jpg/250px-Lamiastrum_galeobdolon.jpg">
            <a:hlinkClick r:id="rId3"/>
          </p:cNvPr>
          <p:cNvPicPr>
            <a:picLocks noChangeAspect="1" noChangeArrowheads="1"/>
          </p:cNvPicPr>
          <p:nvPr/>
        </p:nvPicPr>
        <p:blipFill>
          <a:blip r:embed="rId4" cstate="print"/>
          <a:srcRect/>
          <a:stretch>
            <a:fillRect/>
          </a:stretch>
        </p:blipFill>
        <p:spPr bwMode="auto">
          <a:xfrm>
            <a:off x="3851920" y="5229200"/>
            <a:ext cx="1588410" cy="1296143"/>
          </a:xfrm>
          <a:prstGeom prst="rect">
            <a:avLst/>
          </a:prstGeom>
          <a:noFill/>
        </p:spPr>
      </p:pic>
    </p:spTree>
  </p:cSld>
  <p:clrMapOvr>
    <a:masterClrMapping/>
  </p:clrMapOvr>
  <p:transition spd="med" advTm="5000">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bg2">
                    <a:lumMod val="10000"/>
                  </a:schemeClr>
                </a:solidFill>
              </a:rPr>
              <a:t>Corola </a:t>
            </a:r>
            <a:endParaRPr lang="es-PE" dirty="0">
              <a:solidFill>
                <a:schemeClr val="bg2">
                  <a:lumMod val="10000"/>
                </a:schemeClr>
              </a:solidFill>
            </a:endParaRPr>
          </a:p>
        </p:txBody>
      </p:sp>
      <p:sp>
        <p:nvSpPr>
          <p:cNvPr id="3" name="2 Marcador de contenido"/>
          <p:cNvSpPr>
            <a:spLocks noGrp="1"/>
          </p:cNvSpPr>
          <p:nvPr>
            <p:ph idx="1"/>
          </p:nvPr>
        </p:nvSpPr>
        <p:spPr/>
        <p:txBody>
          <a:bodyPr>
            <a:normAutofit/>
          </a:bodyPr>
          <a:lstStyle/>
          <a:p>
            <a:r>
              <a:rPr lang="es-ES" sz="2400" dirty="0" smtClean="0">
                <a:solidFill>
                  <a:schemeClr val="accent6">
                    <a:lumMod val="75000"/>
                  </a:schemeClr>
                </a:solidFill>
              </a:rPr>
              <a:t>La </a:t>
            </a:r>
            <a:r>
              <a:rPr lang="es-ES" sz="2400" b="1" dirty="0" smtClean="0">
                <a:solidFill>
                  <a:schemeClr val="accent6">
                    <a:lumMod val="75000"/>
                  </a:schemeClr>
                </a:solidFill>
              </a:rPr>
              <a:t>corola</a:t>
            </a:r>
            <a:r>
              <a:rPr lang="es-ES" sz="2400" dirty="0" smtClean="0">
                <a:solidFill>
                  <a:schemeClr val="accent6">
                    <a:lumMod val="75000"/>
                  </a:schemeClr>
                </a:solidFill>
              </a:rPr>
              <a:t> es el verticilo interno de las flores que tienen perianto heteroclamídeo. Se compone de pétalos.</a:t>
            </a:r>
          </a:p>
          <a:p>
            <a:r>
              <a:rPr lang="es-ES" sz="2400" dirty="0" smtClean="0">
                <a:solidFill>
                  <a:schemeClr val="accent6">
                    <a:lumMod val="75000"/>
                  </a:schemeClr>
                </a:solidFill>
              </a:rPr>
              <a:t>Generalmente es de colores llamativos en las plantas entomófilas porque una de sus funciones principales es atraer insectos que lleven a cabo la polinización.</a:t>
            </a:r>
            <a:endParaRPr lang="es-ES" sz="2400" dirty="0">
              <a:solidFill>
                <a:schemeClr val="accent6">
                  <a:lumMod val="75000"/>
                </a:schemeClr>
              </a:solidFill>
            </a:endParaRPr>
          </a:p>
        </p:txBody>
      </p:sp>
      <p:sp>
        <p:nvSpPr>
          <p:cNvPr id="1026" name="AutoShape 2" descr="data:image/jpg;base64,/9j/4AAQSkZJRgABAQAAAQABAAD/2wBDAAkGBwgHBgkIBwgKCgkLDRYPDQwMDRsUFRAWIB0iIiAdHx8kKDQsJCYxJx8fLT0tMTU3Ojo6Iys/RD84QzQ5Ojf/2wBDAQoKCg0MDRoPDxo3JR8lNzc3Nzc3Nzc3Nzc3Nzc3Nzc3Nzc3Nzc3Nzc3Nzc3Nzc3Nzc3Nzc3Nzc3Nzc3Nzc3Nzf/wAARCACMAIsDASIAAhEBAxEB/8QAHAAAAgIDAQEAAAAAAAAAAAAAAAUEBgEDBwII/8QAPRAAAgEDAwIEBAMECQQDAAAAAQIDAAQRBRIhBjETIkFRFGFxgTKRoQcjQlIVFiQzYrHB0fA0cpLhU5Sy/8QAGgEBAAMBAQEAAAAAAAAAAAAAAAEDBAIFBv/EACQRAAIDAAEEAgMBAQAAAAAAAAABAgMRBBIhMUEFURMisRWh/9oADAMBAAIRAxEAPwDuNFFFAFFFFAFFFYNALLrXNOt7mW1nu445owNyscEZGRS/p3VGlYpcXT3TTuxicRBVUL6ZHvWOrYlWKKf4SGUb8OZOOMcZPt378dqpen3jWF1I1qTGiMSm0cc9u45B4rNO7G0vR6FHFjbU2vJ1gVml+i3xv7GOZwqvyHCnIyO+KYVojJSWowNNPGFFYNY3D3FSQeqKxuX+YfnRuX+YfnQGaKxke4rNAFFFFAFFFFAFFFFAFFFFAR7y1iuoGimXcjD8q51q9o1helYmkWSNgCxUKrfNR64+ddMNV3qqwS4tvGkQEqNqYTJVj2P09Kptr19SNnCu/HYk/DI+kfGyASQajHl0BEDw71A/mIBBHOecjt64pq2oX8ABudNLD+a2k8T9CFP5ZPtmk3S94jWkCrGjTqSjnHZfTn79qdR2dzdbmv58K2cQ25KqAfdvxE/Py/Suq8SxFXJj02tC3W7u91bSZo+nbtIb2KVVk3ZVl9Sp3AbSR74pGmndW/0jFLcXplgSSNiq3AhLHw2VhgAgKGIOMc9hnimus6VqRuvD0dltojZNHCUYxrFIZULHy9iVzg4PIOe/MOHQ+qUtUMms+LcZxIGlbY4BjwB5crkLJkgZ5A59LCghNpvXD2pDaiYZgH2gXC8nZKVBO05w5iH0B+8+z0vqRdTk8bUJE09rtpNq3Cs+wvKwC+TyjBjBXJPfGMVot+m+p7bSYLaDWdk0YiTd4jbVVYETI4zkSBn2nhgQCRUvUNF6mnW5FpqqQM10skUu85MeX8m0oQuAyDAB3bCSRmgIdnp/Wax25udRjkmjvVaVV2qrQ4AfnvjuQPTtir+vaqa2l6+l5LLNfeNE97C8CJn92gl3MSDgKBHlMDO78Xc1cUBCjNAeqKKKAKKKKAKKKKAKKKKAKjXsTTQlFOPcfzD2+VSaw1CU8ZUekoW+LvIWJ2W8xI57nkDP61bgMCq3og8LqXV4uMEq4/596f3NzFaQSTzuEiiQu7nsqgZJP2FcxSSNHLe279pfw24FZpDJ1XpcUkcUzTxSOm/bJbyKVHmwG48pOx8A99pxWl+sNOygiEzszwpjwWXmRo1XlgBkCVGK98HNdGYslFV4dW6a9t48TSMvxDW7DYQVZYzI3B9AilsjOew5qLdddaNAkMguCRKWGwxusg2oH/ARnkNHjOM715oC1YrNVZ+t9KRIhJ48c0kUMpikiKlEkdEySeODIpPyORmt8fWGkym1VJnD3U3gxK8Dod+FYBtwG3IdCM9wwx60BYqKiaXepqFhBdxBgk0YcBsZGfQ49QePtUugCiisZoDNFYzWC3HagPVYzSrUuoLDTsrNJulA/u05b7+1StNvRfWcdwE2B8+XOcc4ppY6pxgptdmTKw1ANYJoVlbsSE611BeMvAp//NWKSNZUKSKGVhhlIyCPY1VxcRW/XNwZXVAbMEsxwPT/AGr1rPWunWHhrCxuXLeYR9sevJ4rhNLybrqbLJQ6Fv6r+DFOmdEj8DZpdmPh42jhxCMxq2dwB+eTn6n3NRLuz0WG6zHpkE14EjXZFEpcKhDR7ieAAVUjJ/hHtS7S+oX1278KZnsomOIlifzN/wBzkcfRR9zVrs7OG0i8OBFQZycepPcknkn5muk0/BlsqnVLpmsZXrTQNKuLVrKPTl0/wpixS3AAy0RTcpxzlGK9uOR/CKYWfS+jWtnbWkdhb+FbHdGDEudxGCxwOSfX0P2FbdTtpInS9tgztGpDxL3lTOSB/iHcfcfxGp9tcJcRrJEdyMMqwPBHvUlYsi6V0KF0kh0q0R0ChSsQ4ClSv5FF/wDFfYV6j6a0aBIFt9MtI1t5fGhVIQBG+c7gPfIH5D2FNyaM0BG02zj0+xgtIc7IUCAnucep+frUqiigIl/fQWFuZ7pwkY9ff5VStV6suJ3KWb+BF7jlm/2+1SP2h3QxZ2u8Ybc557eg/wA6plvNGV8OWWNyn8QI/Ue9VTk08R73xvCqdatsWtkuSe5kbxPGlZ/Vmck1mG9miHiGWdS3r5h+tRJr22iUxh1Z242x+ta41mAZ5pUjjPdD6D5kGqtZ7HTW1iSJe6NuHXczH8R4J/L1qdaa/qmm2TwWW10OSMjzL9P/AHSA3WnltqXKoB+IKMoa2icDlJd4I7hs/wDPr/wyt8kSqrtXTJahzD1/q0R2yJA4HG4qQQfnzWu7651mRSFmjRG/ijjGQfvmkd3bOzC4jAKPwce4qE8qxkhyAMYyPSp6pfZ0+Fw0upQWki4v57u48e6meV934nOSR371vVZL2RAWHhrhifn/AMFJ2k/dZ3ZG+mWiNK7NtUhCcZNcsuk4qKS+h7FqtvaOoVCrIwwQOc10/S76K+s454nV9ygnBzg45FcQjjm1C8ljhG5lY9vrTrSrXULBy0KXCS+rLKoX9DzXUZdB5nO4VV8U4yySOp6jqdpZKRcyhWI4UDJP2qqRazceNJDpimO1YlwTgspJ5GD2B7+vOR2xSAhhMZb+fxJN3OASB9T/AL1JTV9MUFBqUUTj+R/9TXMrn6MMeBVUtfd/8H8fUF9bMPGCzoPxDZtJHyNWDTNZstSGLaYFwMmM8MPtXNZtRVJWxfxyxDkNkE/nwK0yalYCRZYb5LedSCCJMD9D/lUwtl7R3ZwKrFq7M7DmjNUzpXrGK9cWV/JGLgnCSg+WT2+9XIcitCeni3Uzpl0zOXdY6dcW+pz3F3DLc2858kgBYL7KR6YqHadBXurRJeTLCq4wsUhKuR6ZIFddKAjBGR7UYxXKh3NX+haq1BejnVn+zOMqTPcG1PtbOzZ+ucVLi/ZpYqAkmoXkkXqhbANXiWRIlZ3YKqjLMewAqNBqNrcOFinjZiobaG82CMjjuOOanpRRLlXSfko2ufs60+1064n06a4SWNCwViGU4+2a53NbXVqxBTcBzuQcV9CSBJY2Unggg5rlusafJpd28MwHhNyjnsVrifbuet8XyHLYSl39FTgvS1vLHn8S5/7WHY0tu7lpQMjaQMEU9bShfSNJp00cjjJdVDeX6kDH60l1G2kiciRGVh3FcpxkzfbyYy1KXcxEw+B7kefPFNNIuhb2sm11DhTszzzj29TnFJ1UmwOPcn9addMMlvDPfyEM0S4iQDOD/Mc/p96jFjIsvVcVv0ixaLbW+i2Qaf8A6uVQ0m49vZftUPUNbvLp2h09CF7b8cGvS9N6/rX9pKgRthlR2wX9s47fStN1oeuaap8SxODjBQ5Ao4+yuq6hyycu5Bl0uaaRHvLiSTJ8yjIFbIdNityVis0z/M2Dn5c1q+LkVtsoeN/Y1Lgvd2A7bh7jvXD09SNUHHY4yRDY2DICtrAOOQYxn6V4m03TycfCxBvQha0/G5ujFHwSAVJHr65+oqZbeZjIPw5xz71Bw4L6Nuk6PareQPFEEbep8pPByK6+BxVF6UsPibvxn/u4sH7+lXkCtFSedz5r5WcZWqMfR6rXPKkMbySuqIqlmZjgAAZJNbKga3Y/0npV5Y7ynxNvJDvHddykZ/WrDyxBrdhaXc0uoJqRi8S1EHkhWUpvPkYDBIB38jjPBJGKVjoa3S0eBdaK8LEWeJGHsFYE+3HcH2xgYn33QVjqQvGvGcSXkkcsvhbQgdVYZAK+bO4/iye3tWiH9nVo9pqEN3dTk3srs5jCYCGR3Ucry3n5ZskEcEDigGz2MN/FAlvrN3bpCGh2Wcixq5Q7WyCp7EEcHjFQ5NCgu4JLa2vLOdtociS3Vmwc4O5WB52nn5Gtz9E2Ml5DeTTXDyxmViDs2sXeRz/DkDMr8AgEYDbgBW/p/plNFuI/Bmd4YbXwIw+M8yNIx4AAGSAABwKhrSYycXqKLqPS+uRTfuIVc9g8bspx8gRx+dJ9U0vVYI431K2nMisRu8rb19QSCc/LjNdzAHtSnqSzW5si20Eod3b09f0z+lVShi1GmfLsnjfkpGlWemf1V+EuSIPEV2YzoyDOcjzEAenvSjpvTo7q7gDSQG2mmCGKHBB/w/6n6V0O0uI7LSok8S3RwDtWWYRhuff/ANVXdCuNOs9Vubm9KQ7Hba3iJIgZvxHKk44xyQPWqINzlhFt8pezoMUYRAqqFA9AK9MoPcA0mv8AqOytrKG6t2N8kzlIxZlZCxCljg5A4VWPf09TxUCfrSyiN7/ZrxxZNIJiiIQFRdxfO7G3H3zxitmGYY6r07YakuJIlDY7hRVJ1joC4hZn09iwzkAen2p9L17pyssQguviWSVvBZMFGTd5WIJxkqeRkD1xkV5b9oGnRQO8treZjjVj4aBlJ8m8BiR+HxFBJwOeM1DgmaKeVbU9iznl5p+oWTAXVs4KHO4L7GrHounz6okYgjZEOPNtwK6TD4N7BHKUSRHUMpIBBBH3rckMcYwiKo+QxXP4zdL5e1xzO5H0yyjsLSOCLsowT6mpdGKzViPKlJyesK1TSpEpaQgKPUnFbaX65pMGtabPYXRYQzgK+3GcZBxyCOce1CDd8bb7GcTR7VUMzbxgA9iTngH0oa+t0Lh5o1KAFgzqMZzjPPHY1W5ugdLkuL2YSTp8WULRgq0abOwCMpUjtwwIHoBUfUP2eWM93NcxXEu+5eLxUl2ugRSpO1SpH8C4BBA9gDQFjbXLFZHjNxGZEmWFo0O5ldsEKQMkEg5qSl7AxwJY8gkHzjuCAR39CQPuKrDfs80oxmJJriOIywy7RsJLRoEXzlS38Kk89xn1NSLXomytZIJILidDC5PlWMb13RNhjsyeYI/Nnccck0A/tL+3vI0ktpo5UeNZFKHOVYZU/QjtWm+1CGE+CVeWZhkQxruYj3+Q+ZIHzpXofR1jol58XayzPJ8OsH7zbyoVBkkKCTiNe+QOcAZNO7Ozhs0ZIECqxyfUsfck8k/M80BXXF7BkzxwpCVIijwJGU/Nj/kB96d2GmwW8I3RRNITlm2Dk/lUfqQ7LON/aUA/Qg02XkCqIJKxoFQ6n1bT7Zrizv8ATIbq2jFu7RyCMK8ksjKhO/CgDw2JYkegFIbTqXQr4lDoXhx6mjid4lRW2yDs205JOSMj3NXnVNAsNUDfGRsxdUVmSV0OFYsvKkdiTj6n3rfaaPY2cMMVvawqsKqsZ2AlQvbk85+ferwUTTeoOnbxLLZoEca4kCI8cS+EhGW2A43bt3KoCck8H1zY690zqKWYk0IKdTmW1YSW8eGC+GELZxvA8RAAM4G49lJq+x6bZxbPCtYEMbl02xKNrHuRgcE+prMenWsShYbeFArmRQkYUBjnJGBweTz35NAR+nb4ajpFtdCMReIgyi9lIJUgfLI4+VM6j2NpHY2sVtAoWKNdqgeg/wBfqakUAUUUUAUHtRWD2oBXqGvWFhewWd1cLFPMu5AwIGPN/FjaPwnGTzilrdb6KYbaWC58b4m4W3jRFbduLIMkEeUDxEOTjhhjORmRqGkWV9ryXN3F4rxQoEVjlBkyDJXsTgnvnHpio0PSeiRxwRpZsFtZ/GgHjOdjblOM55XKJ5Tx5RxxQGF640jw0eaYx+JhogI3fcjLvV/KpwCnmPsO+MGpf9a9J3EG5IwzqP3T4bYMsVOMMPmMg4ODUe16P0O1DeDZuNyMmWuJGO0pswMtwNvA9gBjGKzL0po1wieJbSf3/jALcSAKxHIADYC/4R5flQEjSeqdN1S5S1glK3DKzeE68gA8jI8u7BB2g5AIOMGnPjw//LH/AOQpLpnTulWF4Lq0tfDmCbQ29iBnucE4yRgFu5AAzgYqcuj6Ye+nWf8A9dP9qA8asIbqKGLejhpl4BzTIdqXnTrO3kjkt7WCJw3eOJVJGDxkCmAqqK/dsGaKKKtAUUUUAUUUUAUUUUB//9k="/>
          <p:cNvSpPr>
            <a:spLocks noChangeAspect="1" noChangeArrowheads="1"/>
          </p:cNvSpPr>
          <p:nvPr/>
        </p:nvSpPr>
        <p:spPr bwMode="auto">
          <a:xfrm>
            <a:off x="80963" y="-593725"/>
            <a:ext cx="1238250" cy="1247775"/>
          </a:xfrm>
          <a:prstGeom prst="rect">
            <a:avLst/>
          </a:prstGeom>
          <a:noFill/>
        </p:spPr>
        <p:txBody>
          <a:bodyPr vert="horz" wrap="square" lIns="91440" tIns="45720" rIns="91440" bIns="45720" numCol="1" anchor="t" anchorCtr="0" compatLnSpc="1">
            <a:prstTxWarp prst="textNoShape">
              <a:avLst/>
            </a:prstTxWarp>
          </a:bodyPr>
          <a:lstStyle/>
          <a:p>
            <a:endParaRPr lang="es-PE"/>
          </a:p>
        </p:txBody>
      </p:sp>
      <p:sp>
        <p:nvSpPr>
          <p:cNvPr id="1028" name="AutoShape 4" descr="data:image/jpg;base64,/9j/4AAQSkZJRgABAQAAAQABAAD/2wBDAAkGBwgHBgkIBwgKCgkLDRYPDQwMDRsUFRAWIB0iIiAdHx8kKDQsJCYxJx8fLT0tMTU3Ojo6Iys/RD84QzQ5Ojf/2wBDAQoKCg0MDRoPDxo3JR8lNzc3Nzc3Nzc3Nzc3Nzc3Nzc3Nzc3Nzc3Nzc3Nzc3Nzc3Nzc3Nzc3Nzc3Nzc3Nzc3Nzf/wAARCACMAIsDASIAAhEBAxEB/8QAHAAAAgIDAQEAAAAAAAAAAAAAAAUEBgEDBwII/8QAPRAAAgEDAwIEBAMECQQDAAAAAQIDAAQRBRIhBjETIkFRFGFxgTKRoQcjQlIVFiQzYrHB0fA0cpLhU5Sy/8QAGgEBAAMBAQEAAAAAAAAAAAAAAAEDBAIFBv/EACQRAAIDAAEEAgMBAQAAAAAAAAABAgMRBBIhMUEFURMisRWh/9oADAMBAAIRAxEAPwDuNFFFAFFFFAFFFYNALLrXNOt7mW1nu445owNyscEZGRS/p3VGlYpcXT3TTuxicRBVUL6ZHvWOrYlWKKf4SGUb8OZOOMcZPt378dqpen3jWF1I1qTGiMSm0cc9u45B4rNO7G0vR6FHFjbU2vJ1gVml+i3xv7GOZwqvyHCnIyO+KYVojJSWowNNPGFFYNY3D3FSQeqKxuX+YfnRuX+YfnQGaKxke4rNAFFFFAFFFFAFFFFAFFFFAR7y1iuoGimXcjD8q51q9o1helYmkWSNgCxUKrfNR64+ddMNV3qqwS4tvGkQEqNqYTJVj2P09Kptr19SNnCu/HYk/DI+kfGyASQajHl0BEDw71A/mIBBHOecjt64pq2oX8ABudNLD+a2k8T9CFP5ZPtmk3S94jWkCrGjTqSjnHZfTn79qdR2dzdbmv58K2cQ25KqAfdvxE/Py/Suq8SxFXJj02tC3W7u91bSZo+nbtIb2KVVk3ZVl9Sp3AbSR74pGmndW/0jFLcXplgSSNiq3AhLHw2VhgAgKGIOMc9hnimus6VqRuvD0dltojZNHCUYxrFIZULHy9iVzg4PIOe/MOHQ+qUtUMms+LcZxIGlbY4BjwB5crkLJkgZ5A59LCghNpvXD2pDaiYZgH2gXC8nZKVBO05w5iH0B+8+z0vqRdTk8bUJE09rtpNq3Cs+wvKwC+TyjBjBXJPfGMVot+m+p7bSYLaDWdk0YiTd4jbVVYETI4zkSBn2nhgQCRUvUNF6mnW5FpqqQM10skUu85MeX8m0oQuAyDAB3bCSRmgIdnp/Wax25udRjkmjvVaVV2qrQ4AfnvjuQPTtir+vaqa2l6+l5LLNfeNE97C8CJn92gl3MSDgKBHlMDO78Xc1cUBCjNAeqKKKAKKKKAKKKKAKKKKAKjXsTTQlFOPcfzD2+VSaw1CU8ZUekoW+LvIWJ2W8xI57nkDP61bgMCq3og8LqXV4uMEq4/596f3NzFaQSTzuEiiQu7nsqgZJP2FcxSSNHLe279pfw24FZpDJ1XpcUkcUzTxSOm/bJbyKVHmwG48pOx8A99pxWl+sNOygiEzszwpjwWXmRo1XlgBkCVGK98HNdGYslFV4dW6a9t48TSMvxDW7DYQVZYzI3B9AilsjOew5qLdddaNAkMguCRKWGwxusg2oH/ARnkNHjOM715oC1YrNVZ+t9KRIhJ48c0kUMpikiKlEkdEySeODIpPyORmt8fWGkym1VJnD3U3gxK8Dod+FYBtwG3IdCM9wwx60BYqKiaXepqFhBdxBgk0YcBsZGfQ49QePtUugCiisZoDNFYzWC3HagPVYzSrUuoLDTsrNJulA/u05b7+1StNvRfWcdwE2B8+XOcc4ppY6pxgptdmTKw1ANYJoVlbsSE611BeMvAp//NWKSNZUKSKGVhhlIyCPY1VxcRW/XNwZXVAbMEsxwPT/AGr1rPWunWHhrCxuXLeYR9sevJ4rhNLybrqbLJQ6Fv6r+DFOmdEj8DZpdmPh42jhxCMxq2dwB+eTn6n3NRLuz0WG6zHpkE14EjXZFEpcKhDR7ieAAVUjJ/hHtS7S+oX1278KZnsomOIlifzN/wBzkcfRR9zVrs7OG0i8OBFQZycepPcknkn5muk0/BlsqnVLpmsZXrTQNKuLVrKPTl0/wpixS3AAy0RTcpxzlGK9uOR/CKYWfS+jWtnbWkdhb+FbHdGDEudxGCxwOSfX0P2FbdTtpInS9tgztGpDxL3lTOSB/iHcfcfxGp9tcJcRrJEdyMMqwPBHvUlYsi6V0KF0kh0q0R0ChSsQ4ClSv5FF/wDFfYV6j6a0aBIFt9MtI1t5fGhVIQBG+c7gPfIH5D2FNyaM0BG02zj0+xgtIc7IUCAnucep+frUqiigIl/fQWFuZ7pwkY9ff5VStV6suJ3KWb+BF7jlm/2+1SP2h3QxZ2u8Ybc557eg/wA6plvNGV8OWWNyn8QI/Ue9VTk08R73xvCqdatsWtkuSe5kbxPGlZ/Vmck1mG9miHiGWdS3r5h+tRJr22iUxh1Z242x+ta41mAZ5pUjjPdD6D5kGqtZ7HTW1iSJe6NuHXczH8R4J/L1qdaa/qmm2TwWW10OSMjzL9P/AHSA3WnltqXKoB+IKMoa2icDlJd4I7hs/wDPr/wyt8kSqrtXTJahzD1/q0R2yJA4HG4qQQfnzWu7651mRSFmjRG/ijjGQfvmkd3bOzC4jAKPwce4qE8qxkhyAMYyPSp6pfZ0+Fw0upQWki4v57u48e6meV934nOSR371vVZL2RAWHhrhifn/AMFJ2k/dZ3ZG+mWiNK7NtUhCcZNcsuk4qKS+h7FqtvaOoVCrIwwQOc10/S76K+s454nV9ygnBzg45FcQjjm1C8ljhG5lY9vrTrSrXULBy0KXCS+rLKoX9DzXUZdB5nO4VV8U4yySOp6jqdpZKRcyhWI4UDJP2qqRazceNJDpimO1YlwTgspJ5GD2B7+vOR2xSAhhMZb+fxJN3OASB9T/AL1JTV9MUFBqUUTj+R/9TXMrn6MMeBVUtfd/8H8fUF9bMPGCzoPxDZtJHyNWDTNZstSGLaYFwMmM8MPtXNZtRVJWxfxyxDkNkE/nwK0yalYCRZYb5LedSCCJMD9D/lUwtl7R3ZwKrFq7M7DmjNUzpXrGK9cWV/JGLgnCSg+WT2+9XIcitCeni3Uzpl0zOXdY6dcW+pz3F3DLc2858kgBYL7KR6YqHadBXurRJeTLCq4wsUhKuR6ZIFddKAjBGR7UYxXKh3NX+haq1BejnVn+zOMqTPcG1PtbOzZ+ucVLi/ZpYqAkmoXkkXqhbANXiWRIlZ3YKqjLMewAqNBqNrcOFinjZiobaG82CMjjuOOanpRRLlXSfko2ufs60+1064n06a4SWNCwViGU4+2a53NbXVqxBTcBzuQcV9CSBJY2Unggg5rlusafJpd28MwHhNyjnsVrifbuet8XyHLYSl39FTgvS1vLHn8S5/7WHY0tu7lpQMjaQMEU9bShfSNJp00cjjJdVDeX6kDH60l1G2kiciRGVh3FcpxkzfbyYy1KXcxEw+B7kefPFNNIuhb2sm11DhTszzzj29TnFJ1UmwOPcn9addMMlvDPfyEM0S4iQDOD/Mc/p96jFjIsvVcVv0ixaLbW+i2Qaf8A6uVQ0m49vZftUPUNbvLp2h09CF7b8cGvS9N6/rX9pKgRthlR2wX9s47fStN1oeuaap8SxODjBQ5Ao4+yuq6hyycu5Bl0uaaRHvLiSTJ8yjIFbIdNityVis0z/M2Dn5c1q+LkVtsoeN/Y1Lgvd2A7bh7jvXD09SNUHHY4yRDY2DICtrAOOQYxn6V4m03TycfCxBvQha0/G5ujFHwSAVJHr65+oqZbeZjIPw5xz71Bw4L6Nuk6PareQPFEEbep8pPByK6+BxVF6UsPibvxn/u4sH7+lXkCtFSedz5r5WcZWqMfR6rXPKkMbySuqIqlmZjgAAZJNbKga3Y/0npV5Y7ynxNvJDvHddykZ/WrDyxBrdhaXc0uoJqRi8S1EHkhWUpvPkYDBIB38jjPBJGKVjoa3S0eBdaK8LEWeJGHsFYE+3HcH2xgYn33QVjqQvGvGcSXkkcsvhbQgdVYZAK+bO4/iye3tWiH9nVo9pqEN3dTk3srs5jCYCGR3Ucry3n5ZskEcEDigGz2MN/FAlvrN3bpCGh2Wcixq5Q7WyCp7EEcHjFQ5NCgu4JLa2vLOdtociS3Vmwc4O5WB52nn5Gtz9E2Ml5DeTTXDyxmViDs2sXeRz/DkDMr8AgEYDbgBW/p/plNFuI/Bmd4YbXwIw+M8yNIx4AAGSAABwKhrSYycXqKLqPS+uRTfuIVc9g8bspx8gRx+dJ9U0vVYI431K2nMisRu8rb19QSCc/LjNdzAHtSnqSzW5si20Eod3b09f0z+lVShi1GmfLsnjfkpGlWemf1V+EuSIPEV2YzoyDOcjzEAenvSjpvTo7q7gDSQG2mmCGKHBB/w/6n6V0O0uI7LSok8S3RwDtWWYRhuff/ANVXdCuNOs9Vubm9KQ7Hba3iJIgZvxHKk44xyQPWqINzlhFt8pezoMUYRAqqFA9AK9MoPcA0mv8AqOytrKG6t2N8kzlIxZlZCxCljg5A4VWPf09TxUCfrSyiN7/ZrxxZNIJiiIQFRdxfO7G3H3zxitmGYY6r07YakuJIlDY7hRVJ1joC4hZn09iwzkAen2p9L17pyssQguviWSVvBZMFGTd5WIJxkqeRkD1xkV5b9oGnRQO8treZjjVj4aBlJ8m8BiR+HxFBJwOeM1DgmaKeVbU9iznl5p+oWTAXVs4KHO4L7GrHounz6okYgjZEOPNtwK6TD4N7BHKUSRHUMpIBBBH3rckMcYwiKo+QxXP4zdL5e1xzO5H0yyjsLSOCLsowT6mpdGKzViPKlJyesK1TSpEpaQgKPUnFbaX65pMGtabPYXRYQzgK+3GcZBxyCOce1CDd8bb7GcTR7VUMzbxgA9iTngH0oa+t0Lh5o1KAFgzqMZzjPPHY1W5ugdLkuL2YSTp8WULRgq0abOwCMpUjtwwIHoBUfUP2eWM93NcxXEu+5eLxUl2ugRSpO1SpH8C4BBA9gDQFjbXLFZHjNxGZEmWFo0O5ldsEKQMkEg5qSl7AxwJY8gkHzjuCAR39CQPuKrDfs80oxmJJriOIywy7RsJLRoEXzlS38Kk89xn1NSLXomytZIJILidDC5PlWMb13RNhjsyeYI/Nnccck0A/tL+3vI0ktpo5UeNZFKHOVYZU/QjtWm+1CGE+CVeWZhkQxruYj3+Q+ZIHzpXofR1jol58XayzPJ8OsH7zbyoVBkkKCTiNe+QOcAZNO7Ozhs0ZIECqxyfUsfck8k/M80BXXF7BkzxwpCVIijwJGU/Nj/kB96d2GmwW8I3RRNITlm2Dk/lUfqQ7LON/aUA/Qg02XkCqIJKxoFQ6n1bT7Zrizv8ATIbq2jFu7RyCMK8ksjKhO/CgDw2JYkegFIbTqXQr4lDoXhx6mjid4lRW2yDs205JOSMj3NXnVNAsNUDfGRsxdUVmSV0OFYsvKkdiTj6n3rfaaPY2cMMVvawqsKqsZ2AlQvbk85+ferwUTTeoOnbxLLZoEca4kCI8cS+EhGW2A43bt3KoCck8H1zY690zqKWYk0IKdTmW1YSW8eGC+GELZxvA8RAAM4G49lJq+x6bZxbPCtYEMbl02xKNrHuRgcE+prMenWsShYbeFArmRQkYUBjnJGBweTz35NAR+nb4ajpFtdCMReIgyi9lIJUgfLI4+VM6j2NpHY2sVtAoWKNdqgeg/wBfqakUAUUUUAUHtRWD2oBXqGvWFhewWd1cLFPMu5AwIGPN/FjaPwnGTzilrdb6KYbaWC58b4m4W3jRFbduLIMkEeUDxEOTjhhjORmRqGkWV9ryXN3F4rxQoEVjlBkyDJXsTgnvnHpio0PSeiRxwRpZsFtZ/GgHjOdjblOM55XKJ5Tx5RxxQGF640jw0eaYx+JhogI3fcjLvV/KpwCnmPsO+MGpf9a9J3EG5IwzqP3T4bYMsVOMMPmMg4ODUe16P0O1DeDZuNyMmWuJGO0pswMtwNvA9gBjGKzL0po1wieJbSf3/jALcSAKxHIADYC/4R5flQEjSeqdN1S5S1glK3DKzeE68gA8jI8u7BB2g5AIOMGnPjw//LH/AOQpLpnTulWF4Lq0tfDmCbQ29iBnucE4yRgFu5AAzgYqcuj6Ye+nWf8A9dP9qA8asIbqKGLejhpl4BzTIdqXnTrO3kjkt7WCJw3eOJVJGDxkCmAqqK/dsGaKKKtAUUUUAUUUUAUUUUB//9k="/>
          <p:cNvSpPr>
            <a:spLocks noChangeAspect="1" noChangeArrowheads="1"/>
          </p:cNvSpPr>
          <p:nvPr/>
        </p:nvSpPr>
        <p:spPr bwMode="auto">
          <a:xfrm>
            <a:off x="80963" y="-593725"/>
            <a:ext cx="1238250" cy="1247775"/>
          </a:xfrm>
          <a:prstGeom prst="rect">
            <a:avLst/>
          </a:prstGeom>
          <a:noFill/>
        </p:spPr>
        <p:txBody>
          <a:bodyPr vert="horz" wrap="square" lIns="91440" tIns="45720" rIns="91440" bIns="45720" numCol="1" anchor="t" anchorCtr="0" compatLnSpc="1">
            <a:prstTxWarp prst="textNoShape">
              <a:avLst/>
            </a:prstTxWarp>
          </a:bodyPr>
          <a:lstStyle/>
          <a:p>
            <a:endParaRPr lang="es-PE"/>
          </a:p>
        </p:txBody>
      </p:sp>
      <p:sp>
        <p:nvSpPr>
          <p:cNvPr id="1030" name="AutoShape 6" descr="data:image/jpg;base64,/9j/4AAQSkZJRgABAQAAAQABAAD/2wBDAAkGBwgHBgkIBwgKCgkLDRYPDQwMDRsUFRAWIB0iIiAdHx8kKDQsJCYxJx8fLT0tMTU3Ojo6Iys/RD84QzQ5Ojf/2wBDAQoKCg0MDRoPDxo3JR8lNzc3Nzc3Nzc3Nzc3Nzc3Nzc3Nzc3Nzc3Nzc3Nzc3Nzc3Nzc3Nzc3Nzc3Nzc3Nzc3Nzf/wAARCACMAIsDASIAAhEBAxEB/8QAHAAAAgIDAQEAAAAAAAAAAAAAAAUEBgEDBwII/8QAPRAAAgEDAwIEBAMECQQDAAAAAQIDAAQRBRIhBjETIkFRFGFxgTKRoQcjQlIVFiQzYrHB0fA0cpLhU5Sy/8QAGgEBAAMBAQEAAAAAAAAAAAAAAAEDBAIFBv/EACQRAAIDAAEEAgMBAQAAAAAAAAABAgMRBBIhMUEFURMisRWh/9oADAMBAAIRAxEAPwDuNFFFAFFFFAFFFYNALLrXNOt7mW1nu445owNyscEZGRS/p3VGlYpcXT3TTuxicRBVUL6ZHvWOrYlWKKf4SGUb8OZOOMcZPt378dqpen3jWF1I1qTGiMSm0cc9u45B4rNO7G0vR6FHFjbU2vJ1gVml+i3xv7GOZwqvyHCnIyO+KYVojJSWowNNPGFFYNY3D3FSQeqKxuX+YfnRuX+YfnQGaKxke4rNAFFFFAFFFFAFFFFAFFFFAR7y1iuoGimXcjD8q51q9o1helYmkWSNgCxUKrfNR64+ddMNV3qqwS4tvGkQEqNqYTJVj2P09Kptr19SNnCu/HYk/DI+kfGyASQajHl0BEDw71A/mIBBHOecjt64pq2oX8ABudNLD+a2k8T9CFP5ZPtmk3S94jWkCrGjTqSjnHZfTn79qdR2dzdbmv58K2cQ25KqAfdvxE/Py/Suq8SxFXJj02tC3W7u91bSZo+nbtIb2KVVk3ZVl9Sp3AbSR74pGmndW/0jFLcXplgSSNiq3AhLHw2VhgAgKGIOMc9hnimus6VqRuvD0dltojZNHCUYxrFIZULHy9iVzg4PIOe/MOHQ+qUtUMms+LcZxIGlbY4BjwB5crkLJkgZ5A59LCghNpvXD2pDaiYZgH2gXC8nZKVBO05w5iH0B+8+z0vqRdTk8bUJE09rtpNq3Cs+wvKwC+TyjBjBXJPfGMVot+m+p7bSYLaDWdk0YiTd4jbVVYETI4zkSBn2nhgQCRUvUNF6mnW5FpqqQM10skUu85MeX8m0oQuAyDAB3bCSRmgIdnp/Wax25udRjkmjvVaVV2qrQ4AfnvjuQPTtir+vaqa2l6+l5LLNfeNE97C8CJn92gl3MSDgKBHlMDO78Xc1cUBCjNAeqKKKAKKKKAKKKKAKKKKAKjXsTTQlFOPcfzD2+VSaw1CU8ZUekoW+LvIWJ2W8xI57nkDP61bgMCq3og8LqXV4uMEq4/596f3NzFaQSTzuEiiQu7nsqgZJP2FcxSSNHLe279pfw24FZpDJ1XpcUkcUzTxSOm/bJbyKVHmwG48pOx8A99pxWl+sNOygiEzszwpjwWXmRo1XlgBkCVGK98HNdGYslFV4dW6a9t48TSMvxDW7DYQVZYzI3B9AilsjOew5qLdddaNAkMguCRKWGwxusg2oH/ARnkNHjOM715oC1YrNVZ+t9KRIhJ48c0kUMpikiKlEkdEySeODIpPyORmt8fWGkym1VJnD3U3gxK8Dod+FYBtwG3IdCM9wwx60BYqKiaXepqFhBdxBgk0YcBsZGfQ49QePtUugCiisZoDNFYzWC3HagPVYzSrUuoLDTsrNJulA/u05b7+1StNvRfWcdwE2B8+XOcc4ppY6pxgptdmTKw1ANYJoVlbsSE611BeMvAp//NWKSNZUKSKGVhhlIyCPY1VxcRW/XNwZXVAbMEsxwPT/AGr1rPWunWHhrCxuXLeYR9sevJ4rhNLybrqbLJQ6Fv6r+DFOmdEj8DZpdmPh42jhxCMxq2dwB+eTn6n3NRLuz0WG6zHpkE14EjXZFEpcKhDR7ieAAVUjJ/hHtS7S+oX1278KZnsomOIlifzN/wBzkcfRR9zVrs7OG0i8OBFQZycepPcknkn5muk0/BlsqnVLpmsZXrTQNKuLVrKPTl0/wpixS3AAy0RTcpxzlGK9uOR/CKYWfS+jWtnbWkdhb+FbHdGDEudxGCxwOSfX0P2FbdTtpInS9tgztGpDxL3lTOSB/iHcfcfxGp9tcJcRrJEdyMMqwPBHvUlYsi6V0KF0kh0q0R0ChSsQ4ClSv5FF/wDFfYV6j6a0aBIFt9MtI1t5fGhVIQBG+c7gPfIH5D2FNyaM0BG02zj0+xgtIc7IUCAnucep+frUqiigIl/fQWFuZ7pwkY9ff5VStV6suJ3KWb+BF7jlm/2+1SP2h3QxZ2u8Ybc557eg/wA6plvNGV8OWWNyn8QI/Ue9VTk08R73xvCqdatsWtkuSe5kbxPGlZ/Vmck1mG9miHiGWdS3r5h+tRJr22iUxh1Z242x+ta41mAZ5pUjjPdD6D5kGqtZ7HTW1iSJe6NuHXczH8R4J/L1qdaa/qmm2TwWW10OSMjzL9P/AHSA3WnltqXKoB+IKMoa2icDlJd4I7hs/wDPr/wyt8kSqrtXTJahzD1/q0R2yJA4HG4qQQfnzWu7651mRSFmjRG/ijjGQfvmkd3bOzC4jAKPwce4qE8qxkhyAMYyPSp6pfZ0+Fw0upQWki4v57u48e6meV934nOSR371vVZL2RAWHhrhifn/AMFJ2k/dZ3ZG+mWiNK7NtUhCcZNcsuk4qKS+h7FqtvaOoVCrIwwQOc10/S76K+s454nV9ygnBzg45FcQjjm1C8ljhG5lY9vrTrSrXULBy0KXCS+rLKoX9DzXUZdB5nO4VV8U4yySOp6jqdpZKRcyhWI4UDJP2qqRazceNJDpimO1YlwTgspJ5GD2B7+vOR2xSAhhMZb+fxJN3OASB9T/AL1JTV9MUFBqUUTj+R/9TXMrn6MMeBVUtfd/8H8fUF9bMPGCzoPxDZtJHyNWDTNZstSGLaYFwMmM8MPtXNZtRVJWxfxyxDkNkE/nwK0yalYCRZYb5LedSCCJMD9D/lUwtl7R3ZwKrFq7M7DmjNUzpXrGK9cWV/JGLgnCSg+WT2+9XIcitCeni3Uzpl0zOXdY6dcW+pz3F3DLc2858kgBYL7KR6YqHadBXurRJeTLCq4wsUhKuR6ZIFddKAjBGR7UYxXKh3NX+haq1BejnVn+zOMqTPcG1PtbOzZ+ucVLi/ZpYqAkmoXkkXqhbANXiWRIlZ3YKqjLMewAqNBqNrcOFinjZiobaG82CMjjuOOanpRRLlXSfko2ufs60+1064n06a4SWNCwViGU4+2a53NbXVqxBTcBzuQcV9CSBJY2Unggg5rlusafJpd28MwHhNyjnsVrifbuet8XyHLYSl39FTgvS1vLHn8S5/7WHY0tu7lpQMjaQMEU9bShfSNJp00cjjJdVDeX6kDH60l1G2kiciRGVh3FcpxkzfbyYy1KXcxEw+B7kefPFNNIuhb2sm11DhTszzzj29TnFJ1UmwOPcn9addMMlvDPfyEM0S4iQDOD/Mc/p96jFjIsvVcVv0ixaLbW+i2Qaf8A6uVQ0m49vZftUPUNbvLp2h09CF7b8cGvS9N6/rX9pKgRthlR2wX9s47fStN1oeuaap8SxODjBQ5Ao4+yuq6hyycu5Bl0uaaRHvLiSTJ8yjIFbIdNityVis0z/M2Dn5c1q+LkVtsoeN/Y1Lgvd2A7bh7jvXD09SNUHHY4yRDY2DICtrAOOQYxn6V4m03TycfCxBvQha0/G5ujFHwSAVJHr65+oqZbeZjIPw5xz71Bw4L6Nuk6PareQPFEEbep8pPByK6+BxVF6UsPibvxn/u4sH7+lXkCtFSedz5r5WcZWqMfR6rXPKkMbySuqIqlmZjgAAZJNbKga3Y/0npV5Y7ynxNvJDvHddykZ/WrDyxBrdhaXc0uoJqRi8S1EHkhWUpvPkYDBIB38jjPBJGKVjoa3S0eBdaK8LEWeJGHsFYE+3HcH2xgYn33QVjqQvGvGcSXkkcsvhbQgdVYZAK+bO4/iye3tWiH9nVo9pqEN3dTk3srs5jCYCGR3Ucry3n5ZskEcEDigGz2MN/FAlvrN3bpCGh2Wcixq5Q7WyCp7EEcHjFQ5NCgu4JLa2vLOdtociS3Vmwc4O5WB52nn5Gtz9E2Ml5DeTTXDyxmViDs2sXeRz/DkDMr8AgEYDbgBW/p/plNFuI/Bmd4YbXwIw+M8yNIx4AAGSAABwKhrSYycXqKLqPS+uRTfuIVc9g8bspx8gRx+dJ9U0vVYI431K2nMisRu8rb19QSCc/LjNdzAHtSnqSzW5si20Eod3b09f0z+lVShi1GmfLsnjfkpGlWemf1V+EuSIPEV2YzoyDOcjzEAenvSjpvTo7q7gDSQG2mmCGKHBB/w/6n6V0O0uI7LSok8S3RwDtWWYRhuff/ANVXdCuNOs9Vubm9KQ7Hba3iJIgZvxHKk44xyQPWqINzlhFt8pezoMUYRAqqFA9AK9MoPcA0mv8AqOytrKG6t2N8kzlIxZlZCxCljg5A4VWPf09TxUCfrSyiN7/ZrxxZNIJiiIQFRdxfO7G3H3zxitmGYY6r07YakuJIlDY7hRVJ1joC4hZn09iwzkAen2p9L17pyssQguviWSVvBZMFGTd5WIJxkqeRkD1xkV5b9oGnRQO8treZjjVj4aBlJ8m8BiR+HxFBJwOeM1DgmaKeVbU9iznl5p+oWTAXVs4KHO4L7GrHounz6okYgjZEOPNtwK6TD4N7BHKUSRHUMpIBBBH3rckMcYwiKo+QxXP4zdL5e1xzO5H0yyjsLSOCLsowT6mpdGKzViPKlJyesK1TSpEpaQgKPUnFbaX65pMGtabPYXRYQzgK+3GcZBxyCOce1CDd8bb7GcTR7VUMzbxgA9iTngH0oa+t0Lh5o1KAFgzqMZzjPPHY1W5ugdLkuL2YSTp8WULRgq0abOwCMpUjtwwIHoBUfUP2eWM93NcxXEu+5eLxUl2ugRSpO1SpH8C4BBA9gDQFjbXLFZHjNxGZEmWFo0O5ldsEKQMkEg5qSl7AxwJY8gkHzjuCAR39CQPuKrDfs80oxmJJriOIywy7RsJLRoEXzlS38Kk89xn1NSLXomytZIJILidDC5PlWMb13RNhjsyeYI/Nnccck0A/tL+3vI0ktpo5UeNZFKHOVYZU/QjtWm+1CGE+CVeWZhkQxruYj3+Q+ZIHzpXofR1jol58XayzPJ8OsH7zbyoVBkkKCTiNe+QOcAZNO7Ozhs0ZIECqxyfUsfck8k/M80BXXF7BkzxwpCVIijwJGU/Nj/kB96d2GmwW8I3RRNITlm2Dk/lUfqQ7LON/aUA/Qg02XkCqIJKxoFQ6n1bT7Zrizv8ATIbq2jFu7RyCMK8ksjKhO/CgDw2JYkegFIbTqXQr4lDoXhx6mjid4lRW2yDs205JOSMj3NXnVNAsNUDfGRsxdUVmSV0OFYsvKkdiTj6n3rfaaPY2cMMVvawqsKqsZ2AlQvbk85+ferwUTTeoOnbxLLZoEca4kCI8cS+EhGW2A43bt3KoCck8H1zY690zqKWYk0IKdTmW1YSW8eGC+GELZxvA8RAAM4G49lJq+x6bZxbPCtYEMbl02xKNrHuRgcE+prMenWsShYbeFArmRQkYUBjnJGBweTz35NAR+nb4ajpFtdCMReIgyi9lIJUgfLI4+VM6j2NpHY2sVtAoWKNdqgeg/wBfqakUAUUUUAUHtRWD2oBXqGvWFhewWd1cLFPMu5AwIGPN/FjaPwnGTzilrdb6KYbaWC58b4m4W3jRFbduLIMkEeUDxEOTjhhjORmRqGkWV9ryXN3F4rxQoEVjlBkyDJXsTgnvnHpio0PSeiRxwRpZsFtZ/GgHjOdjblOM55XKJ5Tx5RxxQGF640jw0eaYx+JhogI3fcjLvV/KpwCnmPsO+MGpf9a9J3EG5IwzqP3T4bYMsVOMMPmMg4ODUe16P0O1DeDZuNyMmWuJGO0pswMtwNvA9gBjGKzL0po1wieJbSf3/jALcSAKxHIADYC/4R5flQEjSeqdN1S5S1glK3DKzeE68gA8jI8u7BB2g5AIOMGnPjw//LH/AOQpLpnTulWF4Lq0tfDmCbQ29iBnucE4yRgFu5AAzgYqcuj6Ye+nWf8A9dP9qA8asIbqKGLejhpl4BzTIdqXnTrO3kjkt7WCJw3eOJVJGDxkCmAqqK/dsGaKKKtAUUUUAUUUUAUUUUB//9k="/>
          <p:cNvSpPr>
            <a:spLocks noChangeAspect="1" noChangeArrowheads="1"/>
          </p:cNvSpPr>
          <p:nvPr/>
        </p:nvSpPr>
        <p:spPr bwMode="auto">
          <a:xfrm>
            <a:off x="80963" y="-593725"/>
            <a:ext cx="1238250" cy="1247775"/>
          </a:xfrm>
          <a:prstGeom prst="rect">
            <a:avLst/>
          </a:prstGeom>
          <a:noFill/>
        </p:spPr>
        <p:txBody>
          <a:bodyPr vert="horz" wrap="square" lIns="91440" tIns="45720" rIns="91440" bIns="45720" numCol="1" anchor="t" anchorCtr="0" compatLnSpc="1">
            <a:prstTxWarp prst="textNoShape">
              <a:avLst/>
            </a:prstTxWarp>
          </a:bodyPr>
          <a:lstStyle/>
          <a:p>
            <a:endParaRPr lang="es-PE"/>
          </a:p>
        </p:txBody>
      </p:sp>
      <p:sp>
        <p:nvSpPr>
          <p:cNvPr id="1032" name="AutoShape 8" descr="data:image/jpg;base64,/9j/4AAQSkZJRgABAQAAAQABAAD/2wBDAAkGBwgHBgkIBwgKCgkLDRYPDQwMDRsUFRAWIB0iIiAdHx8kKDQsJCYxJx8fLT0tMTU3Ojo6Iys/RD84QzQ5Ojf/2wBDAQoKCg0MDRoPDxo3JR8lNzc3Nzc3Nzc3Nzc3Nzc3Nzc3Nzc3Nzc3Nzc3Nzc3Nzc3Nzc3Nzc3Nzc3Nzc3Nzc3Nzf/wAARCACMAIsDASIAAhEBAxEB/8QAHAAAAgIDAQEAAAAAAAAAAAAAAAUEBgEDBwII/8QAPRAAAgEDAwIEBAMECQQDAAAAAQIDAAQRBRIhBjETIkFRFGFxgTKRoQcjQlIVFiQzYrHB0fA0cpLhU5Sy/8QAGgEBAAMBAQEAAAAAAAAAAAAAAAEDBAIFBv/EACQRAAIDAAEEAgMBAQAAAAAAAAABAgMRBBIhMUEFURMisRWh/9oADAMBAAIRAxEAPwDuNFFFAFFFFAFFFYNALLrXNOt7mW1nu445owNyscEZGRS/p3VGlYpcXT3TTuxicRBVUL6ZHvWOrYlWKKf4SGUb8OZOOMcZPt378dqpen3jWF1I1qTGiMSm0cc9u45B4rNO7G0vR6FHFjbU2vJ1gVml+i3xv7GOZwqvyHCnIyO+KYVojJSWowNNPGFFYNY3D3FSQeqKxuX+YfnRuX+YfnQGaKxke4rNAFFFFAFFFFAFFFFAFFFFAR7y1iuoGimXcjD8q51q9o1helYmkWSNgCxUKrfNR64+ddMNV3qqwS4tvGkQEqNqYTJVj2P09Kptr19SNnCu/HYk/DI+kfGyASQajHl0BEDw71A/mIBBHOecjt64pq2oX8ABudNLD+a2k8T9CFP5ZPtmk3S94jWkCrGjTqSjnHZfTn79qdR2dzdbmv58K2cQ25KqAfdvxE/Py/Suq8SxFXJj02tC3W7u91bSZo+nbtIb2KVVk3ZVl9Sp3AbSR74pGmndW/0jFLcXplgSSNiq3AhLHw2VhgAgKGIOMc9hnimus6VqRuvD0dltojZNHCUYxrFIZULHy9iVzg4PIOe/MOHQ+qUtUMms+LcZxIGlbY4BjwB5crkLJkgZ5A59LCghNpvXD2pDaiYZgH2gXC8nZKVBO05w5iH0B+8+z0vqRdTk8bUJE09rtpNq3Cs+wvKwC+TyjBjBXJPfGMVot+m+p7bSYLaDWdk0YiTd4jbVVYETI4zkSBn2nhgQCRUvUNF6mnW5FpqqQM10skUu85MeX8m0oQuAyDAB3bCSRmgIdnp/Wax25udRjkmjvVaVV2qrQ4AfnvjuQPTtir+vaqa2l6+l5LLNfeNE97C8CJn92gl3MSDgKBHlMDO78Xc1cUBCjNAeqKKKAKKKKAKKKKAKKKKAKjXsTTQlFOPcfzD2+VSaw1CU8ZUekoW+LvIWJ2W8xI57nkDP61bgMCq3og8LqXV4uMEq4/596f3NzFaQSTzuEiiQu7nsqgZJP2FcxSSNHLe279pfw24FZpDJ1XpcUkcUzTxSOm/bJbyKVHmwG48pOx8A99pxWl+sNOygiEzszwpjwWXmRo1XlgBkCVGK98HNdGYslFV4dW6a9t48TSMvxDW7DYQVZYzI3B9AilsjOew5qLdddaNAkMguCRKWGwxusg2oH/ARnkNHjOM715oC1YrNVZ+t9KRIhJ48c0kUMpikiKlEkdEySeODIpPyORmt8fWGkym1VJnD3U3gxK8Dod+FYBtwG3IdCM9wwx60BYqKiaXepqFhBdxBgk0YcBsZGfQ49QePtUugCiisZoDNFYzWC3HagPVYzSrUuoLDTsrNJulA/u05b7+1StNvRfWcdwE2B8+XOcc4ppY6pxgptdmTKw1ANYJoVlbsSE611BeMvAp//NWKSNZUKSKGVhhlIyCPY1VxcRW/XNwZXVAbMEsxwPT/AGr1rPWunWHhrCxuXLeYR9sevJ4rhNLybrqbLJQ6Fv6r+DFOmdEj8DZpdmPh42jhxCMxq2dwB+eTn6n3NRLuz0WG6zHpkE14EjXZFEpcKhDR7ieAAVUjJ/hHtS7S+oX1278KZnsomOIlifzN/wBzkcfRR9zVrs7OG0i8OBFQZycepPcknkn5muk0/BlsqnVLpmsZXrTQNKuLVrKPTl0/wpixS3AAy0RTcpxzlGK9uOR/CKYWfS+jWtnbWkdhb+FbHdGDEudxGCxwOSfX0P2FbdTtpInS9tgztGpDxL3lTOSB/iHcfcfxGp9tcJcRrJEdyMMqwPBHvUlYsi6V0KF0kh0q0R0ChSsQ4ClSv5FF/wDFfYV6j6a0aBIFt9MtI1t5fGhVIQBG+c7gPfIH5D2FNyaM0BG02zj0+xgtIc7IUCAnucep+frUqiigIl/fQWFuZ7pwkY9ff5VStV6suJ3KWb+BF7jlm/2+1SP2h3QxZ2u8Ybc557eg/wA6plvNGV8OWWNyn8QI/Ue9VTk08R73xvCqdatsWtkuSe5kbxPGlZ/Vmck1mG9miHiGWdS3r5h+tRJr22iUxh1Z242x+ta41mAZ5pUjjPdD6D5kGqtZ7HTW1iSJe6NuHXczH8R4J/L1qdaa/qmm2TwWW10OSMjzL9P/AHSA3WnltqXKoB+IKMoa2icDlJd4I7hs/wDPr/wyt8kSqrtXTJahzD1/q0R2yJA4HG4qQQfnzWu7651mRSFmjRG/ijjGQfvmkd3bOzC4jAKPwce4qE8qxkhyAMYyPSp6pfZ0+Fw0upQWki4v57u48e6meV934nOSR371vVZL2RAWHhrhifn/AMFJ2k/dZ3ZG+mWiNK7NtUhCcZNcsuk4qKS+h7FqtvaOoVCrIwwQOc10/S76K+s454nV9ygnBzg45FcQjjm1C8ljhG5lY9vrTrSrXULBy0KXCS+rLKoX9DzXUZdB5nO4VV8U4yySOp6jqdpZKRcyhWI4UDJP2qqRazceNJDpimO1YlwTgspJ5GD2B7+vOR2xSAhhMZb+fxJN3OASB9T/AL1JTV9MUFBqUUTj+R/9TXMrn6MMeBVUtfd/8H8fUF9bMPGCzoPxDZtJHyNWDTNZstSGLaYFwMmM8MPtXNZtRVJWxfxyxDkNkE/nwK0yalYCRZYb5LedSCCJMD9D/lUwtl7R3ZwKrFq7M7DmjNUzpXrGK9cWV/JGLgnCSg+WT2+9XIcitCeni3Uzpl0zOXdY6dcW+pz3F3DLc2858kgBYL7KR6YqHadBXurRJeTLCq4wsUhKuR6ZIFddKAjBGR7UYxXKh3NX+haq1BejnVn+zOMqTPcG1PtbOzZ+ucVLi/ZpYqAkmoXkkXqhbANXiWRIlZ3YKqjLMewAqNBqNrcOFinjZiobaG82CMjjuOOanpRRLlXSfko2ufs60+1064n06a4SWNCwViGU4+2a53NbXVqxBTcBzuQcV9CSBJY2Unggg5rlusafJpd28MwHhNyjnsVrifbuet8XyHLYSl39FTgvS1vLHn8S5/7WHY0tu7lpQMjaQMEU9bShfSNJp00cjjJdVDeX6kDH60l1G2kiciRGVh3FcpxkzfbyYy1KXcxEw+B7kefPFNNIuhb2sm11DhTszzzj29TnFJ1UmwOPcn9addMMlvDPfyEM0S4iQDOD/Mc/p96jFjIsvVcVv0ixaLbW+i2Qaf8A6uVQ0m49vZftUPUNbvLp2h09CF7b8cGvS9N6/rX9pKgRthlR2wX9s47fStN1oeuaap8SxODjBQ5Ao4+yuq6hyycu5Bl0uaaRHvLiSTJ8yjIFbIdNityVis0z/M2Dn5c1q+LkVtsoeN/Y1Lgvd2A7bh7jvXD09SNUHHY4yRDY2DICtrAOOQYxn6V4m03TycfCxBvQha0/G5ujFHwSAVJHr65+oqZbeZjIPw5xz71Bw4L6Nuk6PareQPFEEbep8pPByK6+BxVF6UsPibvxn/u4sH7+lXkCtFSedz5r5WcZWqMfR6rXPKkMbySuqIqlmZjgAAZJNbKga3Y/0npV5Y7ynxNvJDvHddykZ/WrDyxBrdhaXc0uoJqRi8S1EHkhWUpvPkYDBIB38jjPBJGKVjoa3S0eBdaK8LEWeJGHsFYE+3HcH2xgYn33QVjqQvGvGcSXkkcsvhbQgdVYZAK+bO4/iye3tWiH9nVo9pqEN3dTk3srs5jCYCGR3Ucry3n5ZskEcEDigGz2MN/FAlvrN3bpCGh2Wcixq5Q7WyCp7EEcHjFQ5NCgu4JLa2vLOdtociS3Vmwc4O5WB52nn5Gtz9E2Ml5DeTTXDyxmViDs2sXeRz/DkDMr8AgEYDbgBW/p/plNFuI/Bmd4YbXwIw+M8yNIx4AAGSAABwKhrSYycXqKLqPS+uRTfuIVc9g8bspx8gRx+dJ9U0vVYI431K2nMisRu8rb19QSCc/LjNdzAHtSnqSzW5si20Eod3b09f0z+lVShi1GmfLsnjfkpGlWemf1V+EuSIPEV2YzoyDOcjzEAenvSjpvTo7q7gDSQG2mmCGKHBB/w/6n6V0O0uI7LSok8S3RwDtWWYRhuff/ANVXdCuNOs9Vubm9KQ7Hba3iJIgZvxHKk44xyQPWqINzlhFt8pezoMUYRAqqFA9AK9MoPcA0mv8AqOytrKG6t2N8kzlIxZlZCxCljg5A4VWPf09TxUCfrSyiN7/ZrxxZNIJiiIQFRdxfO7G3H3zxitmGYY6r07YakuJIlDY7hRVJ1joC4hZn09iwzkAen2p9L17pyssQguviWSVvBZMFGTd5WIJxkqeRkD1xkV5b9oGnRQO8treZjjVj4aBlJ8m8BiR+HxFBJwOeM1DgmaKeVbU9iznl5p+oWTAXVs4KHO4L7GrHounz6okYgjZEOPNtwK6TD4N7BHKUSRHUMpIBBBH3rckMcYwiKo+QxXP4zdL5e1xzO5H0yyjsLSOCLsowT6mpdGKzViPKlJyesK1TSpEpaQgKPUnFbaX65pMGtabPYXRYQzgK+3GcZBxyCOce1CDd8bb7GcTR7VUMzbxgA9iTngH0oa+t0Lh5o1KAFgzqMZzjPPHY1W5ugdLkuL2YSTp8WULRgq0abOwCMpUjtwwIHoBUfUP2eWM93NcxXEu+5eLxUl2ugRSpO1SpH8C4BBA9gDQFjbXLFZHjNxGZEmWFo0O5ldsEKQMkEg5qSl7AxwJY8gkHzjuCAR39CQPuKrDfs80oxmJJriOIywy7RsJLRoEXzlS38Kk89xn1NSLXomytZIJILidDC5PlWMb13RNhjsyeYI/Nnccck0A/tL+3vI0ktpo5UeNZFKHOVYZU/QjtWm+1CGE+CVeWZhkQxruYj3+Q+ZIHzpXofR1jol58XayzPJ8OsH7zbyoVBkkKCTiNe+QOcAZNO7Ozhs0ZIECqxyfUsfck8k/M80BXXF7BkzxwpCVIijwJGU/Nj/kB96d2GmwW8I3RRNITlm2Dk/lUfqQ7LON/aUA/Qg02XkCqIJKxoFQ6n1bT7Zrizv8ATIbq2jFu7RyCMK8ksjKhO/CgDw2JYkegFIbTqXQr4lDoXhx6mjid4lRW2yDs205JOSMj3NXnVNAsNUDfGRsxdUVmSV0OFYsvKkdiTj6n3rfaaPY2cMMVvawqsKqsZ2AlQvbk85+ferwUTTeoOnbxLLZoEca4kCI8cS+EhGW2A43bt3KoCck8H1zY690zqKWYk0IKdTmW1YSW8eGC+GELZxvA8RAAM4G49lJq+x6bZxbPCtYEMbl02xKNrHuRgcE+prMenWsShYbeFArmRQkYUBjnJGBweTz35NAR+nb4ajpFtdCMReIgyi9lIJUgfLI4+VM6j2NpHY2sVtAoWKNdqgeg/wBfqakUAUUUUAUHtRWD2oBXqGvWFhewWd1cLFPMu5AwIGPN/FjaPwnGTzilrdb6KYbaWC58b4m4W3jRFbduLIMkEeUDxEOTjhhjORmRqGkWV9ryXN3F4rxQoEVjlBkyDJXsTgnvnHpio0PSeiRxwRpZsFtZ/GgHjOdjblOM55XKJ5Tx5RxxQGF640jw0eaYx+JhogI3fcjLvV/KpwCnmPsO+MGpf9a9J3EG5IwzqP3T4bYMsVOMMPmMg4ODUe16P0O1DeDZuNyMmWuJGO0pswMtwNvA9gBjGKzL0po1wieJbSf3/jALcSAKxHIADYC/4R5flQEjSeqdN1S5S1glK3DKzeE68gA8jI8u7BB2g5AIOMGnPjw//LH/AOQpLpnTulWF4Lq0tfDmCbQ29iBnucE4yRgFu5AAzgYqcuj6Ye+nWf8A9dP9qA8asIbqKGLejhpl4BzTIdqXnTrO3kjkt7WCJw3eOJVJGDxkCmAqqK/dsGaKKKtAUUUUAUUUUAUUUUB//9k="/>
          <p:cNvSpPr>
            <a:spLocks noChangeAspect="1" noChangeArrowheads="1"/>
          </p:cNvSpPr>
          <p:nvPr/>
        </p:nvSpPr>
        <p:spPr bwMode="auto">
          <a:xfrm>
            <a:off x="80963" y="-593725"/>
            <a:ext cx="1238250" cy="1247775"/>
          </a:xfrm>
          <a:prstGeom prst="rect">
            <a:avLst/>
          </a:prstGeom>
          <a:noFill/>
        </p:spPr>
        <p:txBody>
          <a:bodyPr vert="horz" wrap="square" lIns="91440" tIns="45720" rIns="91440" bIns="45720" numCol="1" anchor="t" anchorCtr="0" compatLnSpc="1">
            <a:prstTxWarp prst="textNoShape">
              <a:avLst/>
            </a:prstTxWarp>
          </a:bodyPr>
          <a:lstStyle/>
          <a:p>
            <a:endParaRPr lang="es-PE"/>
          </a:p>
        </p:txBody>
      </p:sp>
      <p:pic>
        <p:nvPicPr>
          <p:cNvPr id="1034" name="Picture 10" descr="http://www.hiperbotanica.net/tema4/images4/flor.jpg"/>
          <p:cNvPicPr>
            <a:picLocks noChangeAspect="1" noChangeArrowheads="1"/>
          </p:cNvPicPr>
          <p:nvPr/>
        </p:nvPicPr>
        <p:blipFill>
          <a:blip r:embed="rId3" cstate="print"/>
          <a:srcRect/>
          <a:stretch>
            <a:fillRect/>
          </a:stretch>
        </p:blipFill>
        <p:spPr bwMode="auto">
          <a:xfrm>
            <a:off x="2843808" y="3861048"/>
            <a:ext cx="2647950" cy="2676525"/>
          </a:xfrm>
          <a:prstGeom prst="rect">
            <a:avLst/>
          </a:prstGeom>
          <a:noFill/>
        </p:spPr>
      </p:pic>
    </p:spTree>
  </p:cSld>
  <p:clrMapOvr>
    <a:masterClrMapping/>
  </p:clrMapOvr>
  <p:transition advTm="7000">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bg1">
                    <a:lumMod val="95000"/>
                  </a:schemeClr>
                </a:solidFill>
              </a:rPr>
              <a:t>Estambres </a:t>
            </a:r>
            <a:endParaRPr lang="es-PE" dirty="0">
              <a:solidFill>
                <a:schemeClr val="bg1">
                  <a:lumMod val="95000"/>
                </a:schemeClr>
              </a:solidFill>
            </a:endParaRPr>
          </a:p>
        </p:txBody>
      </p:sp>
      <p:sp>
        <p:nvSpPr>
          <p:cNvPr id="3" name="2 Marcador de contenido"/>
          <p:cNvSpPr>
            <a:spLocks noGrp="1"/>
          </p:cNvSpPr>
          <p:nvPr>
            <p:ph idx="1"/>
          </p:nvPr>
        </p:nvSpPr>
        <p:spPr/>
        <p:txBody>
          <a:bodyPr>
            <a:normAutofit/>
          </a:bodyPr>
          <a:lstStyle/>
          <a:p>
            <a:r>
              <a:rPr lang="es-ES" sz="2000" dirty="0" smtClean="0">
                <a:solidFill>
                  <a:schemeClr val="bg1">
                    <a:lumMod val="95000"/>
                  </a:schemeClr>
                </a:solidFill>
              </a:rPr>
              <a:t>En botánica, un estambre (del latín </a:t>
            </a:r>
            <a:r>
              <a:rPr lang="es-ES" sz="2000" i="1" dirty="0" smtClean="0">
                <a:solidFill>
                  <a:schemeClr val="bg1">
                    <a:lumMod val="95000"/>
                  </a:schemeClr>
                </a:solidFill>
              </a:rPr>
              <a:t>stamen</a:t>
            </a:r>
            <a:r>
              <a:rPr lang="es-ES" sz="2000" dirty="0" smtClean="0">
                <a:solidFill>
                  <a:schemeClr val="bg1">
                    <a:lumMod val="95000"/>
                  </a:schemeClr>
                </a:solidFill>
              </a:rPr>
              <a:t>, hebras largas del vellón de lana) es cada uno de los órganos florales masculinos portadores de sacos polínicos (microsporangios), que originan los granos de polen, (micrósporas). Cada estambre generalmente tiene un filamento (del latín </a:t>
            </a:r>
            <a:r>
              <a:rPr lang="es-ES" sz="2000" i="1" dirty="0" smtClean="0">
                <a:solidFill>
                  <a:schemeClr val="bg1">
                    <a:lumMod val="95000"/>
                  </a:schemeClr>
                </a:solidFill>
              </a:rPr>
              <a:t>filum</a:t>
            </a:r>
            <a:r>
              <a:rPr lang="es-ES" sz="2000" dirty="0" smtClean="0">
                <a:solidFill>
                  <a:schemeClr val="bg1">
                    <a:lumMod val="95000"/>
                  </a:schemeClr>
                </a:solidFill>
              </a:rPr>
              <a:t>, "hilo"), y, al final de él, la antera (del griego antiguo </a:t>
            </a:r>
            <a:r>
              <a:rPr lang="es-ES" sz="2000" i="1" dirty="0" smtClean="0">
                <a:solidFill>
                  <a:schemeClr val="bg1">
                    <a:lumMod val="95000"/>
                  </a:schemeClr>
                </a:solidFill>
              </a:rPr>
              <a:t>anthera</a:t>
            </a:r>
            <a:r>
              <a:rPr lang="es-ES" sz="2000" dirty="0" smtClean="0">
                <a:solidFill>
                  <a:schemeClr val="bg1">
                    <a:lumMod val="95000"/>
                  </a:schemeClr>
                </a:solidFill>
              </a:rPr>
              <a:t>, femenino de </a:t>
            </a:r>
            <a:r>
              <a:rPr lang="es-ES" sz="2000" i="1" dirty="0" smtClean="0">
                <a:solidFill>
                  <a:schemeClr val="bg1">
                    <a:lumMod val="95000"/>
                  </a:schemeClr>
                </a:solidFill>
              </a:rPr>
              <a:t>antheros</a:t>
            </a:r>
            <a:r>
              <a:rPr lang="es-ES" sz="2000" dirty="0" smtClean="0">
                <a:solidFill>
                  <a:schemeClr val="bg1">
                    <a:lumMod val="95000"/>
                  </a:schemeClr>
                </a:solidFill>
              </a:rPr>
              <a:t> "floral," y de </a:t>
            </a:r>
            <a:r>
              <a:rPr lang="es-ES" sz="2000" i="1" dirty="0" smtClean="0">
                <a:solidFill>
                  <a:schemeClr val="bg1">
                    <a:lumMod val="95000"/>
                  </a:schemeClr>
                </a:solidFill>
              </a:rPr>
              <a:t>anthos</a:t>
            </a:r>
            <a:r>
              <a:rPr lang="es-ES" sz="2000" dirty="0" smtClean="0">
                <a:solidFill>
                  <a:schemeClr val="bg1">
                    <a:lumMod val="95000"/>
                  </a:schemeClr>
                </a:solidFill>
              </a:rPr>
              <a:t>, "flor,").</a:t>
            </a:r>
          </a:p>
          <a:p>
            <a:r>
              <a:rPr lang="es-ES" sz="2000" dirty="0" smtClean="0">
                <a:solidFill>
                  <a:schemeClr val="bg1">
                    <a:lumMod val="95000"/>
                  </a:schemeClr>
                </a:solidFill>
              </a:rPr>
              <a:t>Los estambres típicos que se encuentran en las angiospermas, consisten en una antera colocada en el extremo de un pedículo. Los nectarios florales se desarrollan en muchos casos en la base de ese filamento.</a:t>
            </a:r>
          </a:p>
          <a:p>
            <a:endParaRPr lang="es-PE" sz="2000" dirty="0">
              <a:solidFill>
                <a:schemeClr val="bg1">
                  <a:lumMod val="95000"/>
                </a:schemeClr>
              </a:solidFill>
            </a:endParaRPr>
          </a:p>
        </p:txBody>
      </p:sp>
      <p:pic>
        <p:nvPicPr>
          <p:cNvPr id="16386" name="Picture 2" descr="http://html.rincondelvago.com/000670330.png"/>
          <p:cNvPicPr>
            <a:picLocks noChangeAspect="1" noChangeArrowheads="1"/>
          </p:cNvPicPr>
          <p:nvPr/>
        </p:nvPicPr>
        <p:blipFill>
          <a:blip r:embed="rId3" cstate="print"/>
          <a:srcRect/>
          <a:stretch>
            <a:fillRect/>
          </a:stretch>
        </p:blipFill>
        <p:spPr bwMode="auto">
          <a:xfrm>
            <a:off x="2915816" y="4509120"/>
            <a:ext cx="3562517" cy="2101630"/>
          </a:xfrm>
          <a:prstGeom prst="rect">
            <a:avLst/>
          </a:prstGeom>
          <a:noFill/>
        </p:spPr>
      </p:pic>
    </p:spTree>
  </p:cSld>
  <p:clrMapOvr>
    <a:masterClrMapping/>
  </p:clrMapOvr>
  <p:transition>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Pistilo </a:t>
            </a:r>
            <a:endParaRPr lang="es-PE" dirty="0"/>
          </a:p>
        </p:txBody>
      </p:sp>
      <p:sp>
        <p:nvSpPr>
          <p:cNvPr id="3" name="2 Marcador de contenido"/>
          <p:cNvSpPr>
            <a:spLocks noGrp="1"/>
          </p:cNvSpPr>
          <p:nvPr>
            <p:ph idx="1"/>
          </p:nvPr>
        </p:nvSpPr>
        <p:spPr/>
        <p:txBody>
          <a:bodyPr>
            <a:normAutofit/>
          </a:bodyPr>
          <a:lstStyle/>
          <a:p>
            <a:r>
              <a:rPr lang="es-ES" sz="2800" dirty="0" smtClean="0"/>
              <a:t>Órgano reproductor femenino de las plantas fanerógamas, que tiene forma de botella y está en el centro de la flor, rodeado por los estambres: el pistilo consta de ovario, estilo y estigma. </a:t>
            </a:r>
            <a:endParaRPr lang="es-PE" sz="2800" dirty="0"/>
          </a:p>
        </p:txBody>
      </p:sp>
      <p:pic>
        <p:nvPicPr>
          <p:cNvPr id="1026" name="Picture 2" descr="http://t0.gstatic.com/images?q=tbn:ANd9GcRIL_rhzbu5yuu5N3Sus0P08iS0AdCqFKTleqpVc05m9QpztIvxxw"/>
          <p:cNvPicPr>
            <a:picLocks noChangeAspect="1" noChangeArrowheads="1"/>
          </p:cNvPicPr>
          <p:nvPr/>
        </p:nvPicPr>
        <p:blipFill>
          <a:blip r:embed="rId2" cstate="print"/>
          <a:srcRect/>
          <a:stretch>
            <a:fillRect/>
          </a:stretch>
        </p:blipFill>
        <p:spPr bwMode="auto">
          <a:xfrm>
            <a:off x="3491880" y="3573016"/>
            <a:ext cx="2105025" cy="2171701"/>
          </a:xfrm>
          <a:prstGeom prst="rect">
            <a:avLst/>
          </a:prstGeom>
          <a:noFill/>
        </p:spPr>
      </p:pic>
    </p:spTree>
  </p:cSld>
  <p:clrMapOvr>
    <a:masterClrMapping/>
  </p:clrMapOvr>
  <p:transition advTm="6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600" dirty="0" smtClean="0"/>
              <a:t>Cáliz  </a:t>
            </a:r>
            <a:endParaRPr lang="es-PE" sz="6600" dirty="0"/>
          </a:p>
        </p:txBody>
      </p:sp>
      <p:sp>
        <p:nvSpPr>
          <p:cNvPr id="5" name="4 Marcador de contenido"/>
          <p:cNvSpPr>
            <a:spLocks noGrp="1"/>
          </p:cNvSpPr>
          <p:nvPr>
            <p:ph idx="1"/>
          </p:nvPr>
        </p:nvSpPr>
        <p:spPr/>
        <p:txBody>
          <a:bodyPr>
            <a:normAutofit/>
          </a:bodyPr>
          <a:lstStyle/>
          <a:p>
            <a:r>
              <a:rPr lang="es-ES" sz="2000" dirty="0" smtClean="0">
                <a:solidFill>
                  <a:srgbClr val="C00000"/>
                </a:solidFill>
              </a:rPr>
              <a:t>En botánica, el cáliz es el verticilo externo en las flores con perianto heteroclamídeo, es decir, con dos clases de piezas. Se compone de sépalos, que son antofilos estériles, generalmente verdes y de consistencia herbácea. Tiene función protectora.</a:t>
            </a:r>
          </a:p>
          <a:p>
            <a:r>
              <a:rPr lang="es-ES" sz="2000" dirty="0" smtClean="0">
                <a:solidFill>
                  <a:srgbClr val="C00000"/>
                </a:solidFill>
              </a:rPr>
              <a:t>Si los sépalos están libres entre sí el cáliz se denomina </a:t>
            </a:r>
            <a:r>
              <a:rPr lang="es-ES" sz="2000" i="1" dirty="0" smtClean="0">
                <a:solidFill>
                  <a:srgbClr val="C00000"/>
                </a:solidFill>
              </a:rPr>
              <a:t>dialisépalo</a:t>
            </a:r>
            <a:r>
              <a:rPr lang="es-ES" sz="2000" dirty="0" smtClean="0">
                <a:solidFill>
                  <a:srgbClr val="C00000"/>
                </a:solidFill>
              </a:rPr>
              <a:t>, mientras que si están unidos se llama </a:t>
            </a:r>
            <a:r>
              <a:rPr lang="es-ES" sz="2000" i="1" dirty="0" smtClean="0">
                <a:solidFill>
                  <a:srgbClr val="C00000"/>
                </a:solidFill>
              </a:rPr>
              <a:t>gamosépalo</a:t>
            </a:r>
            <a:r>
              <a:rPr lang="es-ES" sz="2000" dirty="0" smtClean="0">
                <a:solidFill>
                  <a:srgbClr val="C00000"/>
                </a:solidFill>
              </a:rPr>
              <a:t> como en el "clavel" </a:t>
            </a:r>
            <a:r>
              <a:rPr lang="es-ES" sz="2000" i="1" dirty="0" smtClean="0">
                <a:solidFill>
                  <a:srgbClr val="C00000"/>
                </a:solidFill>
              </a:rPr>
              <a:t>(Dianthus caryophyllus</a:t>
            </a:r>
            <a:r>
              <a:rPr lang="es-ES" sz="2000" dirty="0" smtClean="0">
                <a:solidFill>
                  <a:srgbClr val="C00000"/>
                </a:solidFill>
              </a:rPr>
              <a:t>, cariofiláceas) o el "seibo" </a:t>
            </a:r>
            <a:r>
              <a:rPr lang="es-ES" sz="2000" i="1" dirty="0" smtClean="0">
                <a:solidFill>
                  <a:srgbClr val="C00000"/>
                </a:solidFill>
              </a:rPr>
              <a:t>(Erythrina crista-</a:t>
            </a:r>
            <a:r>
              <a:rPr lang="es-ES" sz="2000" i="1" dirty="0" err="1" smtClean="0">
                <a:solidFill>
                  <a:srgbClr val="C00000"/>
                </a:solidFill>
              </a:rPr>
              <a:t>galli</a:t>
            </a:r>
            <a:r>
              <a:rPr lang="es-ES" sz="2000" dirty="0" smtClean="0">
                <a:solidFill>
                  <a:srgbClr val="C00000"/>
                </a:solidFill>
              </a:rPr>
              <a:t> (leguminosas</a:t>
            </a:r>
            <a:r>
              <a:rPr lang="es-ES" sz="2400" dirty="0" smtClean="0">
                <a:solidFill>
                  <a:srgbClr val="C00000"/>
                </a:solidFill>
              </a:rPr>
              <a:t>).</a:t>
            </a:r>
            <a:endParaRPr lang="es-ES" sz="2400" dirty="0">
              <a:solidFill>
                <a:srgbClr val="C00000"/>
              </a:solidFill>
            </a:endParaRPr>
          </a:p>
        </p:txBody>
      </p:sp>
      <p:pic>
        <p:nvPicPr>
          <p:cNvPr id="18434" name="Picture 2" descr="Archivo:Mature flower diagram-es.svg">
            <a:hlinkClick r:id="rId3"/>
          </p:cNvPr>
          <p:cNvPicPr>
            <a:picLocks noChangeAspect="1" noChangeArrowheads="1"/>
          </p:cNvPicPr>
          <p:nvPr/>
        </p:nvPicPr>
        <p:blipFill>
          <a:blip r:embed="rId4" cstate="print"/>
          <a:srcRect/>
          <a:stretch>
            <a:fillRect/>
          </a:stretch>
        </p:blipFill>
        <p:spPr bwMode="auto">
          <a:xfrm>
            <a:off x="2267744" y="4005064"/>
            <a:ext cx="4505325" cy="24003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391</Words>
  <Application>Microsoft Office PowerPoint</Application>
  <PresentationFormat>Presentación en pantalla (4:3)</PresentationFormat>
  <Paragraphs>16</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La Flor</vt:lpstr>
      <vt:lpstr>La Flor </vt:lpstr>
      <vt:lpstr>Corola </vt:lpstr>
      <vt:lpstr>Estambres </vt:lpstr>
      <vt:lpstr>Pistilo </vt:lpstr>
      <vt:lpstr>Cáliz  </vt:lpstr>
    </vt:vector>
  </TitlesOfParts>
  <Company>UCA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Flor</dc:title>
  <dc:creator>Estudiante-04</dc:creator>
  <cp:lastModifiedBy>Estudiante-04</cp:lastModifiedBy>
  <cp:revision>7</cp:revision>
  <dcterms:created xsi:type="dcterms:W3CDTF">2011-04-06T14:58:12Z</dcterms:created>
  <dcterms:modified xsi:type="dcterms:W3CDTF">2011-04-11T13:09:47Z</dcterms:modified>
</cp:coreProperties>
</file>