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E25BB3-6B99-4DF9-9EE9-C67CC5E54370}" type="datetimeFigureOut">
              <a:rPr lang="es-ES" smtClean="0"/>
              <a:pPr/>
              <a:t>28/07/2011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B3A527-8766-47A2-8360-43DCF5FB457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6408712"/>
          </a:xfrm>
        </p:spPr>
        <p:txBody>
          <a:bodyPr>
            <a:normAutofit/>
          </a:bodyPr>
          <a:lstStyle/>
          <a:p>
            <a:r>
              <a:rPr lang="es-ES" dirty="0" smtClean="0"/>
              <a:t>RECOÑECEMENTO DE COMPETENCIAS POR EXPERIENCIA LABORAL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sz="1800" i="1" dirty="0" smtClean="0"/>
              <a:t>(Real Decreto 1224/2009, de 17 de </a:t>
            </a:r>
            <a:r>
              <a:rPr lang="es-ES" sz="1800" i="1" dirty="0" err="1" smtClean="0"/>
              <a:t>Xullo</a:t>
            </a:r>
            <a:r>
              <a:rPr lang="es-ES" sz="1800" i="1" dirty="0" smtClean="0"/>
              <a:t>, de </a:t>
            </a:r>
            <a:r>
              <a:rPr lang="es-ES" sz="1800" i="1" dirty="0" err="1" smtClean="0"/>
              <a:t>recoñecemento</a:t>
            </a:r>
            <a:r>
              <a:rPr lang="es-ES" sz="1800" i="1" dirty="0" smtClean="0"/>
              <a:t> das competencias </a:t>
            </a:r>
            <a:r>
              <a:rPr lang="es-ES" sz="1800" i="1" dirty="0" err="1" smtClean="0"/>
              <a:t>profesionais</a:t>
            </a:r>
            <a:r>
              <a:rPr lang="es-ES" sz="1800" i="1" dirty="0" smtClean="0"/>
              <a:t> adquiridas por experiencia laboral)</a:t>
            </a:r>
            <a:endParaRPr lang="es-E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Fase 3: Acreditación da competencia profesional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Concluído</a:t>
            </a:r>
            <a:r>
              <a:rPr lang="es-ES" dirty="0" smtClean="0"/>
              <a:t> </a:t>
            </a:r>
            <a:r>
              <a:rPr lang="es-ES" dirty="0"/>
              <a:t>todo o </a:t>
            </a:r>
            <a:r>
              <a:rPr lang="es-ES" dirty="0" err="1"/>
              <a:t>procedemento</a:t>
            </a:r>
            <a:r>
              <a:rPr lang="es-ES" dirty="0"/>
              <a:t> </a:t>
            </a:r>
            <a:r>
              <a:rPr lang="es-ES" dirty="0" smtClean="0"/>
              <a:t>os </a:t>
            </a:r>
            <a:r>
              <a:rPr lang="es-ES" dirty="0"/>
              <a:t>candidatos recibirán un informe que incluirá</a:t>
            </a:r>
            <a:r>
              <a:rPr lang="es-ES" dirty="0" smtClean="0"/>
              <a:t>:</a:t>
            </a:r>
          </a:p>
          <a:p>
            <a:pPr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·    </a:t>
            </a:r>
            <a:r>
              <a:rPr lang="es-ES" b="1" dirty="0" smtClean="0"/>
              <a:t>de </a:t>
            </a:r>
            <a:r>
              <a:rPr lang="es-ES" b="1" dirty="0"/>
              <a:t>ter </a:t>
            </a:r>
            <a:r>
              <a:rPr lang="es-ES" b="1" dirty="0" smtClean="0"/>
              <a:t>acreditada</a:t>
            </a:r>
            <a:r>
              <a:rPr lang="es-ES" dirty="0" smtClean="0"/>
              <a:t> </a:t>
            </a:r>
            <a:r>
              <a:rPr lang="es-ES" dirty="0"/>
              <a:t>a </a:t>
            </a:r>
            <a:r>
              <a:rPr lang="es-ES" dirty="0" err="1"/>
              <a:t>súa</a:t>
            </a:r>
            <a:r>
              <a:rPr lang="es-ES" dirty="0"/>
              <a:t> </a:t>
            </a:r>
            <a:r>
              <a:rPr lang="es-ES" dirty="0" smtClean="0"/>
              <a:t>competencia: orientación para </a:t>
            </a:r>
            <a:r>
              <a:rPr lang="es-ES" dirty="0"/>
              <a:t>completar a formación conducente a un título de Formación Profesional </a:t>
            </a:r>
            <a:r>
              <a:rPr lang="es-ES" dirty="0" err="1"/>
              <a:t>ou</a:t>
            </a:r>
            <a:r>
              <a:rPr lang="es-ES" dirty="0"/>
              <a:t> a un certificado de </a:t>
            </a:r>
            <a:r>
              <a:rPr lang="es-ES" dirty="0" err="1" smtClean="0"/>
              <a:t>profesionalidade</a:t>
            </a:r>
            <a:endParaRPr lang="es-ES" dirty="0" smtClean="0"/>
          </a:p>
          <a:p>
            <a:pPr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·   </a:t>
            </a:r>
            <a:r>
              <a:rPr lang="es-ES" b="1" dirty="0" smtClean="0"/>
              <a:t>de </a:t>
            </a:r>
            <a:r>
              <a:rPr lang="es-ES" b="1" dirty="0"/>
              <a:t>non </a:t>
            </a:r>
            <a:r>
              <a:rPr lang="es-ES" b="1" dirty="0" smtClean="0"/>
              <a:t>tela acreditada</a:t>
            </a:r>
            <a:r>
              <a:rPr lang="es-ES" dirty="0" smtClean="0"/>
              <a:t>: orientación </a:t>
            </a:r>
            <a:r>
              <a:rPr lang="es-ES" dirty="0"/>
              <a:t>sobre as posibilidades de formación que deberían cursar para poder </a:t>
            </a:r>
            <a:r>
              <a:rPr lang="es-ES" dirty="0" err="1"/>
              <a:t>acreditala</a:t>
            </a:r>
            <a:r>
              <a:rPr lang="es-ES" dirty="0"/>
              <a:t> en </a:t>
            </a:r>
            <a:r>
              <a:rPr lang="es-ES" dirty="0" smtClean="0"/>
              <a:t>posteriores convocatorias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Certificacións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7467600" cy="3845024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Oficiais</a:t>
            </a:r>
            <a:endParaRPr lang="es-ES" dirty="0" smtClean="0"/>
          </a:p>
          <a:p>
            <a:r>
              <a:rPr lang="es-ES" dirty="0"/>
              <a:t>V</a:t>
            </a:r>
            <a:r>
              <a:rPr lang="es-ES" dirty="0" smtClean="0"/>
              <a:t>alidez nacional</a:t>
            </a:r>
          </a:p>
          <a:p>
            <a:r>
              <a:rPr lang="es-ES" dirty="0" err="1" smtClean="0"/>
              <a:t>Expedirase</a:t>
            </a:r>
            <a:r>
              <a:rPr lang="es-ES" dirty="0" smtClean="0"/>
              <a:t> </a:t>
            </a:r>
            <a:r>
              <a:rPr lang="es-ES" dirty="0" err="1"/>
              <a:t>unha</a:t>
            </a:r>
            <a:r>
              <a:rPr lang="es-ES" dirty="0"/>
              <a:t> </a:t>
            </a:r>
            <a:r>
              <a:rPr lang="es-ES" dirty="0" smtClean="0"/>
              <a:t>por </a:t>
            </a:r>
            <a:r>
              <a:rPr lang="es-ES" dirty="0"/>
              <a:t>cada </a:t>
            </a:r>
            <a:r>
              <a:rPr lang="es-ES" dirty="0" err="1"/>
              <a:t>unha</a:t>
            </a:r>
            <a:r>
              <a:rPr lang="es-ES" dirty="0"/>
              <a:t> das unidades de competencia </a:t>
            </a:r>
            <a:r>
              <a:rPr lang="es-ES" dirty="0" smtClean="0"/>
              <a:t>superadas</a:t>
            </a:r>
          </a:p>
          <a:p>
            <a:r>
              <a:rPr lang="es-ES" dirty="0" err="1" smtClean="0"/>
              <a:t>Poderase</a:t>
            </a:r>
            <a:r>
              <a:rPr lang="es-ES" dirty="0" smtClean="0"/>
              <a:t> </a:t>
            </a:r>
            <a:r>
              <a:rPr lang="es-ES" dirty="0" err="1" smtClean="0"/>
              <a:t>obter</a:t>
            </a:r>
            <a:r>
              <a:rPr lang="es-ES" dirty="0" smtClean="0"/>
              <a:t> </a:t>
            </a:r>
            <a:r>
              <a:rPr lang="es-ES" dirty="0"/>
              <a:t>un certificado de </a:t>
            </a:r>
            <a:r>
              <a:rPr lang="es-ES" dirty="0" err="1"/>
              <a:t>profesionalidade</a:t>
            </a:r>
            <a:r>
              <a:rPr lang="es-ES" dirty="0"/>
              <a:t> </a:t>
            </a:r>
            <a:r>
              <a:rPr lang="es-ES" dirty="0" err="1"/>
              <a:t>nunha</a:t>
            </a:r>
            <a:r>
              <a:rPr lang="es-ES" dirty="0"/>
              <a:t> </a:t>
            </a:r>
            <a:r>
              <a:rPr lang="es-ES" dirty="0" smtClean="0"/>
              <a:t>ocupación </a:t>
            </a:r>
            <a:r>
              <a:rPr lang="es-ES" dirty="0" err="1" smtClean="0"/>
              <a:t>ou</a:t>
            </a:r>
            <a:r>
              <a:rPr lang="es-ES" dirty="0" smtClean="0"/>
              <a:t> </a:t>
            </a:r>
            <a:r>
              <a:rPr lang="es-ES" dirty="0" err="1"/>
              <a:t>validala</a:t>
            </a:r>
            <a:r>
              <a:rPr lang="es-ES" dirty="0"/>
              <a:t> </a:t>
            </a:r>
            <a:r>
              <a:rPr lang="es-ES" dirty="0" err="1"/>
              <a:t>pola</a:t>
            </a:r>
            <a:r>
              <a:rPr lang="es-ES" dirty="0"/>
              <a:t> parte </a:t>
            </a:r>
            <a:r>
              <a:rPr lang="es-ES" dirty="0" err="1"/>
              <a:t>correspondente</a:t>
            </a:r>
            <a:r>
              <a:rPr lang="es-ES" dirty="0"/>
              <a:t> </a:t>
            </a:r>
            <a:r>
              <a:rPr lang="es-ES" dirty="0" err="1"/>
              <a:t>dun</a:t>
            </a:r>
            <a:r>
              <a:rPr lang="es-ES" dirty="0"/>
              <a:t> ciclo formativos  de Formación Profesional </a:t>
            </a:r>
            <a:r>
              <a:rPr lang="es-ES" dirty="0" smtClean="0"/>
              <a:t>Específica</a:t>
            </a: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/>
            </a:r>
            <a:br>
              <a:rPr lang="es-ES" b="1" dirty="0"/>
            </a:b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 é?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7467600" cy="3621016"/>
          </a:xfrm>
        </p:spPr>
        <p:txBody>
          <a:bodyPr/>
          <a:lstStyle/>
          <a:p>
            <a:r>
              <a:rPr lang="es-ES" dirty="0" smtClean="0"/>
              <a:t>É un </a:t>
            </a:r>
            <a:r>
              <a:rPr lang="es-ES" dirty="0" err="1" smtClean="0"/>
              <a:t>procedemento</a:t>
            </a:r>
            <a:r>
              <a:rPr lang="es-ES" dirty="0" smtClean="0"/>
              <a:t> que ofrece </a:t>
            </a:r>
            <a:r>
              <a:rPr lang="es-ES" dirty="0" err="1" smtClean="0"/>
              <a:t>unha</a:t>
            </a:r>
            <a:r>
              <a:rPr lang="es-ES" dirty="0" smtClean="0"/>
              <a:t> </a:t>
            </a:r>
            <a:r>
              <a:rPr lang="es-ES" dirty="0" err="1" smtClean="0"/>
              <a:t>oportunidade</a:t>
            </a:r>
            <a:r>
              <a:rPr lang="es-ES" dirty="0" smtClean="0"/>
              <a:t> </a:t>
            </a:r>
            <a:r>
              <a:rPr lang="es-ES" dirty="0" err="1" smtClean="0"/>
              <a:t>ás</a:t>
            </a:r>
            <a:r>
              <a:rPr lang="es-ES" dirty="0" smtClean="0"/>
              <a:t> </a:t>
            </a:r>
            <a:r>
              <a:rPr lang="es-ES" dirty="0" err="1" smtClean="0"/>
              <a:t>persoas</a:t>
            </a:r>
            <a:r>
              <a:rPr lang="es-ES" dirty="0" smtClean="0"/>
              <a:t>:</a:t>
            </a:r>
          </a:p>
          <a:p>
            <a:pPr>
              <a:buNone/>
            </a:pPr>
            <a:endParaRPr lang="es-ES" b="1" dirty="0" smtClean="0"/>
          </a:p>
          <a:p>
            <a:pPr lvl="1"/>
            <a:r>
              <a:rPr lang="es-ES" dirty="0" smtClean="0"/>
              <a:t>que nunca </a:t>
            </a:r>
            <a:r>
              <a:rPr lang="es-ES" dirty="0" err="1" smtClean="0"/>
              <a:t>estiveron</a:t>
            </a:r>
            <a:r>
              <a:rPr lang="es-ES" dirty="0" smtClean="0"/>
              <a:t> vinculados </a:t>
            </a:r>
            <a:r>
              <a:rPr lang="es-ES" dirty="0" err="1" smtClean="0"/>
              <a:t>aos</a:t>
            </a:r>
            <a:r>
              <a:rPr lang="es-ES" dirty="0" smtClean="0"/>
              <a:t> sistemas educativos </a:t>
            </a:r>
          </a:p>
          <a:p>
            <a:pPr lvl="1"/>
            <a:r>
              <a:rPr lang="es-ES" dirty="0" smtClean="0"/>
              <a:t>que </a:t>
            </a:r>
            <a:r>
              <a:rPr lang="es-ES" dirty="0" err="1" smtClean="0"/>
              <a:t>aprenderon</a:t>
            </a:r>
            <a:r>
              <a:rPr lang="es-ES" dirty="0" smtClean="0"/>
              <a:t> a través da práctica profesional </a:t>
            </a:r>
            <a:r>
              <a:rPr lang="es-ES" dirty="0" err="1" smtClean="0"/>
              <a:t>ou</a:t>
            </a:r>
            <a:r>
              <a:rPr lang="es-ES" dirty="0" smtClean="0"/>
              <a:t> de cursos non “</a:t>
            </a:r>
            <a:r>
              <a:rPr lang="es-ES" dirty="0" err="1" smtClean="0"/>
              <a:t>oficiais</a:t>
            </a:r>
            <a:r>
              <a:rPr lang="es-ES" dirty="0" smtClean="0"/>
              <a:t>”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Para qué?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2348880"/>
            <a:ext cx="7467600" cy="1180728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s-ES" sz="2400" dirty="0" smtClean="0"/>
              <a:t>Para que </a:t>
            </a:r>
            <a:r>
              <a:rPr lang="es-ES" sz="2400" dirty="0" err="1" smtClean="0"/>
              <a:t>poidan</a:t>
            </a:r>
            <a:r>
              <a:rPr lang="es-ES" sz="2400" dirty="0" smtClean="0"/>
              <a:t> demostrar os </a:t>
            </a:r>
            <a:r>
              <a:rPr lang="es-ES" sz="2400" dirty="0" err="1" smtClean="0"/>
              <a:t>seus</a:t>
            </a:r>
            <a:r>
              <a:rPr lang="es-ES" sz="2400" dirty="0" smtClean="0"/>
              <a:t> </a:t>
            </a:r>
            <a:r>
              <a:rPr lang="es-ES" sz="2400" dirty="0" err="1" smtClean="0"/>
              <a:t>coñecementos</a:t>
            </a:r>
            <a:r>
              <a:rPr lang="es-ES" sz="2400" dirty="0" smtClean="0"/>
              <a:t> e capacidades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Cómo?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2420888"/>
            <a:ext cx="7467600" cy="2260848"/>
          </a:xfrm>
        </p:spPr>
        <p:txBody>
          <a:bodyPr/>
          <a:lstStyle/>
          <a:p>
            <a:r>
              <a:rPr lang="es-ES" dirty="0" smtClean="0"/>
              <a:t>Mediante un </a:t>
            </a:r>
            <a:r>
              <a:rPr lang="es-ES" dirty="0" err="1" smtClean="0"/>
              <a:t>procedemento</a:t>
            </a:r>
            <a:r>
              <a:rPr lang="es-ES" dirty="0" smtClean="0"/>
              <a:t> de </a:t>
            </a:r>
            <a:r>
              <a:rPr lang="es-ES" dirty="0" err="1" smtClean="0"/>
              <a:t>avaliación</a:t>
            </a:r>
            <a:r>
              <a:rPr lang="es-ES" dirty="0" smtClean="0"/>
              <a:t>, no que se  comprobará a </a:t>
            </a:r>
            <a:r>
              <a:rPr lang="es-ES" dirty="0" err="1" smtClean="0"/>
              <a:t>súa</a:t>
            </a:r>
            <a:r>
              <a:rPr lang="es-ES" dirty="0" smtClean="0"/>
              <a:t>  competencia profesional en relación </a:t>
            </a:r>
            <a:r>
              <a:rPr lang="es-ES" dirty="0" err="1" smtClean="0"/>
              <a:t>aos</a:t>
            </a:r>
            <a:r>
              <a:rPr lang="es-ES" dirty="0" smtClean="0"/>
              <a:t> estándares </a:t>
            </a:r>
            <a:r>
              <a:rPr lang="es-ES" dirty="0" err="1" smtClean="0"/>
              <a:t>recollidos</a:t>
            </a:r>
            <a:r>
              <a:rPr lang="es-ES" dirty="0" smtClean="0"/>
              <a:t> </a:t>
            </a:r>
            <a:r>
              <a:rPr lang="es-ES" dirty="0" err="1" smtClean="0"/>
              <a:t>nas</a:t>
            </a:r>
            <a:r>
              <a:rPr lang="es-ES" dirty="0" smtClean="0"/>
              <a:t> Unidades de Competencia do Catálogo Nacional de </a:t>
            </a:r>
            <a:r>
              <a:rPr lang="es-ES" dirty="0" err="1" smtClean="0"/>
              <a:t>Cualificacións</a:t>
            </a:r>
            <a:r>
              <a:rPr lang="es-ES" dirty="0" smtClean="0"/>
              <a:t> </a:t>
            </a:r>
            <a:r>
              <a:rPr lang="es-ES" dirty="0" err="1" smtClean="0"/>
              <a:t>Profesionais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Requisitos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7467600" cy="3268960"/>
          </a:xfrm>
        </p:spPr>
        <p:txBody>
          <a:bodyPr/>
          <a:lstStyle/>
          <a:p>
            <a:r>
              <a:rPr lang="es-ES" dirty="0" err="1" smtClean="0"/>
              <a:t>Nacionalidade</a:t>
            </a:r>
            <a:r>
              <a:rPr lang="es-ES" dirty="0" smtClean="0"/>
              <a:t> española, residente comunitario </a:t>
            </a:r>
            <a:r>
              <a:rPr lang="es-ES" dirty="0" err="1" smtClean="0"/>
              <a:t>ou</a:t>
            </a:r>
            <a:r>
              <a:rPr lang="es-ES" dirty="0" smtClean="0"/>
              <a:t> autorización de residencia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Idade</a:t>
            </a:r>
            <a:r>
              <a:rPr lang="es-ES" dirty="0" smtClean="0"/>
              <a:t>:</a:t>
            </a:r>
          </a:p>
          <a:p>
            <a:pPr>
              <a:buNone/>
            </a:pPr>
            <a:r>
              <a:rPr lang="es-ES" dirty="0" smtClean="0"/>
              <a:t>-18 anos </a:t>
            </a:r>
            <a:r>
              <a:rPr lang="pt-BR" dirty="0" smtClean="0"/>
              <a:t>nas </a:t>
            </a:r>
            <a:r>
              <a:rPr lang="pt-BR" dirty="0"/>
              <a:t>unidades de </a:t>
            </a:r>
            <a:r>
              <a:rPr lang="pt-BR" dirty="0" err="1"/>
              <a:t>competencia</a:t>
            </a:r>
            <a:r>
              <a:rPr lang="pt-BR" dirty="0"/>
              <a:t> de </a:t>
            </a:r>
            <a:r>
              <a:rPr lang="pt-BR" dirty="0" err="1"/>
              <a:t>cualificacións</a:t>
            </a:r>
            <a:r>
              <a:rPr lang="pt-BR" dirty="0"/>
              <a:t> de </a:t>
            </a:r>
            <a:r>
              <a:rPr lang="pt-BR" dirty="0" err="1"/>
              <a:t>nivel</a:t>
            </a:r>
            <a:r>
              <a:rPr lang="pt-BR" dirty="0"/>
              <a:t> </a:t>
            </a:r>
            <a:r>
              <a:rPr lang="pt-BR" dirty="0" smtClean="0"/>
              <a:t>I</a:t>
            </a:r>
          </a:p>
          <a:p>
            <a:pPr>
              <a:buNone/>
            </a:pPr>
            <a:r>
              <a:rPr lang="pt-BR" dirty="0" smtClean="0"/>
              <a:t>- 20</a:t>
            </a:r>
            <a:r>
              <a:rPr lang="pt-BR" dirty="0"/>
              <a:t>  anos para o </a:t>
            </a:r>
            <a:r>
              <a:rPr lang="pt-BR" dirty="0" err="1"/>
              <a:t>nivel</a:t>
            </a:r>
            <a:r>
              <a:rPr lang="pt-BR" dirty="0"/>
              <a:t> II e  </a:t>
            </a:r>
            <a:r>
              <a:rPr lang="pt-BR" dirty="0" smtClean="0"/>
              <a:t>III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Requisitos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7467600" cy="4205064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Experiencia laboral e/</a:t>
            </a:r>
            <a:r>
              <a:rPr lang="es-ES" dirty="0" err="1"/>
              <a:t>ou</a:t>
            </a:r>
            <a:r>
              <a:rPr lang="es-ES" dirty="0"/>
              <a:t> formación relacionada coas competencias que se </a:t>
            </a:r>
            <a:r>
              <a:rPr lang="es-ES" dirty="0" err="1"/>
              <a:t>queren</a:t>
            </a:r>
            <a:r>
              <a:rPr lang="es-ES" dirty="0"/>
              <a:t> acreditar: </a:t>
            </a:r>
            <a:endParaRPr lang="es-ES" dirty="0" smtClean="0"/>
          </a:p>
          <a:p>
            <a:pPr>
              <a:buNone/>
            </a:pPr>
            <a:endParaRPr lang="es-ES" dirty="0"/>
          </a:p>
          <a:p>
            <a:pPr lvl="1">
              <a:spcAft>
                <a:spcPts val="600"/>
              </a:spcAft>
            </a:pPr>
            <a:r>
              <a:rPr lang="es-ES" dirty="0"/>
              <a:t>Experiencia laboral: </a:t>
            </a:r>
          </a:p>
          <a:p>
            <a:pPr lvl="2"/>
            <a:r>
              <a:rPr lang="es-ES" dirty="0"/>
              <a:t>Para </a:t>
            </a:r>
            <a:r>
              <a:rPr lang="es-ES" dirty="0" smtClean="0"/>
              <a:t>U.C. </a:t>
            </a:r>
            <a:r>
              <a:rPr lang="es-ES" dirty="0"/>
              <a:t>de nivel II e </a:t>
            </a:r>
            <a:r>
              <a:rPr lang="es-ES" dirty="0" smtClean="0"/>
              <a:t>III: </a:t>
            </a:r>
            <a:r>
              <a:rPr lang="es-ES" dirty="0"/>
              <a:t>3 anos, </a:t>
            </a:r>
            <a:r>
              <a:rPr lang="es-ES" dirty="0" err="1"/>
              <a:t>cun</a:t>
            </a:r>
            <a:r>
              <a:rPr lang="es-ES" dirty="0"/>
              <a:t> mínimo de 2.000 horas </a:t>
            </a:r>
            <a:r>
              <a:rPr lang="es-ES" dirty="0" err="1"/>
              <a:t>traballadas</a:t>
            </a:r>
            <a:r>
              <a:rPr lang="es-ES" dirty="0"/>
              <a:t> nos últimos 10 anos.</a:t>
            </a:r>
          </a:p>
          <a:p>
            <a:pPr lvl="2">
              <a:spcAft>
                <a:spcPts val="1200"/>
              </a:spcAft>
            </a:pPr>
            <a:r>
              <a:rPr lang="es-ES" dirty="0"/>
              <a:t>Para </a:t>
            </a:r>
            <a:r>
              <a:rPr lang="es-ES" dirty="0" smtClean="0"/>
              <a:t>U.C. de </a:t>
            </a:r>
            <a:r>
              <a:rPr lang="es-ES" dirty="0"/>
              <a:t>nivel </a:t>
            </a:r>
            <a:r>
              <a:rPr lang="es-ES" dirty="0" smtClean="0"/>
              <a:t>I: </a:t>
            </a:r>
            <a:r>
              <a:rPr lang="es-ES" dirty="0"/>
              <a:t>2 anos de experiencia laboral  e mínimo de 1.200 horas</a:t>
            </a:r>
            <a:r>
              <a:rPr lang="es-ES" dirty="0" smtClean="0"/>
              <a:t>.</a:t>
            </a:r>
          </a:p>
          <a:p>
            <a:pPr lvl="2">
              <a:spcAft>
                <a:spcPts val="1200"/>
              </a:spcAft>
              <a:buNone/>
            </a:pPr>
            <a:endParaRPr lang="es-ES" dirty="0"/>
          </a:p>
          <a:p>
            <a:pPr lvl="1">
              <a:spcAft>
                <a:spcPts val="600"/>
              </a:spcAft>
            </a:pPr>
            <a:r>
              <a:rPr lang="es-ES" dirty="0"/>
              <a:t>Formación: </a:t>
            </a:r>
          </a:p>
          <a:p>
            <a:pPr lvl="2"/>
            <a:r>
              <a:rPr lang="es-ES" dirty="0"/>
              <a:t>nivel II e </a:t>
            </a:r>
            <a:r>
              <a:rPr lang="es-ES" dirty="0" smtClean="0"/>
              <a:t>III: mínimo </a:t>
            </a:r>
            <a:r>
              <a:rPr lang="es-ES" dirty="0"/>
              <a:t>300 horas nos últimos 10 anos. </a:t>
            </a:r>
          </a:p>
          <a:p>
            <a:pPr lvl="2"/>
            <a:r>
              <a:rPr lang="es-ES" dirty="0" smtClean="0"/>
              <a:t>nivel I: </a:t>
            </a:r>
            <a:r>
              <a:rPr lang="es-ES" dirty="0"/>
              <a:t>mínimo 200 horas nos últimos </a:t>
            </a:r>
            <a:r>
              <a:rPr lang="es-ES" dirty="0" err="1"/>
              <a:t>dez</a:t>
            </a:r>
            <a:r>
              <a:rPr lang="es-ES" dirty="0"/>
              <a:t> anos. </a:t>
            </a:r>
          </a:p>
          <a:p>
            <a:pPr lvl="2"/>
            <a:r>
              <a:rPr lang="es-ES" dirty="0"/>
              <a:t>Por unidades de competencia: a duración establecida no módulo formativo asociado a  </a:t>
            </a:r>
            <a:r>
              <a:rPr lang="es-ES" dirty="0" err="1"/>
              <a:t>unidade</a:t>
            </a:r>
            <a:r>
              <a:rPr lang="es-ES" dirty="0"/>
              <a:t> de competencia </a:t>
            </a:r>
          </a:p>
          <a:p>
            <a:pPr>
              <a:buNone/>
            </a:pPr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/>
            </a:r>
            <a:br>
              <a:rPr lang="es-ES" b="1" dirty="0"/>
            </a:b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Procedemento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2348880"/>
            <a:ext cx="7467600" cy="3196952"/>
          </a:xfrm>
        </p:spPr>
        <p:txBody>
          <a:bodyPr/>
          <a:lstStyle/>
          <a:p>
            <a:r>
              <a:rPr lang="es-ES" dirty="0"/>
              <a:t>Os candidatos admitidos e seleccionados, </a:t>
            </a:r>
            <a:r>
              <a:rPr lang="es-ES" b="1" dirty="0"/>
              <a:t>no caso de que </a:t>
            </a:r>
            <a:r>
              <a:rPr lang="es-ES" b="1" dirty="0" err="1"/>
              <a:t>haxa</a:t>
            </a:r>
            <a:r>
              <a:rPr lang="es-ES" b="1" dirty="0"/>
              <a:t> límite de </a:t>
            </a:r>
            <a:r>
              <a:rPr lang="es-ES" b="1" dirty="0" err="1"/>
              <a:t>prazas</a:t>
            </a:r>
            <a:r>
              <a:rPr lang="es-ES" dirty="0"/>
              <a:t>, participarán </a:t>
            </a:r>
            <a:r>
              <a:rPr lang="es-ES" dirty="0" err="1"/>
              <a:t>nun</a:t>
            </a:r>
            <a:r>
              <a:rPr lang="es-ES" dirty="0"/>
              <a:t> proceso que se divide en tres fases</a:t>
            </a:r>
            <a:r>
              <a:rPr lang="es-ES" dirty="0" smtClean="0"/>
              <a:t>:</a:t>
            </a:r>
          </a:p>
          <a:p>
            <a:pPr>
              <a:buFontTx/>
              <a:buChar char="-"/>
            </a:pPr>
            <a:r>
              <a:rPr lang="es-ES" dirty="0" err="1" smtClean="0"/>
              <a:t>Asesoramento</a:t>
            </a:r>
            <a:endParaRPr lang="es-ES" dirty="0" smtClean="0"/>
          </a:p>
          <a:p>
            <a:pPr>
              <a:buFontTx/>
              <a:buChar char="-"/>
            </a:pPr>
            <a:r>
              <a:rPr lang="es-ES" dirty="0" err="1" smtClean="0"/>
              <a:t>Avaliación</a:t>
            </a:r>
            <a:endParaRPr lang="es-ES" dirty="0" smtClean="0"/>
          </a:p>
          <a:p>
            <a:pPr>
              <a:buFontTx/>
              <a:buChar char="-"/>
            </a:pPr>
            <a:r>
              <a:rPr lang="es-ES" dirty="0" smtClean="0"/>
              <a:t>Acreditación </a:t>
            </a:r>
            <a:r>
              <a:rPr lang="es-ES" dirty="0"/>
              <a:t>e </a:t>
            </a:r>
            <a:r>
              <a:rPr lang="es-ES" dirty="0" err="1"/>
              <a:t>rexistro</a:t>
            </a:r>
            <a:r>
              <a:rPr lang="es-ES" dirty="0"/>
              <a:t> da competencia </a:t>
            </a:r>
            <a:r>
              <a:rPr lang="es-ES" dirty="0" smtClean="0"/>
              <a:t>profesional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Fase 1: </a:t>
            </a:r>
            <a:r>
              <a:rPr lang="es-ES" dirty="0" err="1" smtClean="0"/>
              <a:t>Asesoramento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Será </a:t>
            </a:r>
            <a:r>
              <a:rPr lang="pt-BR" dirty="0" err="1" smtClean="0"/>
              <a:t>obrigatorio</a:t>
            </a:r>
            <a:endParaRPr lang="pt-BR" dirty="0" smtClean="0"/>
          </a:p>
          <a:p>
            <a:r>
              <a:rPr lang="pt-BR" dirty="0" smtClean="0"/>
              <a:t>Correrá </a:t>
            </a:r>
            <a:r>
              <a:rPr lang="pt-BR" dirty="0"/>
              <a:t>a cargo </a:t>
            </a:r>
            <a:r>
              <a:rPr lang="pt-BR" dirty="0" err="1"/>
              <a:t>dun</a:t>
            </a:r>
            <a:r>
              <a:rPr lang="pt-BR" dirty="0"/>
              <a:t> experto </a:t>
            </a:r>
            <a:r>
              <a:rPr lang="pt-BR" dirty="0" err="1"/>
              <a:t>profesional</a:t>
            </a:r>
            <a:r>
              <a:rPr lang="pt-BR" dirty="0"/>
              <a:t> ou </a:t>
            </a:r>
            <a:r>
              <a:rPr lang="pt-BR" dirty="0" smtClean="0"/>
              <a:t>docente na </a:t>
            </a:r>
            <a:r>
              <a:rPr lang="pt-BR" dirty="0" err="1" smtClean="0"/>
              <a:t>materia</a:t>
            </a:r>
            <a:endParaRPr lang="pt-BR" dirty="0" smtClean="0"/>
          </a:p>
          <a:p>
            <a:r>
              <a:rPr lang="pt-BR" dirty="0" smtClean="0"/>
              <a:t>Poderá </a:t>
            </a:r>
            <a:r>
              <a:rPr lang="pt-BR" dirty="0" err="1"/>
              <a:t>realizarse</a:t>
            </a:r>
            <a:r>
              <a:rPr lang="pt-BR" dirty="0"/>
              <a:t> de forma presencial ou a través de </a:t>
            </a:r>
            <a:r>
              <a:rPr lang="pt-BR" dirty="0" err="1"/>
              <a:t>medios</a:t>
            </a:r>
            <a:r>
              <a:rPr lang="pt-BR" dirty="0"/>
              <a:t> </a:t>
            </a:r>
            <a:r>
              <a:rPr lang="pt-BR" dirty="0" smtClean="0"/>
              <a:t>telemáticos</a:t>
            </a:r>
          </a:p>
          <a:p>
            <a:r>
              <a:rPr lang="pt-BR" dirty="0" err="1" smtClean="0"/>
              <a:t>Obxectivo</a:t>
            </a:r>
            <a:r>
              <a:rPr lang="pt-BR" dirty="0" smtClean="0"/>
              <a:t>: </a:t>
            </a:r>
            <a:r>
              <a:rPr lang="pt-BR" dirty="0" err="1"/>
              <a:t>axudar</a:t>
            </a:r>
            <a:r>
              <a:rPr lang="pt-BR" dirty="0"/>
              <a:t> ao candidato a </a:t>
            </a:r>
            <a:r>
              <a:rPr lang="pt-BR" dirty="0" err="1"/>
              <a:t>autoavaliar</a:t>
            </a:r>
            <a:r>
              <a:rPr lang="pt-BR" dirty="0"/>
              <a:t> a </a:t>
            </a:r>
            <a:r>
              <a:rPr lang="pt-BR" dirty="0" err="1"/>
              <a:t>súa</a:t>
            </a:r>
            <a:r>
              <a:rPr lang="pt-BR" dirty="0"/>
              <a:t> </a:t>
            </a:r>
            <a:r>
              <a:rPr lang="pt-BR" dirty="0" err="1" smtClean="0"/>
              <a:t>competencia</a:t>
            </a:r>
            <a:r>
              <a:rPr lang="pt-BR" dirty="0" smtClean="0"/>
              <a:t> </a:t>
            </a:r>
            <a:r>
              <a:rPr lang="pt-BR" dirty="0"/>
              <a:t>e completar o seu </a:t>
            </a:r>
            <a:r>
              <a:rPr lang="pt-BR" dirty="0" err="1"/>
              <a:t>historial</a:t>
            </a:r>
            <a:r>
              <a:rPr lang="pt-BR" dirty="0"/>
              <a:t> </a:t>
            </a:r>
            <a:r>
              <a:rPr lang="pt-BR" dirty="0" err="1"/>
              <a:t>persoal</a:t>
            </a:r>
            <a:r>
              <a:rPr lang="pt-BR" dirty="0"/>
              <a:t> e </a:t>
            </a:r>
            <a:r>
              <a:rPr lang="pt-BR" dirty="0" smtClean="0"/>
              <a:t>formativo</a:t>
            </a:r>
          </a:p>
          <a:p>
            <a:r>
              <a:rPr lang="pt-BR" dirty="0" smtClean="0"/>
              <a:t>O </a:t>
            </a:r>
            <a:r>
              <a:rPr lang="pt-BR" dirty="0" err="1"/>
              <a:t>asesor</a:t>
            </a:r>
            <a:r>
              <a:rPr lang="pt-BR" dirty="0"/>
              <a:t> elaborará </a:t>
            </a:r>
            <a:r>
              <a:rPr lang="pt-BR" dirty="0" err="1"/>
              <a:t>un</a:t>
            </a:r>
            <a:r>
              <a:rPr lang="pt-BR" dirty="0"/>
              <a:t> informe e  o candidato decidirá a </a:t>
            </a:r>
            <a:r>
              <a:rPr lang="pt-BR" dirty="0" err="1"/>
              <a:t>conveniencia</a:t>
            </a:r>
            <a:r>
              <a:rPr lang="pt-BR" dirty="0"/>
              <a:t> ou </a:t>
            </a:r>
            <a:r>
              <a:rPr lang="pt-BR" dirty="0" err="1"/>
              <a:t>non</a:t>
            </a:r>
            <a:r>
              <a:rPr lang="pt-BR" dirty="0"/>
              <a:t> de </a:t>
            </a:r>
            <a:r>
              <a:rPr lang="pt-BR" dirty="0" err="1"/>
              <a:t>acceder</a:t>
            </a:r>
            <a:r>
              <a:rPr lang="pt-BR" dirty="0"/>
              <a:t> á fase de </a:t>
            </a:r>
            <a:r>
              <a:rPr lang="pt-BR" dirty="0" err="1" smtClean="0"/>
              <a:t>avaliación</a:t>
            </a:r>
            <a:endParaRPr lang="pt-BR" dirty="0" smtClean="0"/>
          </a:p>
          <a:p>
            <a:r>
              <a:rPr lang="pt-BR" dirty="0"/>
              <a:t>D</a:t>
            </a:r>
            <a:r>
              <a:rPr lang="pt-BR" dirty="0" smtClean="0"/>
              <a:t>e </a:t>
            </a:r>
            <a:r>
              <a:rPr lang="pt-BR" dirty="0" err="1"/>
              <a:t>non</a:t>
            </a:r>
            <a:r>
              <a:rPr lang="pt-BR" dirty="0"/>
              <a:t> </a:t>
            </a:r>
            <a:r>
              <a:rPr lang="pt-BR" dirty="0" err="1"/>
              <a:t>acceder</a:t>
            </a:r>
            <a:r>
              <a:rPr lang="pt-BR" dirty="0"/>
              <a:t> á </a:t>
            </a:r>
            <a:r>
              <a:rPr lang="pt-BR" dirty="0" err="1"/>
              <a:t>avaliación</a:t>
            </a:r>
            <a:r>
              <a:rPr lang="pt-BR" dirty="0"/>
              <a:t> o </a:t>
            </a:r>
            <a:r>
              <a:rPr lang="pt-BR" dirty="0" err="1"/>
              <a:t>asesor</a:t>
            </a:r>
            <a:r>
              <a:rPr lang="pt-BR" dirty="0"/>
              <a:t> </a:t>
            </a:r>
            <a:r>
              <a:rPr lang="pt-BR" dirty="0" err="1" smtClean="0"/>
              <a:t>indicaralle</a:t>
            </a:r>
            <a:r>
              <a:rPr lang="pt-BR" dirty="0" smtClean="0"/>
              <a:t> a </a:t>
            </a:r>
            <a:r>
              <a:rPr lang="pt-BR" dirty="0" err="1"/>
              <a:t>formación</a:t>
            </a:r>
            <a:r>
              <a:rPr lang="pt-BR" dirty="0"/>
              <a:t> complementaria que </a:t>
            </a:r>
            <a:r>
              <a:rPr lang="pt-BR" dirty="0" err="1"/>
              <a:t>debería</a:t>
            </a:r>
            <a:r>
              <a:rPr lang="pt-BR" dirty="0"/>
              <a:t> realizar e os centros onde </a:t>
            </a:r>
            <a:r>
              <a:rPr lang="pt-BR" dirty="0" err="1"/>
              <a:t>podería</a:t>
            </a:r>
            <a:r>
              <a:rPr lang="pt-BR" dirty="0"/>
              <a:t> </a:t>
            </a:r>
            <a:r>
              <a:rPr lang="pt-BR" dirty="0" err="1" smtClean="0"/>
              <a:t>recibila</a:t>
            </a:r>
            <a:endParaRPr lang="pt-BR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Fase 2: </a:t>
            </a:r>
            <a:r>
              <a:rPr lang="es-ES" dirty="0" err="1" smtClean="0"/>
              <a:t>Avaliación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7467600" cy="4277072"/>
          </a:xfrm>
        </p:spPr>
        <p:txBody>
          <a:bodyPr>
            <a:normAutofit/>
          </a:bodyPr>
          <a:lstStyle/>
          <a:p>
            <a:r>
              <a:rPr lang="es-ES" dirty="0" smtClean="0"/>
              <a:t>Ten por </a:t>
            </a:r>
            <a:r>
              <a:rPr lang="es-ES" dirty="0" err="1" smtClean="0"/>
              <a:t>obxecto</a:t>
            </a:r>
            <a:r>
              <a:rPr lang="es-ES" dirty="0" smtClean="0"/>
              <a:t> comprobar a </a:t>
            </a:r>
            <a:r>
              <a:rPr lang="es-ES" dirty="0"/>
              <a:t>competencia </a:t>
            </a:r>
            <a:r>
              <a:rPr lang="es-ES" dirty="0" smtClean="0"/>
              <a:t>profesional</a:t>
            </a:r>
          </a:p>
          <a:p>
            <a:r>
              <a:rPr lang="es-ES" dirty="0" err="1" smtClean="0"/>
              <a:t>Establecense</a:t>
            </a:r>
            <a:r>
              <a:rPr lang="es-ES" dirty="0" smtClean="0"/>
              <a:t> </a:t>
            </a:r>
            <a:r>
              <a:rPr lang="es-ES" dirty="0"/>
              <a:t>distintos métodos de </a:t>
            </a:r>
            <a:r>
              <a:rPr lang="es-ES" dirty="0" err="1"/>
              <a:t>avaliación</a:t>
            </a:r>
            <a:r>
              <a:rPr lang="es-ES" dirty="0"/>
              <a:t> da competencia, que </a:t>
            </a:r>
            <a:r>
              <a:rPr lang="es-ES" dirty="0" err="1"/>
              <a:t>xeralmente</a:t>
            </a:r>
            <a:r>
              <a:rPr lang="es-ES" dirty="0"/>
              <a:t> </a:t>
            </a:r>
            <a:r>
              <a:rPr lang="es-ES" dirty="0" smtClean="0"/>
              <a:t>tratan </a:t>
            </a:r>
            <a:r>
              <a:rPr lang="es-ES" dirty="0"/>
              <a:t>de simular </a:t>
            </a:r>
            <a:r>
              <a:rPr lang="es-ES" dirty="0" err="1"/>
              <a:t>situacións</a:t>
            </a:r>
            <a:r>
              <a:rPr lang="es-ES" dirty="0"/>
              <a:t> </a:t>
            </a:r>
            <a:r>
              <a:rPr lang="es-ES" dirty="0" err="1"/>
              <a:t>reais</a:t>
            </a:r>
            <a:r>
              <a:rPr lang="es-ES" dirty="0"/>
              <a:t> de </a:t>
            </a:r>
            <a:r>
              <a:rPr lang="es-ES" dirty="0" err="1" smtClean="0"/>
              <a:t>traballo</a:t>
            </a:r>
            <a:endParaRPr lang="es-ES" dirty="0" smtClean="0"/>
          </a:p>
          <a:p>
            <a:r>
              <a:rPr lang="es-ES" dirty="0" err="1" smtClean="0"/>
              <a:t>Realizanse</a:t>
            </a:r>
            <a:r>
              <a:rPr lang="es-ES" dirty="0" smtClean="0"/>
              <a:t> </a:t>
            </a:r>
            <a:r>
              <a:rPr lang="es-ES" dirty="0"/>
              <a:t>nos centros de FP </a:t>
            </a:r>
            <a:r>
              <a:rPr lang="es-ES" dirty="0" err="1" smtClean="0"/>
              <a:t>ou</a:t>
            </a:r>
            <a:r>
              <a:rPr lang="es-ES" dirty="0" smtClean="0"/>
              <a:t> </a:t>
            </a:r>
            <a:r>
              <a:rPr lang="es-ES" dirty="0" err="1" smtClean="0"/>
              <a:t>na</a:t>
            </a:r>
            <a:r>
              <a:rPr lang="es-ES" dirty="0" smtClean="0"/>
              <a:t> </a:t>
            </a:r>
            <a:r>
              <a:rPr lang="es-ES" dirty="0"/>
              <a:t>propia </a:t>
            </a:r>
            <a:r>
              <a:rPr lang="es-ES" dirty="0" smtClean="0"/>
              <a:t>empresa</a:t>
            </a:r>
          </a:p>
          <a:p>
            <a:r>
              <a:rPr lang="es-ES" dirty="0" smtClean="0"/>
              <a:t>A cargo </a:t>
            </a:r>
            <a:r>
              <a:rPr lang="es-ES" dirty="0" err="1" smtClean="0"/>
              <a:t>dunha</a:t>
            </a:r>
            <a:r>
              <a:rPr lang="es-ES" dirty="0" smtClean="0"/>
              <a:t> </a:t>
            </a:r>
            <a:r>
              <a:rPr lang="es-ES" dirty="0"/>
              <a:t>Comisión de </a:t>
            </a:r>
            <a:r>
              <a:rPr lang="es-ES" dirty="0" err="1"/>
              <a:t>avaliación</a:t>
            </a:r>
            <a:r>
              <a:rPr lang="es-ES" dirty="0"/>
              <a:t> formada por a lo menos 5 expertos, </a:t>
            </a:r>
            <a:r>
              <a:rPr lang="es-ES" dirty="0" err="1"/>
              <a:t>profesionais</a:t>
            </a:r>
            <a:r>
              <a:rPr lang="es-ES" dirty="0"/>
              <a:t> e docentes, educativos e </a:t>
            </a:r>
            <a:r>
              <a:rPr lang="es-ES" dirty="0" err="1" smtClean="0"/>
              <a:t>laborais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</TotalTime>
  <Words>332</Words>
  <Application>Microsoft Office PowerPoint</Application>
  <PresentationFormat>Presentación en pantalla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Mirador</vt:lpstr>
      <vt:lpstr>RECOÑECEMENTO DE COMPETENCIAS POR EXPERIENCIA LABORAL          (Real Decreto 1224/2009, de 17 de Xullo, de recoñecemento das competencias profesionais adquiridas por experiencia laboral)</vt:lpstr>
      <vt:lpstr>Que é?</vt:lpstr>
      <vt:lpstr>Para qué?</vt:lpstr>
      <vt:lpstr>Cómo?</vt:lpstr>
      <vt:lpstr>Requisitos</vt:lpstr>
      <vt:lpstr>Requisitos</vt:lpstr>
      <vt:lpstr>Procedemento</vt:lpstr>
      <vt:lpstr>Fase 1: Asesoramento</vt:lpstr>
      <vt:lpstr>Fase 2: Avaliación</vt:lpstr>
      <vt:lpstr>Fase 3: Acreditación da competencia profesional</vt:lpstr>
      <vt:lpstr>Certificacións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Alumno</cp:lastModifiedBy>
  <cp:revision>9</cp:revision>
  <dcterms:created xsi:type="dcterms:W3CDTF">2011-07-28T07:22:37Z</dcterms:created>
  <dcterms:modified xsi:type="dcterms:W3CDTF">2011-07-28T09:19:56Z</dcterms:modified>
</cp:coreProperties>
</file>