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193379-984A-44BB-9967-788A3853AF26}" type="datetimeFigureOut">
              <a:rPr lang="es-ES" smtClean="0"/>
              <a:t>12/08/2011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06B00A-4340-424E-8ED9-6527EFF8AA58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Lat%C3%AD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Guerra" TargetMode="External"/><Relationship Id="rId5" Type="http://schemas.openxmlformats.org/officeDocument/2006/relationships/hyperlink" Target="http://es.wikipedia.org/wiki/Violencia" TargetMode="External"/><Relationship Id="rId4" Type="http://schemas.openxmlformats.org/officeDocument/2006/relationships/hyperlink" Target="http://es.wikipedia.org/wiki/Definici%C3%B3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Respeto#cite_note-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.wikipedia.org/wiki/Respeto#cite_note-3" TargetMode="External"/><Relationship Id="rId4" Type="http://schemas.openxmlformats.org/officeDocument/2006/relationships/hyperlink" Target="http://es.wikipedia.org/wiki/Respeto#cite_note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aridad_%28virtud%2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.wikipedia.org/wiki/Desastre_natural" TargetMode="External"/><Relationship Id="rId4" Type="http://schemas.openxmlformats.org/officeDocument/2006/relationships/hyperlink" Target="http://es.wikipedia.org/wiki/Virtu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iudadan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.wikipedia.org/wiki/Monarqu%C3%ADa" TargetMode="External"/><Relationship Id="rId4" Type="http://schemas.openxmlformats.org/officeDocument/2006/relationships/hyperlink" Target="http://es.wikipedia.org/wiki/Estad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utoestima#cite_note-Bonet-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Correo_electr%C3%B3nic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Chat" TargetMode="External"/><Relationship Id="rId5" Type="http://schemas.openxmlformats.org/officeDocument/2006/relationships/hyperlink" Target="http://es.wikipedia.org/wiki/Servicio_de_mensajes_cortos" TargetMode="External"/><Relationship Id="rId4" Type="http://schemas.openxmlformats.org/officeDocument/2006/relationships/hyperlink" Target="http://es.wikipedia.org/wiki/Foro_%28Internet%2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783016" cy="761256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La honestidad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396044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La </a:t>
            </a:r>
            <a:r>
              <a:rPr lang="es-ES" b="1" dirty="0" smtClean="0">
                <a:solidFill>
                  <a:srgbClr val="FF0000"/>
                </a:solidFill>
              </a:rPr>
              <a:t>honestidad</a:t>
            </a:r>
            <a:r>
              <a:rPr lang="es-ES" dirty="0" smtClean="0"/>
              <a:t> 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es una </a:t>
            </a:r>
            <a:r>
              <a:rPr lang="es-E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cualidad de calidad humana</a:t>
            </a:r>
            <a:r>
              <a:rPr lang="es-E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que consiste en comportarse y expresarse con coherencia y sinceridad (decir la verdad), de acuerdo con los valores de verdad y justicia. Se trata de vivir de acuerdo a como se piensa y se siente. En su sentido más evidente, la honestidad puede entenderse como el simple respeto a la verdad en relación con el mundo, los hechos y las personas; en otros sentidos, la honestidad también implica la relación entre el sujeto y los demás, y del sujeto consigo mismo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888432" cy="19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 smtClean="0"/>
              <a:t>La paz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24936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39552" y="2274838"/>
            <a:ext cx="7992888" cy="40318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La palabra paz deriva del </a:t>
            </a:r>
            <a:r>
              <a:rPr lang="es-ES" sz="3200" b="1" dirty="0" smtClean="0">
                <a:solidFill>
                  <a:schemeClr val="bg1"/>
                </a:solidFill>
                <a:hlinkClick r:id="rId3" tooltip="Latín"/>
              </a:rPr>
              <a:t>latín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pax</a:t>
            </a:r>
            <a:r>
              <a:rPr lang="es-ES" sz="3200" b="1" dirty="0" smtClean="0">
                <a:solidFill>
                  <a:schemeClr val="bg1"/>
                </a:solidFill>
              </a:rPr>
              <a:t>. Es generalmente </a:t>
            </a:r>
            <a:r>
              <a:rPr lang="es-ES" sz="3200" b="1" dirty="0" smtClean="0">
                <a:solidFill>
                  <a:schemeClr val="bg1"/>
                </a:solidFill>
                <a:hlinkClick r:id="rId4" tooltip="Definición"/>
              </a:rPr>
              <a:t>definida</a:t>
            </a:r>
            <a:r>
              <a:rPr lang="es-ES" sz="3200" b="1" dirty="0" smtClean="0">
                <a:solidFill>
                  <a:schemeClr val="bg1"/>
                </a:solidFill>
              </a:rPr>
              <a:t>, en sentido positivo, como un estado a nivel social o personal, en el cual se encuentran en equilibrio y estabilidad las partes de una unidad, y en sentido opuesto como ausencia de inquietud, </a:t>
            </a:r>
            <a:r>
              <a:rPr lang="es-ES" sz="3200" b="1" dirty="0" smtClean="0">
                <a:solidFill>
                  <a:schemeClr val="bg1"/>
                </a:solidFill>
                <a:hlinkClick r:id="rId5" tooltip="Violencia"/>
              </a:rPr>
              <a:t>violencia</a:t>
            </a:r>
            <a:r>
              <a:rPr lang="es-ES" sz="3200" b="1" dirty="0" smtClean="0">
                <a:solidFill>
                  <a:schemeClr val="bg1"/>
                </a:solidFill>
              </a:rPr>
              <a:t> o </a:t>
            </a:r>
            <a:r>
              <a:rPr lang="es-ES" sz="3200" b="1" dirty="0" smtClean="0">
                <a:solidFill>
                  <a:schemeClr val="bg1"/>
                </a:solidFill>
                <a:hlinkClick r:id="rId6" tooltip="Guerra"/>
              </a:rPr>
              <a:t>guerra</a:t>
            </a:r>
            <a:r>
              <a:rPr lang="es-ES" sz="3200" b="1" dirty="0" smtClean="0">
                <a:solidFill>
                  <a:schemeClr val="bg1"/>
                </a:solidFill>
              </a:rPr>
              <a:t>.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6" name="5 Cara sonriente"/>
          <p:cNvSpPr/>
          <p:nvPr/>
        </p:nvSpPr>
        <p:spPr>
          <a:xfrm>
            <a:off x="0" y="1196752"/>
            <a:ext cx="1979712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6895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92696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r"/>
            <a:r>
              <a:rPr lang="es-ES" sz="5400" b="1" dirty="0" smtClean="0">
                <a:solidFill>
                  <a:srgbClr val="FF0000"/>
                </a:solidFill>
              </a:rPr>
              <a:t>El respeto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547664" y="1772816"/>
            <a:ext cx="6696744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El respeto en las relaciones interpersonales comienza en el individuo, en el reconocimiento del mismo como entidad única</a:t>
            </a:r>
            <a:r>
              <a:rPr lang="es-ES" sz="2800" b="1" baseline="30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2</a:t>
            </a: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 que necesita que se comprenda al otro.</a:t>
            </a:r>
            <a:r>
              <a:rPr lang="es-ES" sz="2800" b="1" baseline="300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3</a:t>
            </a: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</a:rPr>
              <a:t> Consiste en saber valorar los intereses y necesidades de otro individuo en una reunión.</a:t>
            </a:r>
            <a:r>
              <a:rPr lang="es-ES" sz="2800" b="1" baseline="300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4</a:t>
            </a:r>
            <a:endParaRPr lang="es-E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1"/>
            <a:ext cx="8280920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La generosidad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1484784"/>
            <a:ext cx="7416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</a:rPr>
              <a:t>La generosidad del ser humano es el hábito de dar y entender a los demás. Comparado a menudo con la </a:t>
            </a: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  <a:hlinkClick r:id="rId3" tooltip="Caridad (virtud)"/>
              </a:rPr>
              <a:t>caridad</a:t>
            </a: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</a:rPr>
              <a:t> como </a:t>
            </a: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  <a:hlinkClick r:id="rId4" tooltip="Virtud"/>
              </a:rPr>
              <a:t>virtud</a:t>
            </a: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</a:rPr>
              <a:t>, la generosidad se acepta extensamente en sociedad como un hábito deseable. En momentos de </a:t>
            </a: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  <a:hlinkClick r:id="rId5" tooltip="Desastre natural"/>
              </a:rPr>
              <a:t>desastres naturales</a:t>
            </a:r>
            <a:r>
              <a:rPr lang="es-ES" sz="2800" b="1" dirty="0" smtClean="0">
                <a:solidFill>
                  <a:schemeClr val="bg1">
                    <a:lumMod val="95000"/>
                  </a:schemeClr>
                </a:solidFill>
              </a:rPr>
              <a:t>, los esfuerzos de la ayuda son con frecuencia proporcionados, voluntariamente, por los individuos o los grupos que actúan de manera unilateral en su entrega de tiempo, de recursos, de mercancías, de </a:t>
            </a:r>
            <a:r>
              <a:rPr lang="es-ES" sz="2800" b="1" dirty="0" smtClean="0">
                <a:solidFill>
                  <a:srgbClr val="C00000"/>
                </a:solidFill>
              </a:rPr>
              <a:t>dinero, etc. </a:t>
            </a:r>
            <a:endParaRPr lang="es-E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La responsabilidad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196752"/>
            <a:ext cx="874846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responsabilidad es un valor que está en la conciencia de la persona, que le permite reflexionar, administrar, orientar y valorar las </a:t>
            </a:r>
            <a:r>
              <a:rPr lang="es-ES" sz="3200" b="1" dirty="0" smtClean="0">
                <a:solidFill>
                  <a:srgbClr val="00B050"/>
                </a:solidFill>
              </a:rPr>
              <a:t>consecu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encias de sus actos, siempre en el </a:t>
            </a:r>
            <a:r>
              <a:rPr lang="es-ES" sz="3200" b="1" dirty="0" smtClean="0">
                <a:solidFill>
                  <a:srgbClr val="00B050"/>
                </a:solidFill>
              </a:rPr>
              <a:t>plano de lo moral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Una </a:t>
            </a:r>
            <a:r>
              <a:rPr lang="es-ES" sz="3200" b="1" dirty="0" smtClean="0">
                <a:solidFill>
                  <a:srgbClr val="00B050"/>
                </a:solidFill>
              </a:rPr>
              <a:t>vez q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ue </a:t>
            </a:r>
            <a:r>
              <a:rPr lang="es-ES" sz="3200" b="1" dirty="0" smtClean="0">
                <a:solidFill>
                  <a:srgbClr val="00B050"/>
                </a:solidFill>
              </a:rPr>
              <a:t>pasa al plano 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ético (puesta en práctica), </a:t>
            </a:r>
            <a:r>
              <a:rPr lang="es-ES" sz="3200" b="1" dirty="0" smtClean="0">
                <a:solidFill>
                  <a:srgbClr val="00B050"/>
                </a:solidFill>
              </a:rPr>
              <a:t>persisten estas 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cuatro ideas para establecer</a:t>
            </a:r>
            <a:r>
              <a:rPr lang="es-ES" sz="3200" b="1" dirty="0" smtClean="0">
                <a:solidFill>
                  <a:srgbClr val="00B050"/>
                </a:solidFill>
              </a:rPr>
              <a:t> la magnitud 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 dichas acciones y afrontarlas </a:t>
            </a:r>
            <a:r>
              <a:rPr lang="es-ES" sz="3200" b="1" dirty="0" smtClean="0">
                <a:solidFill>
                  <a:srgbClr val="00B050"/>
                </a:solidFill>
              </a:rPr>
              <a:t>de la manera 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más prepositiva e integral, </a:t>
            </a:r>
            <a:r>
              <a:rPr lang="es-ES" sz="3200" b="1" dirty="0" smtClean="0">
                <a:solidFill>
                  <a:srgbClr val="00B050"/>
                </a:solidFill>
              </a:rPr>
              <a:t>siempre en pro 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del mejoramiento laboral, social, cultural y natural.</a:t>
            </a:r>
            <a:endParaRPr lang="es-E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96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La lealtad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700808"/>
            <a:ext cx="79208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</a:rPr>
              <a:t>La </a:t>
            </a:r>
            <a:r>
              <a:rPr lang="es-ES" sz="3600" b="1" dirty="0" smtClean="0">
                <a:solidFill>
                  <a:srgbClr val="FFFF00"/>
                </a:solidFill>
              </a:rPr>
              <a:t>lealtad</a:t>
            </a:r>
            <a:r>
              <a:rPr lang="es-ES" sz="3600" dirty="0" smtClean="0">
                <a:solidFill>
                  <a:srgbClr val="FFFF00"/>
                </a:solidFill>
              </a:rPr>
              <a:t> es una obligación de fidelidad que un sujeto o </a:t>
            </a:r>
            <a:r>
              <a:rPr lang="es-ES" sz="3600" dirty="0" smtClean="0">
                <a:solidFill>
                  <a:srgbClr val="FFFF00"/>
                </a:solidFill>
                <a:hlinkClick r:id="rId3" tooltip="Ciudadano"/>
              </a:rPr>
              <a:t>ciudadano</a:t>
            </a:r>
            <a:r>
              <a:rPr lang="es-ES" sz="3600" dirty="0" smtClean="0">
                <a:solidFill>
                  <a:srgbClr val="FFFF00"/>
                </a:solidFill>
              </a:rPr>
              <a:t> le debe a </a:t>
            </a:r>
            <a:r>
              <a:rPr lang="es-ES" sz="3600" dirty="0" smtClean="0">
                <a:solidFill>
                  <a:srgbClr val="00B050"/>
                </a:solidFill>
              </a:rPr>
              <a:t>su </a:t>
            </a:r>
            <a:r>
              <a:rPr lang="es-ES" sz="3600" dirty="0" smtClean="0">
                <a:solidFill>
                  <a:srgbClr val="00B050"/>
                </a:solidFill>
                <a:hlinkClick r:id="rId4" tooltip="Estado"/>
              </a:rPr>
              <a:t>estado</a:t>
            </a:r>
            <a:r>
              <a:rPr lang="es-ES" sz="3600" dirty="0" smtClean="0">
                <a:solidFill>
                  <a:srgbClr val="00B050"/>
                </a:solidFill>
              </a:rPr>
              <a:t>, </a:t>
            </a:r>
            <a:r>
              <a:rPr lang="es-ES" sz="3600" dirty="0" smtClean="0">
                <a:solidFill>
                  <a:srgbClr val="00B050"/>
                </a:solidFill>
                <a:hlinkClick r:id="rId5" tooltip="Monarquía"/>
              </a:rPr>
              <a:t>monarca</a:t>
            </a:r>
            <a:r>
              <a:rPr lang="es-ES" sz="3600" dirty="0" smtClean="0">
                <a:solidFill>
                  <a:srgbClr val="00B050"/>
                </a:solidFill>
              </a:rPr>
              <a:t> </a:t>
            </a:r>
            <a:r>
              <a:rPr lang="es-ES" sz="3600" dirty="0" smtClean="0">
                <a:solidFill>
                  <a:srgbClr val="FFFF00"/>
                </a:solidFill>
              </a:rPr>
              <a:t>o a sí mismo.</a:t>
            </a:r>
          </a:p>
          <a:p>
            <a:r>
              <a:rPr lang="es-ES" sz="3600" dirty="0" smtClean="0">
                <a:solidFill>
                  <a:srgbClr val="FFFF00"/>
                </a:solidFill>
              </a:rPr>
              <a:t>La lealtad es virtud consistente en el cumplimiento de honor y gratitud, la lealtad está más apegada a la relación en grupo.</a:t>
            </a:r>
            <a:endParaRPr lang="es-E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396537" cy="48712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algn="r"/>
            <a:r>
              <a:rPr lang="es-ES" dirty="0" smtClean="0">
                <a:solidFill>
                  <a:srgbClr val="00B0F0"/>
                </a:solidFill>
              </a:rPr>
              <a:t>La justicia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1340769"/>
            <a:ext cx="889248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Es un valor determinado por la sociedad. Nació de la necesidad de mantener la armonía entre sus integrantes. Es el conjunto de reglas y normas que establecen un marco adecuado para las relaciones entre personas e instituciones, autorizando, prohibiendo y permitiendo acciones específicas en la interacción de</a:t>
            </a:r>
            <a:r>
              <a:rPr lang="es-ES" sz="3200" dirty="0" smtClean="0">
                <a:solidFill>
                  <a:srgbClr val="C00000"/>
                </a:solidFill>
              </a:rPr>
              <a:t> individuos e instituciones.</a:t>
            </a:r>
            <a:endParaRPr lang="es-E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s-ES" u="sng" dirty="0" smtClean="0">
                <a:solidFill>
                  <a:schemeClr val="accent2">
                    <a:lumMod val="50000"/>
                  </a:schemeClr>
                </a:solidFill>
              </a:rPr>
              <a:t>La auto estima</a:t>
            </a:r>
            <a:endParaRPr lang="es-E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352928" cy="498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51520" y="1772817"/>
            <a:ext cx="8424936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La autoestima es un conjunto de percepciones, pensamientos, evaluaciones, sentimientos y tendencias de comportamiento dirigidas hacia nosotros mismos, hacia nuestra manera de ser y de comportarnos, y hacia los rasgos de nuestro cuerpo y nuestro carácter. En resumen, es la percepción evaluativa de uno mismo.</a:t>
            </a:r>
            <a:r>
              <a:rPr lang="es-ES" sz="3200" b="1" baseline="30000" dirty="0" smtClean="0">
                <a:solidFill>
                  <a:schemeClr val="bg1"/>
                </a:solidFill>
                <a:hlinkClick r:id="rId3"/>
              </a:rPr>
              <a:t>1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La alegría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689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95536" y="1582341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en un principio, representaba una cara humana y expresaba una emoción. Pero, posteriormente, fueron creándose otros emoticonos con significados muy diversos. Los emoticonos que expresan alegría u otras emociones positivas se clasifican normalmente como </a:t>
            </a:r>
            <a:r>
              <a:rPr lang="es-ES" sz="2800" b="1" i="1" dirty="0" smtClean="0">
                <a:solidFill>
                  <a:srgbClr val="FF0000"/>
                </a:solidFill>
              </a:rPr>
              <a:t>símiles</a:t>
            </a:r>
            <a:r>
              <a:rPr lang="es-ES" sz="2800" b="1" dirty="0" smtClean="0">
                <a:solidFill>
                  <a:srgbClr val="FF0000"/>
                </a:solidFill>
              </a:rPr>
              <a:t> (de </a:t>
            </a:r>
            <a:r>
              <a:rPr lang="es-ES" sz="2800" b="1" i="1" dirty="0" smtClean="0">
                <a:solidFill>
                  <a:srgbClr val="FF0000"/>
                </a:solidFill>
              </a:rPr>
              <a:t>smile</a:t>
            </a:r>
            <a:r>
              <a:rPr lang="es-ES" sz="2800" b="1" dirty="0" smtClean="0">
                <a:solidFill>
                  <a:srgbClr val="FF0000"/>
                </a:solidFill>
              </a:rPr>
              <a:t>, «sonrisa» en inglés). Los emoticonos se emplean frecuentemente en mensajes de </a:t>
            </a:r>
            <a:r>
              <a:rPr lang="es-ES" sz="2800" b="1" dirty="0" smtClean="0">
                <a:solidFill>
                  <a:srgbClr val="FF0000"/>
                </a:solidFill>
                <a:hlinkClick r:id="rId3" tooltip="Correo electrónico"/>
              </a:rPr>
              <a:t>correo electrónico</a:t>
            </a:r>
            <a:r>
              <a:rPr lang="es-ES" sz="2800" b="1" dirty="0" smtClean="0">
                <a:solidFill>
                  <a:srgbClr val="FF0000"/>
                </a:solidFill>
              </a:rPr>
              <a:t>, en </a:t>
            </a:r>
            <a:r>
              <a:rPr lang="es-ES" sz="2800" b="1" dirty="0" smtClean="0">
                <a:solidFill>
                  <a:srgbClr val="FF0000"/>
                </a:solidFill>
                <a:hlinkClick r:id="rId4" tooltip="Foro (Internet)"/>
              </a:rPr>
              <a:t>foros</a:t>
            </a:r>
            <a:r>
              <a:rPr lang="es-ES" sz="2800" b="1" dirty="0" smtClean="0">
                <a:solidFill>
                  <a:srgbClr val="FF0000"/>
                </a:solidFill>
              </a:rPr>
              <a:t>, </a:t>
            </a:r>
            <a:r>
              <a:rPr lang="es-ES" sz="2800" b="1" dirty="0" smtClean="0">
                <a:solidFill>
                  <a:srgbClr val="FF0000"/>
                </a:solidFill>
                <a:hlinkClick r:id="rId5" tooltip="Servicio de mensajes cortos"/>
              </a:rPr>
              <a:t>SMS</a:t>
            </a:r>
            <a:r>
              <a:rPr lang="es-ES" sz="2800" b="1" dirty="0" smtClean="0">
                <a:solidFill>
                  <a:srgbClr val="FF0000"/>
                </a:solidFill>
              </a:rPr>
              <a:t> y en los </a:t>
            </a:r>
            <a:r>
              <a:rPr lang="es-ES" sz="2800" b="1" dirty="0" smtClean="0">
                <a:solidFill>
                  <a:srgbClr val="FF0000"/>
                </a:solidFill>
                <a:hlinkClick r:id="rId6" tooltip="Chat"/>
              </a:rPr>
              <a:t>chats</a:t>
            </a:r>
            <a:r>
              <a:rPr lang="es-ES" sz="2800" b="1" dirty="0" smtClean="0">
                <a:solidFill>
                  <a:srgbClr val="FF0000"/>
                </a:solidFill>
              </a:rPr>
              <a:t> mediante servicios de mensajería instantánea.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s-ES" u="sng" dirty="0" smtClean="0"/>
              <a:t>La tolerancia </a:t>
            </a:r>
            <a:endParaRPr lang="es-ES" u="sn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820472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ara sonriente"/>
          <p:cNvSpPr/>
          <p:nvPr/>
        </p:nvSpPr>
        <p:spPr>
          <a:xfrm>
            <a:off x="323528" y="3429000"/>
            <a:ext cx="1800200" cy="18002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C8E0D8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610</Words>
  <Application>Microsoft Office PowerPoint</Application>
  <PresentationFormat>Presentación en pantalla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Concurrencia</vt:lpstr>
      <vt:lpstr>La honestidad</vt:lpstr>
      <vt:lpstr>El respeto</vt:lpstr>
      <vt:lpstr>La generosidad</vt:lpstr>
      <vt:lpstr>La responsabilidad</vt:lpstr>
      <vt:lpstr>La lealtad</vt:lpstr>
      <vt:lpstr>La justicia</vt:lpstr>
      <vt:lpstr>La auto estima</vt:lpstr>
      <vt:lpstr>La alegría</vt:lpstr>
      <vt:lpstr>La tolerancia </vt:lpstr>
      <vt:lpstr>La paz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honestidad</dc:title>
  <dc:creator>Valued Acer Customer</dc:creator>
  <cp:lastModifiedBy>Valued Acer Customer</cp:lastModifiedBy>
  <cp:revision>10</cp:revision>
  <dcterms:created xsi:type="dcterms:W3CDTF">2011-08-12T07:56:25Z</dcterms:created>
  <dcterms:modified xsi:type="dcterms:W3CDTF">2011-08-12T09:35:13Z</dcterms:modified>
</cp:coreProperties>
</file>