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64" r:id="rId5"/>
    <p:sldId id="258" r:id="rId6"/>
    <p:sldId id="259" r:id="rId7"/>
    <p:sldId id="263" r:id="rId8"/>
    <p:sldId id="260" r:id="rId9"/>
    <p:sldId id="261" r:id="rId10"/>
    <p:sldId id="262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0603-AFA6-4645-9121-ACE99A6F3EB3}" type="datetimeFigureOut">
              <a:rPr lang="es-CL" smtClean="0"/>
              <a:t>24-09-2011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C1D1D-7B38-4225-A9F0-DB1104B126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5912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0603-AFA6-4645-9121-ACE99A6F3EB3}" type="datetimeFigureOut">
              <a:rPr lang="es-CL" smtClean="0"/>
              <a:t>24-09-2011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C1D1D-7B38-4225-A9F0-DB1104B126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5843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0603-AFA6-4645-9121-ACE99A6F3EB3}" type="datetimeFigureOut">
              <a:rPr lang="es-CL" smtClean="0"/>
              <a:t>24-09-2011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C1D1D-7B38-4225-A9F0-DB1104B126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102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0603-AFA6-4645-9121-ACE99A6F3EB3}" type="datetimeFigureOut">
              <a:rPr lang="es-CL" smtClean="0"/>
              <a:t>24-09-2011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C1D1D-7B38-4225-A9F0-DB1104B126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389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0603-AFA6-4645-9121-ACE99A6F3EB3}" type="datetimeFigureOut">
              <a:rPr lang="es-CL" smtClean="0"/>
              <a:t>24-09-2011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C1D1D-7B38-4225-A9F0-DB1104B126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8717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0603-AFA6-4645-9121-ACE99A6F3EB3}" type="datetimeFigureOut">
              <a:rPr lang="es-CL" smtClean="0"/>
              <a:t>24-09-2011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C1D1D-7B38-4225-A9F0-DB1104B126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9440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0603-AFA6-4645-9121-ACE99A6F3EB3}" type="datetimeFigureOut">
              <a:rPr lang="es-CL" smtClean="0"/>
              <a:t>24-09-2011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C1D1D-7B38-4225-A9F0-DB1104B126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2797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0603-AFA6-4645-9121-ACE99A6F3EB3}" type="datetimeFigureOut">
              <a:rPr lang="es-CL" smtClean="0"/>
              <a:t>24-09-2011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C1D1D-7B38-4225-A9F0-DB1104B126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183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0603-AFA6-4645-9121-ACE99A6F3EB3}" type="datetimeFigureOut">
              <a:rPr lang="es-CL" smtClean="0"/>
              <a:t>24-09-2011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C1D1D-7B38-4225-A9F0-DB1104B126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1266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0603-AFA6-4645-9121-ACE99A6F3EB3}" type="datetimeFigureOut">
              <a:rPr lang="es-CL" smtClean="0"/>
              <a:t>24-09-2011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C1D1D-7B38-4225-A9F0-DB1104B126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2618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0603-AFA6-4645-9121-ACE99A6F3EB3}" type="datetimeFigureOut">
              <a:rPr lang="es-CL" smtClean="0"/>
              <a:t>24-09-2011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C1D1D-7B38-4225-A9F0-DB1104B126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9716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20603-AFA6-4645-9121-ACE99A6F3EB3}" type="datetimeFigureOut">
              <a:rPr lang="es-CL" smtClean="0"/>
              <a:t>24-09-2011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C1D1D-7B38-4225-A9F0-DB1104B126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685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Viviendo la adolescencia.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Séptimos básicos.</a:t>
            </a:r>
          </a:p>
          <a:p>
            <a:r>
              <a:rPr lang="es-CL" dirty="0" smtClean="0"/>
              <a:t>Profesora: Carola Zambra.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127952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433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552728"/>
          </a:xfrm>
        </p:spPr>
        <p:txBody>
          <a:bodyPr>
            <a:noAutofit/>
          </a:bodyPr>
          <a:lstStyle/>
          <a:p>
            <a:pPr lvl="0"/>
            <a:r>
              <a:rPr lang="es-CL" dirty="0" smtClean="0"/>
              <a:t>Epidídimo</a:t>
            </a:r>
            <a:r>
              <a:rPr lang="es-CL" dirty="0"/>
              <a:t>: Almacena provisoriamente los espermatozoides. </a:t>
            </a:r>
          </a:p>
          <a:p>
            <a:pPr lvl="0"/>
            <a:r>
              <a:rPr lang="es-CL" dirty="0"/>
              <a:t>Conducto deferente: Recorre el escroto, sigue en la pelvis, allegar a la vejiga urinaria se curva y termina encima de la próstata. </a:t>
            </a:r>
          </a:p>
          <a:p>
            <a:pPr lvl="0"/>
            <a:r>
              <a:rPr lang="es-CL" dirty="0"/>
              <a:t>Vesículas seminales: Se encuentran a </a:t>
            </a:r>
            <a:r>
              <a:rPr lang="es-CL" dirty="0" smtClean="0"/>
              <a:t>continuación del </a:t>
            </a:r>
            <a:r>
              <a:rPr lang="es-CL" dirty="0"/>
              <a:t>conducto deferente, su función principal es colaborar en la formación del semen. </a:t>
            </a:r>
          </a:p>
          <a:p>
            <a:pPr lvl="0"/>
            <a:r>
              <a:rPr lang="es-CL" dirty="0" smtClean="0"/>
              <a:t>Próstata</a:t>
            </a:r>
            <a:r>
              <a:rPr lang="es-CL" dirty="0"/>
              <a:t>: Es una glándula que rodea la vejigas. Su función principal es secretar un líquido que se mezcla con el contenido de las vesículas seminales, en el momento de la eyaculación</a:t>
            </a:r>
            <a:r>
              <a:rPr lang="es-CL" dirty="0" smtClean="0"/>
              <a:t>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19796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Gametos femeninos y masculinos.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C:\Users\lapolar\Desktop\falta subir\gameto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80920" cy="533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905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espermatozoide</a:t>
            </a:r>
            <a:r>
              <a:rPr lang="es-CL" dirty="0" smtClean="0"/>
              <a:t>.</a:t>
            </a:r>
            <a:endParaRPr lang="es-CL" dirty="0"/>
          </a:p>
        </p:txBody>
      </p:sp>
      <p:pic>
        <p:nvPicPr>
          <p:cNvPr id="3075" name="Picture 3" descr="C:\Users\lapolar\Desktop\falta subir\Espermatozoide_Partes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342542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apolar\Desktop\falta subir\1645345125-mundoemoti-Emoticono_animado_12303_MundoMessenger_co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1584176" cy="57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499992" y="1916832"/>
            <a:ext cx="410445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L" sz="2800" dirty="0" smtClean="0"/>
              <a:t>Es mucho más pequeño que el </a:t>
            </a:r>
            <a:r>
              <a:rPr lang="es-CL" sz="2800" dirty="0" err="1" smtClean="0"/>
              <a:t>ovocito</a:t>
            </a:r>
            <a:r>
              <a:rPr lang="es-CL" sz="28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sz="2800" dirty="0" smtClean="0"/>
              <a:t>Tiene una cabeza pequeña, cuello y cola.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sz="2800" dirty="0" smtClean="0"/>
              <a:t>La cola le permite moverse</a:t>
            </a:r>
            <a:r>
              <a:rPr lang="es-CL" dirty="0" smtClean="0"/>
              <a:t>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94556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s-C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ovocito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lapolar\Desktop\falta subir\foto0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280831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499992" y="1916832"/>
            <a:ext cx="410445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L" sz="2800" dirty="0" smtClean="0"/>
              <a:t>Es una célula, de mayor tamaño que el espermatozoide.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sz="2800" dirty="0" smtClean="0"/>
              <a:t>Es inmóvil.</a:t>
            </a:r>
          </a:p>
          <a:p>
            <a:pPr marL="285750" indent="-285750">
              <a:buFont typeface="Arial" pitchFamily="34" charset="0"/>
              <a:buChar char="•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7823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24685" y="764704"/>
            <a:ext cx="7772400" cy="1470025"/>
          </a:xfrm>
        </p:spPr>
        <p:txBody>
          <a:bodyPr/>
          <a:lstStyle/>
          <a:p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Reproductor Humano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lapolar\Desktop\Sistema_Reproductor_femenino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7" r="12597" b="50197"/>
          <a:stretch/>
        </p:blipFill>
        <p:spPr bwMode="auto">
          <a:xfrm>
            <a:off x="1331640" y="3009929"/>
            <a:ext cx="3079245" cy="264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lapolar\Desktop\Sistema_Reproductor_femenino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7" t="50000" r="12597"/>
          <a:stretch/>
        </p:blipFill>
        <p:spPr bwMode="auto">
          <a:xfrm>
            <a:off x="4860031" y="3009929"/>
            <a:ext cx="2575543" cy="222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725120" y="5657379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 smtClean="0">
                <a:latin typeface="+mj-lt"/>
              </a:rPr>
              <a:t>Femenino</a:t>
            </a:r>
            <a:endParaRPr lang="es-CL" sz="3600" dirty="0">
              <a:latin typeface="+mj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839355" y="5657379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 smtClean="0">
                <a:latin typeface="+mj-lt"/>
              </a:rPr>
              <a:t>Masculino</a:t>
            </a:r>
            <a:endParaRPr lang="es-CL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1054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Aparato reproductor femenino</a:t>
            </a:r>
            <a:r>
              <a:rPr lang="es-CL" dirty="0" smtClean="0"/>
              <a:t>.</a:t>
            </a:r>
            <a:endParaRPr lang="es-CL" dirty="0"/>
          </a:p>
        </p:txBody>
      </p:sp>
      <p:pic>
        <p:nvPicPr>
          <p:cNvPr id="2050" name="Picture 2" descr="C:\Users\lapolar\Desktop\tbl_imgscont_25_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7" y="1484784"/>
            <a:ext cx="903977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022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apolar\Desktop\interno_femenino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6823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997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63093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CL" sz="3800" b="1" u="sng" dirty="0"/>
              <a:t>Parte externa</a:t>
            </a:r>
            <a:endParaRPr lang="es-CL" sz="3800" dirty="0"/>
          </a:p>
          <a:p>
            <a:pPr marL="0" indent="0">
              <a:buNone/>
            </a:pPr>
            <a:r>
              <a:rPr lang="es-CL" sz="3800" dirty="0" smtClean="0"/>
              <a:t>		</a:t>
            </a:r>
          </a:p>
          <a:p>
            <a:pPr marL="0" indent="0">
              <a:buNone/>
            </a:pPr>
            <a:r>
              <a:rPr lang="es-CL" sz="3800" dirty="0"/>
              <a:t>	</a:t>
            </a:r>
            <a:r>
              <a:rPr lang="es-CL" sz="3800" dirty="0" smtClean="0"/>
              <a:t>El </a:t>
            </a:r>
            <a:r>
              <a:rPr lang="es-CL" sz="3800" dirty="0"/>
              <a:t>conjunto de órganos externos se denomina VULVA</a:t>
            </a:r>
            <a:r>
              <a:rPr lang="es-CL" sz="3800" dirty="0" smtClean="0"/>
              <a:t>:</a:t>
            </a:r>
          </a:p>
          <a:p>
            <a:pPr marL="0" indent="0">
              <a:buNone/>
            </a:pPr>
            <a:r>
              <a:rPr lang="es-CL" sz="3800" dirty="0" smtClean="0"/>
              <a:t> </a:t>
            </a:r>
            <a:endParaRPr lang="es-CL" sz="3800" dirty="0"/>
          </a:p>
          <a:p>
            <a:pPr lvl="0"/>
            <a:r>
              <a:rPr lang="es-CL" sz="3800" b="1" dirty="0"/>
              <a:t>Clítoris: </a:t>
            </a:r>
            <a:r>
              <a:rPr lang="es-CL" sz="3800" dirty="0"/>
              <a:t>Es un pequeño cuerpo eréctil, cubierto con un pliegue de tejido llamado </a:t>
            </a:r>
            <a:r>
              <a:rPr lang="es-CL" sz="3800" dirty="0" smtClean="0"/>
              <a:t>prepucio, </a:t>
            </a:r>
            <a:r>
              <a:rPr lang="es-CL" sz="3800" dirty="0"/>
              <a:t>el cual posee receptores táctiles que al ser estimulados, excitan a la mujer durante el coito. </a:t>
            </a:r>
          </a:p>
          <a:p>
            <a:pPr lvl="0"/>
            <a:r>
              <a:rPr lang="es-CL" sz="3800" b="1" dirty="0"/>
              <a:t>Los labios mayores y los labios menores: </a:t>
            </a:r>
            <a:r>
              <a:rPr lang="es-CL" sz="3800" dirty="0"/>
              <a:t>se encuentran debajo del </a:t>
            </a:r>
            <a:r>
              <a:rPr lang="es-CL" sz="3800" dirty="0" smtClean="0"/>
              <a:t>clítoris. </a:t>
            </a:r>
            <a:r>
              <a:rPr lang="es-CL" sz="3800" dirty="0"/>
              <a:t>Estos rodean la abertura de la vagina y cumplen la función de protección. </a:t>
            </a:r>
          </a:p>
          <a:p>
            <a:pPr lvl="0"/>
            <a:r>
              <a:rPr lang="es-CL" sz="3800" b="1" dirty="0"/>
              <a:t>El meato urinario: </a:t>
            </a:r>
            <a:r>
              <a:rPr lang="es-CL" sz="3800" dirty="0"/>
              <a:t>este se encuentra en la parte superior de la abertura vaginal. </a:t>
            </a:r>
          </a:p>
          <a:p>
            <a:pPr lvl="0"/>
            <a:r>
              <a:rPr lang="es-CL" sz="3800" b="1" dirty="0"/>
              <a:t>El himen</a:t>
            </a:r>
            <a:r>
              <a:rPr lang="es-CL" sz="3800" dirty="0"/>
              <a:t>: es un delgado anillo tejido que cubre la abertura </a:t>
            </a:r>
            <a:r>
              <a:rPr lang="es-CL" sz="3800" dirty="0" smtClean="0"/>
              <a:t>vaginal. </a:t>
            </a:r>
            <a:endParaRPr lang="es-CL" sz="3800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81085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0"/>
            <a:ext cx="8445624" cy="66693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CL" sz="3400" b="1" u="sng" dirty="0"/>
              <a:t>Parte interna</a:t>
            </a:r>
            <a:endParaRPr lang="es-CL" sz="3400" dirty="0"/>
          </a:p>
          <a:p>
            <a:pPr marL="0" indent="0">
              <a:buNone/>
            </a:pPr>
            <a:endParaRPr lang="es-CL" sz="3400" dirty="0" smtClean="0"/>
          </a:p>
          <a:p>
            <a:pPr marL="0" indent="0">
              <a:buNone/>
            </a:pPr>
            <a:r>
              <a:rPr lang="es-CL" sz="3400" dirty="0"/>
              <a:t>	</a:t>
            </a:r>
            <a:r>
              <a:rPr lang="es-CL" sz="3400" dirty="0" smtClean="0"/>
              <a:t>Los </a:t>
            </a:r>
            <a:r>
              <a:rPr lang="es-CL" sz="3400" dirty="0"/>
              <a:t>órganos internos están ubicados en la región pelviana de la  </a:t>
            </a:r>
            <a:r>
              <a:rPr lang="es-CL" sz="3400" dirty="0" smtClean="0"/>
              <a:t>   </a:t>
            </a:r>
          </a:p>
          <a:p>
            <a:pPr marL="0" indent="0">
              <a:buNone/>
            </a:pPr>
            <a:r>
              <a:rPr lang="es-CL" sz="3400" dirty="0"/>
              <a:t> </a:t>
            </a:r>
            <a:r>
              <a:rPr lang="es-CL" sz="3400" dirty="0" smtClean="0"/>
              <a:t>     cavidad </a:t>
            </a:r>
            <a:r>
              <a:rPr lang="es-CL" sz="3400" dirty="0"/>
              <a:t>abdominal</a:t>
            </a:r>
            <a:r>
              <a:rPr lang="es-CL" sz="3400" dirty="0" smtClean="0"/>
              <a:t>.</a:t>
            </a:r>
          </a:p>
          <a:p>
            <a:pPr marL="0" indent="0">
              <a:buNone/>
            </a:pPr>
            <a:endParaRPr lang="es-CL" sz="3400" dirty="0"/>
          </a:p>
          <a:p>
            <a:pPr lvl="0"/>
            <a:r>
              <a:rPr lang="es-CL" sz="3400" b="1" dirty="0"/>
              <a:t>La vagina</a:t>
            </a:r>
            <a:r>
              <a:rPr lang="es-CL" sz="3400" dirty="0"/>
              <a:t>: Es un conducto </a:t>
            </a:r>
            <a:r>
              <a:rPr lang="es-CL" sz="3400" dirty="0" err="1"/>
              <a:t>musculomembranoso</a:t>
            </a:r>
            <a:r>
              <a:rPr lang="es-CL" sz="3400" dirty="0"/>
              <a:t> de unos 9</a:t>
            </a:r>
            <a:r>
              <a:rPr lang="es-CL" sz="3400" dirty="0" smtClean="0"/>
              <a:t> </a:t>
            </a:r>
            <a:r>
              <a:rPr lang="es-CL" sz="3400" dirty="0"/>
              <a:t>cm. De longitud. Esta separada de la vulva y del exterior por una membrana llamada himen. </a:t>
            </a:r>
          </a:p>
          <a:p>
            <a:pPr lvl="0"/>
            <a:r>
              <a:rPr lang="es-CL" sz="3400" b="1" dirty="0"/>
              <a:t>útero: </a:t>
            </a:r>
            <a:r>
              <a:rPr lang="es-CL" sz="3400" dirty="0"/>
              <a:t>Es el órgano encargado de recibir el óvulo fecundado procedente de la trompa de </a:t>
            </a:r>
            <a:r>
              <a:rPr lang="es-CL" sz="3400" dirty="0" err="1"/>
              <a:t>falopio</a:t>
            </a:r>
            <a:r>
              <a:rPr lang="es-CL" sz="3400" dirty="0"/>
              <a:t>. La pared del útero esta cubierta por una capa mucosa llamada ENDOMETRIO. </a:t>
            </a:r>
          </a:p>
          <a:p>
            <a:pPr lvl="0"/>
            <a:r>
              <a:rPr lang="es-CL" sz="3400" b="1" dirty="0"/>
              <a:t>Trompas de </a:t>
            </a:r>
            <a:r>
              <a:rPr lang="es-CL" sz="3400" b="1" dirty="0" err="1"/>
              <a:t>falopio</a:t>
            </a:r>
            <a:r>
              <a:rPr lang="es-CL" sz="3400" dirty="0"/>
              <a:t>: Son dos conductos de unos 20 cm. de longitud. En este tiene lugar la fecundación del óvulo por el espermatozoide. </a:t>
            </a:r>
          </a:p>
          <a:p>
            <a:pPr lvl="0"/>
            <a:r>
              <a:rPr lang="es-CL" sz="3400" b="1" dirty="0"/>
              <a:t>Ovarios</a:t>
            </a:r>
            <a:r>
              <a:rPr lang="es-CL" sz="3400" dirty="0"/>
              <a:t>: Son la glándula genital femenina. Este posee una función de secreción interna y otra externa. Por la primera vierte a </a:t>
            </a:r>
            <a:r>
              <a:rPr lang="es-CL" sz="3400" dirty="0" smtClean="0"/>
              <a:t>la sangre </a:t>
            </a:r>
            <a:r>
              <a:rPr lang="es-CL" sz="3400" dirty="0"/>
              <a:t>las hormonas femeninas: estrógenos y progesteronas. La segunda función da lugar a la formación de óvulos. En cada ovario hay 200.000 óvulos.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40328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Aparato reproductor masculino.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lapolar\Desktop\aparato%20reproductor%20masculin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696895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507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b="1" u="sng" dirty="0"/>
              <a:t>Parte externa:</a:t>
            </a:r>
            <a:endParaRPr lang="es-CL" dirty="0"/>
          </a:p>
          <a:p>
            <a:pPr lvl="0"/>
            <a:r>
              <a:rPr lang="es-CL" dirty="0"/>
              <a:t>Escroto o bolsa escrotal: </a:t>
            </a:r>
            <a:r>
              <a:rPr lang="es-CL" u="sng" dirty="0"/>
              <a:t>Sistema de </a:t>
            </a:r>
            <a:r>
              <a:rPr lang="es-CL" u="sng" dirty="0" err="1"/>
              <a:t>refrigeración</a:t>
            </a:r>
            <a:r>
              <a:rPr lang="es-CL" dirty="0" err="1"/>
              <a:t>para</a:t>
            </a:r>
            <a:r>
              <a:rPr lang="es-CL" dirty="0"/>
              <a:t> la formación de espermatozoides. </a:t>
            </a:r>
          </a:p>
          <a:p>
            <a:pPr lvl="0"/>
            <a:r>
              <a:rPr lang="es-CL" dirty="0"/>
              <a:t>Pene: Es el órgano </a:t>
            </a:r>
            <a:r>
              <a:rPr lang="es-CL" dirty="0" err="1"/>
              <a:t>copulatorio</a:t>
            </a:r>
            <a:r>
              <a:rPr lang="es-CL" dirty="0"/>
              <a:t>, capaz de llevar los espermatozoides hasta la vagina de la mujer.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43486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9046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L" b="1" u="sng" dirty="0"/>
              <a:t>Parte interna:</a:t>
            </a:r>
            <a:endParaRPr lang="es-CL" dirty="0"/>
          </a:p>
          <a:p>
            <a:pPr lvl="0"/>
            <a:r>
              <a:rPr lang="es-CL" dirty="0"/>
              <a:t>Uretra: Canal que conduce la orina fuera de la vejiga, también conduce los espermatozoides. </a:t>
            </a:r>
          </a:p>
          <a:p>
            <a:pPr lvl="0"/>
            <a:r>
              <a:rPr lang="es-CL" dirty="0"/>
              <a:t>Cuerpo cavernoso y cuerpo esponjoso: Estos órganos le confieren la capacidad de erección la cual le permite penetrar en el interior de la vagina y depositar en ella el semen. </a:t>
            </a:r>
          </a:p>
          <a:p>
            <a:pPr lvl="0"/>
            <a:r>
              <a:rPr lang="es-CL" dirty="0"/>
              <a:t>Prepucio: Es un repliegue que recubre el glande. </a:t>
            </a:r>
          </a:p>
          <a:p>
            <a:pPr lvl="0"/>
            <a:r>
              <a:rPr lang="es-CL" dirty="0"/>
              <a:t>Glande: Parte terminal del pene. </a:t>
            </a:r>
          </a:p>
          <a:p>
            <a:pPr lvl="0"/>
            <a:r>
              <a:rPr lang="es-CL" dirty="0"/>
              <a:t>Testículos: Dos órganos de 5cm. Aproximadamente cada uno.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277661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282</Words>
  <Application>Microsoft Office PowerPoint</Application>
  <PresentationFormat>Presentación en pantalla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Viviendo la adolescencia.</vt:lpstr>
      <vt:lpstr>Sistema Reproductor Humano</vt:lpstr>
      <vt:lpstr>Aparato reproductor femenino.</vt:lpstr>
      <vt:lpstr>Presentación de PowerPoint</vt:lpstr>
      <vt:lpstr>Presentación de PowerPoint</vt:lpstr>
      <vt:lpstr>Presentación de PowerPoint</vt:lpstr>
      <vt:lpstr>Aparato reproductor masculino.</vt:lpstr>
      <vt:lpstr>Presentación de PowerPoint</vt:lpstr>
      <vt:lpstr>Presentación de PowerPoint</vt:lpstr>
      <vt:lpstr>Presentación de PowerPoint</vt:lpstr>
      <vt:lpstr>Gametos femeninos y masculinos.</vt:lpstr>
      <vt:lpstr>El espermatozoide.</vt:lpstr>
      <vt:lpstr>El ovocito.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lapolar</dc:creator>
  <cp:lastModifiedBy>lapolar</cp:lastModifiedBy>
  <cp:revision>8</cp:revision>
  <dcterms:created xsi:type="dcterms:W3CDTF">2011-09-20T12:37:23Z</dcterms:created>
  <dcterms:modified xsi:type="dcterms:W3CDTF">2011-09-24T23:10:06Z</dcterms:modified>
</cp:coreProperties>
</file>