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261"/>
    <a:srgbClr val="55B3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5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3AF1B-E820-44B5-B362-EC6BB4A39985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2AE18-3501-4B3B-94F0-4EC17980E3C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2AE18-3501-4B3B-94F0-4EC17980E3CD}" type="slidenum">
              <a:rPr lang="es-AR" smtClean="0"/>
              <a:pPr/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2AE18-3501-4B3B-94F0-4EC17980E3CD}" type="slidenum">
              <a:rPr lang="es-AR" smtClean="0"/>
              <a:pPr/>
              <a:t>21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2AE18-3501-4B3B-94F0-4EC17980E3CD}" type="slidenum">
              <a:rPr lang="es-AR" smtClean="0"/>
              <a:pPr/>
              <a:t>30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2AE18-3501-4B3B-94F0-4EC17980E3CD}" type="slidenum">
              <a:rPr lang="es-AR" smtClean="0"/>
              <a:pPr/>
              <a:t>33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3CD9-C20C-4883-A000-94CA76B5239A}" type="datetimeFigureOut">
              <a:rPr lang="es-AR" smtClean="0"/>
              <a:pPr/>
              <a:t>02/06/2011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D1B0F-8593-49F0-AF3A-A8BC3B3B7CC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0" y="764704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TRADICIONES </a:t>
            </a:r>
            <a:r>
              <a:rPr lang="es-E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FILOSÓFICAS</a:t>
            </a:r>
            <a:r>
              <a:rPr lang="es-E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E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FUNDAMENTALES</a:t>
            </a:r>
            <a:endParaRPr lang="es-E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118 -0.15712  0.132 -0.15712  0.011 0  C 0.132 -0.15712  0.132 0.17576  0.011 0.01465  C 0.132 0.17576  -0.118 0.17576  0 0.01465  C -0.118 0.17576  -0.118 -0.15712  0 0  Z" pathEditMode="relative" ptsTypes="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2123728" y="2204864"/>
            <a:ext cx="5160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TÉRMINO MEDIO</a:t>
            </a:r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827584" y="3933056"/>
            <a:ext cx="331236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EN SI MISMO</a:t>
            </a:r>
            <a:endParaRPr lang="es-AR" sz="2800" dirty="0"/>
          </a:p>
        </p:txBody>
      </p:sp>
      <p:sp>
        <p:nvSpPr>
          <p:cNvPr id="6" name="5 Elipse"/>
          <p:cNvSpPr/>
          <p:nvPr/>
        </p:nvSpPr>
        <p:spPr>
          <a:xfrm>
            <a:off x="5004048" y="3861048"/>
            <a:ext cx="29523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RELATIVO A NOSOTROS</a:t>
            </a:r>
            <a:endParaRPr lang="es-AR" sz="2800" dirty="0"/>
          </a:p>
        </p:txBody>
      </p:sp>
      <p:sp>
        <p:nvSpPr>
          <p:cNvPr id="7" name="6 Marco"/>
          <p:cNvSpPr/>
          <p:nvPr/>
        </p:nvSpPr>
        <p:spPr>
          <a:xfrm>
            <a:off x="1115616" y="5805264"/>
            <a:ext cx="2880320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DELIBERACIÓN RACIONAL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8" name="7 Marco"/>
          <p:cNvSpPr/>
          <p:nvPr/>
        </p:nvSpPr>
        <p:spPr>
          <a:xfrm>
            <a:off x="5220072" y="5733256"/>
            <a:ext cx="316835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ACTUAR COHERENTEMENTE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2555776" y="3140968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abajo"/>
          <p:cNvSpPr/>
          <p:nvPr/>
        </p:nvSpPr>
        <p:spPr>
          <a:xfrm>
            <a:off x="6372200" y="3140968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arriba y abajo"/>
          <p:cNvSpPr/>
          <p:nvPr/>
        </p:nvSpPr>
        <p:spPr>
          <a:xfrm>
            <a:off x="2483768" y="5085184"/>
            <a:ext cx="504056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Flecha arriba y abajo"/>
          <p:cNvSpPr/>
          <p:nvPr/>
        </p:nvSpPr>
        <p:spPr>
          <a:xfrm>
            <a:off x="6660232" y="5157192"/>
            <a:ext cx="288032" cy="5040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3059832" y="692696"/>
            <a:ext cx="239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VIRTUD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Anillo"/>
          <p:cNvSpPr/>
          <p:nvPr/>
        </p:nvSpPr>
        <p:spPr>
          <a:xfrm>
            <a:off x="1043608" y="2420888"/>
            <a:ext cx="2088232" cy="936104"/>
          </a:xfrm>
          <a:prstGeom prst="donut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chemeClr val="tx1"/>
                </a:solidFill>
              </a:rPr>
              <a:t>HABITO</a:t>
            </a:r>
            <a:endParaRPr lang="es-AR" sz="2400" dirty="0">
              <a:solidFill>
                <a:schemeClr val="tx1"/>
              </a:solidFill>
            </a:endParaRPr>
          </a:p>
        </p:txBody>
      </p:sp>
      <p:sp>
        <p:nvSpPr>
          <p:cNvPr id="6" name="5 Marco"/>
          <p:cNvSpPr/>
          <p:nvPr/>
        </p:nvSpPr>
        <p:spPr>
          <a:xfrm>
            <a:off x="971600" y="4077072"/>
            <a:ext cx="1944216" cy="151216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ACTUAMOS DE FORMA SOSTENIDA Y REGULAR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156176" y="1340768"/>
            <a:ext cx="194421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EDUCACIÓN</a:t>
            </a:r>
            <a:endParaRPr lang="es-AR" dirty="0"/>
          </a:p>
        </p:txBody>
      </p:sp>
      <p:sp>
        <p:nvSpPr>
          <p:cNvPr id="8" name="7 Elipse"/>
          <p:cNvSpPr/>
          <p:nvPr/>
        </p:nvSpPr>
        <p:spPr>
          <a:xfrm>
            <a:off x="5148064" y="2420888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REITERACIÓN DE ALGUNAS CONDUCTAS </a:t>
            </a:r>
            <a:endParaRPr lang="es-AR" dirty="0"/>
          </a:p>
        </p:txBody>
      </p:sp>
      <p:sp>
        <p:nvSpPr>
          <p:cNvPr id="9" name="8 Elipse"/>
          <p:cNvSpPr/>
          <p:nvPr/>
        </p:nvSpPr>
        <p:spPr>
          <a:xfrm>
            <a:off x="3419872" y="3861048"/>
            <a:ext cx="309634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DELIBERACIÓN </a:t>
            </a:r>
          </a:p>
          <a:p>
            <a:pPr algn="ctr"/>
            <a:r>
              <a:rPr lang="es-AR" dirty="0" smtClean="0"/>
              <a:t>RACIONAL</a:t>
            </a:r>
            <a:endParaRPr lang="es-AR" dirty="0"/>
          </a:p>
        </p:txBody>
      </p:sp>
      <p:sp>
        <p:nvSpPr>
          <p:cNvPr id="10" name="9 Elipse"/>
          <p:cNvSpPr/>
          <p:nvPr/>
        </p:nvSpPr>
        <p:spPr>
          <a:xfrm>
            <a:off x="5508104" y="5157192"/>
            <a:ext cx="302433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ELECCIÓN CONSCIENTE FRENTE A LOS CASOS CONCRETOS</a:t>
            </a:r>
            <a:endParaRPr lang="es-AR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5436096" y="1556792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6200000" flipH="1">
            <a:off x="3419872" y="2492896"/>
            <a:ext cx="18722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16200000" flipH="1">
            <a:off x="3743908" y="2744924"/>
            <a:ext cx="360040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16200000" flipH="1">
            <a:off x="5184068" y="1592796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10800000" flipV="1">
            <a:off x="2699792" y="1628800"/>
            <a:ext cx="864096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5400000">
            <a:off x="1691680" y="3645024"/>
            <a:ext cx="4320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Elipse"/>
          <p:cNvSpPr/>
          <p:nvPr/>
        </p:nvSpPr>
        <p:spPr>
          <a:xfrm>
            <a:off x="3059832" y="4941168"/>
            <a:ext cx="23042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LIBERTAD PARA</a:t>
            </a:r>
          </a:p>
          <a:p>
            <a:pPr algn="ctr"/>
            <a:r>
              <a:rPr lang="es-AR" dirty="0" smtClean="0"/>
              <a:t>OPTAR ENTRE DISTINTAS </a:t>
            </a:r>
          </a:p>
          <a:p>
            <a:pPr algn="ctr"/>
            <a:r>
              <a:rPr lang="es-AR" dirty="0" smtClean="0"/>
              <a:t>ALTERNATIVAS</a:t>
            </a:r>
            <a:endParaRPr lang="es-AR" dirty="0"/>
          </a:p>
        </p:txBody>
      </p:sp>
      <p:cxnSp>
        <p:nvCxnSpPr>
          <p:cNvPr id="28" name="27 Conector recto de flecha"/>
          <p:cNvCxnSpPr/>
          <p:nvPr/>
        </p:nvCxnSpPr>
        <p:spPr>
          <a:xfrm rot="5400000">
            <a:off x="2195736" y="3140968"/>
            <a:ext cx="30963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3563888" y="332656"/>
            <a:ext cx="239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VIRTUD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Hexágono"/>
          <p:cNvSpPr/>
          <p:nvPr/>
        </p:nvSpPr>
        <p:spPr>
          <a:xfrm>
            <a:off x="2771800" y="1916832"/>
            <a:ext cx="3744416" cy="1152128"/>
          </a:xfrm>
          <a:prstGeom prst="hexagon">
            <a:avLst/>
          </a:prstGeom>
          <a:ln w="76200">
            <a:solidFill>
              <a:srgbClr val="55B30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TÉRMINO MEDIO RELATIVO</a:t>
            </a:r>
          </a:p>
          <a:p>
            <a:pPr algn="ctr"/>
            <a:r>
              <a:rPr lang="es-AR" sz="2400" dirty="0" smtClean="0"/>
              <a:t> A NOSOTROS</a:t>
            </a:r>
            <a:endParaRPr lang="es-AR" sz="2400" dirty="0"/>
          </a:p>
        </p:txBody>
      </p:sp>
      <p:sp>
        <p:nvSpPr>
          <p:cNvPr id="6" name="5 Elipse"/>
          <p:cNvSpPr/>
          <p:nvPr/>
        </p:nvSpPr>
        <p:spPr>
          <a:xfrm>
            <a:off x="3347864" y="3573016"/>
            <a:ext cx="280831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IMPLICA</a:t>
            </a:r>
            <a:endParaRPr lang="es-AR" sz="2400" dirty="0"/>
          </a:p>
        </p:txBody>
      </p:sp>
      <p:sp>
        <p:nvSpPr>
          <p:cNvPr id="7" name="6 Hexágono"/>
          <p:cNvSpPr/>
          <p:nvPr/>
        </p:nvSpPr>
        <p:spPr>
          <a:xfrm>
            <a:off x="1475656" y="4725144"/>
            <a:ext cx="2160240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smtClean="0"/>
              <a:t>TRADICIONES</a:t>
            </a:r>
            <a:endParaRPr lang="es-AR" sz="2000" dirty="0"/>
          </a:p>
        </p:txBody>
      </p:sp>
      <p:sp>
        <p:nvSpPr>
          <p:cNvPr id="9" name="8 Hexágono"/>
          <p:cNvSpPr/>
          <p:nvPr/>
        </p:nvSpPr>
        <p:spPr>
          <a:xfrm>
            <a:off x="5292080" y="4797152"/>
            <a:ext cx="2736304" cy="5760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smtClean="0"/>
              <a:t>CONVENCIONES DEL GRUPO SOCIAL</a:t>
            </a:r>
            <a:endParaRPr lang="es-AR" sz="2000" dirty="0"/>
          </a:p>
        </p:txBody>
      </p:sp>
      <p:cxnSp>
        <p:nvCxnSpPr>
          <p:cNvPr id="11" name="10 Conector recto de flecha"/>
          <p:cNvCxnSpPr/>
          <p:nvPr/>
        </p:nvCxnSpPr>
        <p:spPr>
          <a:xfrm rot="5400000">
            <a:off x="4283968" y="141277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4463988" y="332098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10800000" flipV="1">
            <a:off x="2411760" y="4005064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868144" y="414908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835696" y="476672"/>
            <a:ext cx="45330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CONFUCIONES </a:t>
            </a:r>
          </a:p>
          <a:p>
            <a:pPr algn="ctr"/>
            <a:r>
              <a:rPr lang="es-E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COMUNES</a:t>
            </a:r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Hexágono"/>
          <p:cNvSpPr/>
          <p:nvPr/>
        </p:nvSpPr>
        <p:spPr>
          <a:xfrm>
            <a:off x="611560" y="2132856"/>
            <a:ext cx="7632848" cy="1296144"/>
          </a:xfrm>
          <a:prstGeom prst="hexagon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CONSIDERAR QUE LA TEORÍA DEL TÉRMINO MEDIO ALIENTA A UNA FORMA DE VIDA GRIS O MEDIOCRE.</a:t>
            </a:r>
            <a:endParaRPr lang="es-AR" sz="2400" dirty="0"/>
          </a:p>
        </p:txBody>
      </p:sp>
      <p:sp>
        <p:nvSpPr>
          <p:cNvPr id="6" name="5 Hexágono"/>
          <p:cNvSpPr/>
          <p:nvPr/>
        </p:nvSpPr>
        <p:spPr>
          <a:xfrm>
            <a:off x="755576" y="4077072"/>
            <a:ext cx="7200800" cy="1944216"/>
          </a:xfrm>
          <a:prstGeom prst="hexagon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LA AFIRMACIÓN DE  ARISTOTELES ”POR CAUSA DEL PLACER HACEMOS LO MALO” NO IMPLICA QUE TENGA UNA VISIÓN NEGATIVA DEL PLACER.</a:t>
            </a: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2123728" y="332656"/>
            <a:ext cx="47657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EL EJERCICIO DE</a:t>
            </a:r>
          </a:p>
          <a:p>
            <a:pPr algn="ctr"/>
            <a:r>
              <a:rPr lang="es-E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LA VIRTUD</a:t>
            </a:r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3707904" y="2132856"/>
            <a:ext cx="194421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PRESUPONE</a:t>
            </a:r>
            <a:endParaRPr lang="es-AR" dirty="0"/>
          </a:p>
        </p:txBody>
      </p:sp>
      <p:sp>
        <p:nvSpPr>
          <p:cNvPr id="6" name="5 Hexágono"/>
          <p:cNvSpPr/>
          <p:nvPr/>
        </p:nvSpPr>
        <p:spPr>
          <a:xfrm>
            <a:off x="5292080" y="5301208"/>
            <a:ext cx="2808312" cy="936104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CONTINUIDAD DE  LA ACCIÓN</a:t>
            </a:r>
            <a:endParaRPr lang="es-AR" dirty="0"/>
          </a:p>
        </p:txBody>
      </p:sp>
      <p:sp>
        <p:nvSpPr>
          <p:cNvPr id="7" name="6 Hexágono"/>
          <p:cNvSpPr/>
          <p:nvPr/>
        </p:nvSpPr>
        <p:spPr>
          <a:xfrm>
            <a:off x="827584" y="3861048"/>
            <a:ext cx="2520280" cy="914400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QUE SEA CONSCIENTE CON LO QUE HACE</a:t>
            </a:r>
            <a:endParaRPr lang="es-AR" dirty="0"/>
          </a:p>
        </p:txBody>
      </p:sp>
      <p:sp>
        <p:nvSpPr>
          <p:cNvPr id="8" name="7 Hexágono"/>
          <p:cNvSpPr/>
          <p:nvPr/>
        </p:nvSpPr>
        <p:spPr>
          <a:xfrm>
            <a:off x="755576" y="5013176"/>
            <a:ext cx="2592288" cy="158417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prstDash val="sysDot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ACCIONES ELEGIDAS TRAS UNA DELIBEREACIÓN RACIONAL</a:t>
            </a:r>
            <a:endParaRPr lang="es-AR" dirty="0"/>
          </a:p>
        </p:txBody>
      </p:sp>
      <p:sp>
        <p:nvSpPr>
          <p:cNvPr id="9" name="8 Hexágono"/>
          <p:cNvSpPr/>
          <p:nvPr/>
        </p:nvSpPr>
        <p:spPr>
          <a:xfrm>
            <a:off x="5364088" y="4149080"/>
            <a:ext cx="2448272" cy="79208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 ACCIÓN EN FORMA DECIDIDA </a:t>
            </a:r>
            <a:endParaRPr lang="es-AR" dirty="0"/>
          </a:p>
        </p:txBody>
      </p:sp>
      <p:sp>
        <p:nvSpPr>
          <p:cNvPr id="10" name="9 Hexágono"/>
          <p:cNvSpPr/>
          <p:nvPr/>
        </p:nvSpPr>
        <p:spPr>
          <a:xfrm>
            <a:off x="899592" y="2276872"/>
            <a:ext cx="2448272" cy="1296144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ys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LIBERTAD PARA ACTUAR O ABSTENERSE DE HACERLO</a:t>
            </a:r>
            <a:endParaRPr lang="es-AR" dirty="0"/>
          </a:p>
        </p:txBody>
      </p:sp>
      <p:sp>
        <p:nvSpPr>
          <p:cNvPr id="11" name="10 Hexágono"/>
          <p:cNvSpPr/>
          <p:nvPr/>
        </p:nvSpPr>
        <p:spPr>
          <a:xfrm>
            <a:off x="5580112" y="2780928"/>
            <a:ext cx="2520280" cy="100811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ACCIONES ELEGIDAS POR SU PROPIO VALOR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2915816" y="908720"/>
            <a:ext cx="3207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VIRTUDES 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Hexágono"/>
          <p:cNvSpPr/>
          <p:nvPr/>
        </p:nvSpPr>
        <p:spPr>
          <a:xfrm>
            <a:off x="2987824" y="2204864"/>
            <a:ext cx="3744416" cy="79208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REQUIEREN DE DISPONBILIDAD DE </a:t>
            </a:r>
            <a:endParaRPr lang="es-AR" sz="2800" dirty="0"/>
          </a:p>
        </p:txBody>
      </p:sp>
      <p:sp>
        <p:nvSpPr>
          <p:cNvPr id="6" name="5 Hexágono"/>
          <p:cNvSpPr/>
          <p:nvPr/>
        </p:nvSpPr>
        <p:spPr>
          <a:xfrm>
            <a:off x="1547664" y="3789040"/>
            <a:ext cx="2880320" cy="158417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BIENES EXTERIORES</a:t>
            </a:r>
            <a:endParaRPr lang="es-AR" sz="2400" dirty="0"/>
          </a:p>
        </p:txBody>
      </p:sp>
      <p:sp>
        <p:nvSpPr>
          <p:cNvPr id="7" name="6 Hexágono"/>
          <p:cNvSpPr/>
          <p:nvPr/>
        </p:nvSpPr>
        <p:spPr>
          <a:xfrm>
            <a:off x="5220072" y="3789040"/>
            <a:ext cx="2664296" cy="1296144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RECURSOS</a:t>
            </a:r>
            <a:endParaRPr lang="es-AR" sz="2800" dirty="0"/>
          </a:p>
        </p:txBody>
      </p:sp>
      <p:cxnSp>
        <p:nvCxnSpPr>
          <p:cNvPr id="9" name="8 Conector recto de flecha"/>
          <p:cNvCxnSpPr>
            <a:stCxn id="3" idx="0"/>
          </p:cNvCxnSpPr>
          <p:nvPr/>
        </p:nvCxnSpPr>
        <p:spPr>
          <a:xfrm rot="16200000" flipH="1">
            <a:off x="4413684" y="1758516"/>
            <a:ext cx="3166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3059832" y="3140968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6200000" flipH="1">
            <a:off x="5940152" y="321297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586739" y="332656"/>
            <a:ext cx="5156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VIRTUD CENTRAL</a:t>
            </a:r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2339752" y="1700808"/>
            <a:ext cx="4104456" cy="6480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PRUDENCIA</a:t>
            </a:r>
            <a:endParaRPr lang="es-AR" sz="2800" dirty="0"/>
          </a:p>
        </p:txBody>
      </p:sp>
      <p:sp>
        <p:nvSpPr>
          <p:cNvPr id="7" name="6 Hexágono"/>
          <p:cNvSpPr/>
          <p:nvPr/>
        </p:nvSpPr>
        <p:spPr>
          <a:xfrm>
            <a:off x="1547664" y="3068960"/>
            <a:ext cx="2952328" cy="100811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VIRTUD INTELECTUAL</a:t>
            </a:r>
            <a:endParaRPr lang="es-AR" sz="2800" dirty="0"/>
          </a:p>
        </p:txBody>
      </p:sp>
      <p:sp>
        <p:nvSpPr>
          <p:cNvPr id="8" name="7 Elipse"/>
          <p:cNvSpPr/>
          <p:nvPr/>
        </p:nvSpPr>
        <p:spPr>
          <a:xfrm>
            <a:off x="5652120" y="3140968"/>
            <a:ext cx="252028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RAZÓN PRÁCTICA</a:t>
            </a:r>
            <a:endParaRPr lang="es-AR" sz="2800" dirty="0"/>
          </a:p>
        </p:txBody>
      </p:sp>
      <p:sp>
        <p:nvSpPr>
          <p:cNvPr id="9" name="8 Hexágono"/>
          <p:cNvSpPr/>
          <p:nvPr/>
        </p:nvSpPr>
        <p:spPr>
          <a:xfrm>
            <a:off x="3707904" y="4725144"/>
            <a:ext cx="4392488" cy="129614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DETERMINAR  QUE ES LO BUENO Y LO MALO PARA EL SER HUMANO</a:t>
            </a:r>
            <a:endParaRPr lang="es-AR" sz="2400" dirty="0"/>
          </a:p>
        </p:txBody>
      </p:sp>
      <p:cxnSp>
        <p:nvCxnSpPr>
          <p:cNvPr id="11" name="10 Conector recto de flecha"/>
          <p:cNvCxnSpPr/>
          <p:nvPr/>
        </p:nvCxnSpPr>
        <p:spPr>
          <a:xfrm rot="10800000" flipV="1">
            <a:off x="6156176" y="4293096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3635896" y="2492896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5724128" y="2492896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0800000">
            <a:off x="4788024" y="3645024"/>
            <a:ext cx="7920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Elipse"/>
          <p:cNvSpPr/>
          <p:nvPr/>
        </p:nvSpPr>
        <p:spPr>
          <a:xfrm>
            <a:off x="0" y="1124744"/>
            <a:ext cx="29523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PRUDENCIA</a:t>
            </a:r>
            <a:endParaRPr lang="es-AR" sz="2400" dirty="0"/>
          </a:p>
        </p:txBody>
      </p:sp>
      <p:sp>
        <p:nvSpPr>
          <p:cNvPr id="5" name="4 Elipse"/>
          <p:cNvSpPr/>
          <p:nvPr/>
        </p:nvSpPr>
        <p:spPr>
          <a:xfrm>
            <a:off x="5615608" y="1124744"/>
            <a:ext cx="352839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VIRTUDES MORALES</a:t>
            </a:r>
            <a:endParaRPr lang="es-AR" sz="2400" dirty="0"/>
          </a:p>
        </p:txBody>
      </p:sp>
      <p:sp>
        <p:nvSpPr>
          <p:cNvPr id="6" name="5 Flecha derecha"/>
          <p:cNvSpPr/>
          <p:nvPr/>
        </p:nvSpPr>
        <p:spPr>
          <a:xfrm>
            <a:off x="3131840" y="548680"/>
            <a:ext cx="2448272" cy="2088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RELACIÓN </a:t>
            </a:r>
          </a:p>
          <a:p>
            <a:pPr algn="ctr"/>
            <a:r>
              <a:rPr lang="es-AR" dirty="0" smtClean="0"/>
              <a:t>DE DEPENDENCIA RECIPROCA</a:t>
            </a:r>
            <a:endParaRPr lang="es-AR" dirty="0"/>
          </a:p>
        </p:txBody>
      </p:sp>
      <p:sp>
        <p:nvSpPr>
          <p:cNvPr id="7" name="6 Hexágono"/>
          <p:cNvSpPr/>
          <p:nvPr/>
        </p:nvSpPr>
        <p:spPr>
          <a:xfrm>
            <a:off x="467544" y="2780928"/>
            <a:ext cx="2304256" cy="19442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DESICIÓN CONCRETA FRENTE A UNA SITUACIÓN</a:t>
            </a:r>
            <a:endParaRPr lang="es-AR" sz="2400" dirty="0"/>
          </a:p>
        </p:txBody>
      </p:sp>
      <p:sp>
        <p:nvSpPr>
          <p:cNvPr id="8" name="7 Hexágono"/>
          <p:cNvSpPr/>
          <p:nvPr/>
        </p:nvSpPr>
        <p:spPr>
          <a:xfrm>
            <a:off x="6084168" y="2636912"/>
            <a:ext cx="2736304" cy="12241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LIMITES MORALES</a:t>
            </a: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2483768" y="476672"/>
            <a:ext cx="4320480" cy="1656184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UNA PERSONA ES LLAMADA </a:t>
            </a:r>
            <a:r>
              <a:rPr lang="es-ES" sz="3200" b="1" u="dotDash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PRUDENTE</a:t>
            </a:r>
            <a:r>
              <a:rPr lang="es-E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CUANDO</a:t>
            </a:r>
          </a:p>
          <a:p>
            <a:pPr algn="ctr"/>
            <a:endParaRPr lang="es-AR" dirty="0"/>
          </a:p>
        </p:txBody>
      </p:sp>
      <p:sp>
        <p:nvSpPr>
          <p:cNvPr id="6" name="5 Hexágono"/>
          <p:cNvSpPr/>
          <p:nvPr/>
        </p:nvSpPr>
        <p:spPr>
          <a:xfrm>
            <a:off x="2339752" y="2924944"/>
            <a:ext cx="4032448" cy="1152128"/>
          </a:xfrm>
          <a:prstGeom prst="hexagon">
            <a:avLst/>
          </a:prstGeom>
          <a:ln w="76200">
            <a:prstDash val="lgDash"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SEBE JUZGAR LO  QUE ES BUENO Y CONVENIENTE</a:t>
            </a:r>
            <a:endParaRPr lang="es-AR" sz="2400" dirty="0"/>
          </a:p>
        </p:txBody>
      </p:sp>
      <p:sp>
        <p:nvSpPr>
          <p:cNvPr id="7" name="6 Hexágono"/>
          <p:cNvSpPr/>
          <p:nvPr/>
        </p:nvSpPr>
        <p:spPr>
          <a:xfrm>
            <a:off x="1403648" y="4797152"/>
            <a:ext cx="2448272" cy="151216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PARA SU VIDA COMPLETA</a:t>
            </a:r>
            <a:endParaRPr lang="es-AR" sz="2400" dirty="0"/>
          </a:p>
        </p:txBody>
      </p:sp>
      <p:sp>
        <p:nvSpPr>
          <p:cNvPr id="8" name="7 Hexágono"/>
          <p:cNvSpPr/>
          <p:nvPr/>
        </p:nvSpPr>
        <p:spPr>
          <a:xfrm>
            <a:off x="5652120" y="4365104"/>
            <a:ext cx="3024336" cy="165618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PARA TODOS LOS  MIEMBROS DE LA COMUNIDAD</a:t>
            </a: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1948898" y="908720"/>
            <a:ext cx="5296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IMMANUEL KANT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 descr="E:\lucre\220px-Immanuel_Kant_(painted_portrait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97880"/>
            <a:ext cx="5472608" cy="4211439"/>
          </a:xfrm>
          <a:prstGeom prst="rect">
            <a:avLst/>
          </a:prstGeom>
          <a:noFill/>
          <a:ln w="76200">
            <a:solidFill>
              <a:srgbClr val="00B0F0"/>
            </a:solidFill>
            <a:prstDash val="dashDot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20888"/>
            <a:ext cx="8229600" cy="114300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solidFill>
              <a:schemeClr val="bg2"/>
            </a:solidFill>
          </a:ln>
        </p:spPr>
        <p:txBody>
          <a:bodyPr/>
          <a:lstStyle/>
          <a:p>
            <a:pPr>
              <a:buNone/>
            </a:pPr>
            <a:endParaRPr lang="es-AR" u="sng" dirty="0" smtClean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206084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548680"/>
            <a:ext cx="4032448" cy="1008112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Orientadas a una finalidad determinada</a:t>
            </a:r>
            <a:endParaRPr lang="es-AR" sz="2400" dirty="0"/>
          </a:p>
        </p:txBody>
      </p:sp>
      <p:sp>
        <p:nvSpPr>
          <p:cNvPr id="6" name="5 Rectángulo"/>
          <p:cNvSpPr/>
          <p:nvPr/>
        </p:nvSpPr>
        <p:spPr>
          <a:xfrm>
            <a:off x="971600" y="4797152"/>
            <a:ext cx="2880320" cy="105841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Dependen de objetivos y metas</a:t>
            </a:r>
            <a:endParaRPr lang="es-AR" sz="2400" dirty="0"/>
          </a:p>
        </p:txBody>
      </p:sp>
      <p:sp>
        <p:nvSpPr>
          <p:cNvPr id="7" name="6 Rectángulo"/>
          <p:cNvSpPr/>
          <p:nvPr/>
        </p:nvSpPr>
        <p:spPr>
          <a:xfrm>
            <a:off x="5220072" y="4869160"/>
            <a:ext cx="2232248" cy="108012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Objetivo definido</a:t>
            </a:r>
            <a:endParaRPr lang="es-AR" sz="2400" dirty="0"/>
          </a:p>
        </p:txBody>
      </p:sp>
      <p:sp>
        <p:nvSpPr>
          <p:cNvPr id="8" name="7 Elipse"/>
          <p:cNvSpPr/>
          <p:nvPr/>
        </p:nvSpPr>
        <p:spPr>
          <a:xfrm>
            <a:off x="0" y="1916832"/>
            <a:ext cx="8496944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0" y="1988840"/>
            <a:ext cx="79114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ACCIONES </a:t>
            </a:r>
          </a:p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COTIDIANAS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rot="16200000" flipV="1">
            <a:off x="3095836" y="1736812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0800000" flipV="1">
            <a:off x="2339752" y="436510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6660232" y="443711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672285" y="692696"/>
            <a:ext cx="6137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KANT SOSTIENE QUE</a:t>
            </a:r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Hexágono"/>
          <p:cNvSpPr/>
          <p:nvPr/>
        </p:nvSpPr>
        <p:spPr>
          <a:xfrm>
            <a:off x="1331640" y="1916832"/>
            <a:ext cx="7056784" cy="15841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LA FELICIDAD  NO PUEDE OFRECERNOS CRITERIOS ADECUADOS PARA DETERMINAR SI LAS ACCIONES SON MORALMENTE CORRECTAS O INCORRECTAS</a:t>
            </a:r>
            <a:endParaRPr lang="es-AR" sz="2400" dirty="0"/>
          </a:p>
        </p:txBody>
      </p:sp>
      <p:sp>
        <p:nvSpPr>
          <p:cNvPr id="6" name="5 Hexágono"/>
          <p:cNvSpPr/>
          <p:nvPr/>
        </p:nvSpPr>
        <p:spPr>
          <a:xfrm>
            <a:off x="971600" y="4149080"/>
            <a:ext cx="2736304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DESACUERDOS CON EL CONCPTO</a:t>
            </a:r>
            <a:endParaRPr lang="es-AR" dirty="0"/>
          </a:p>
        </p:txBody>
      </p:sp>
      <p:sp>
        <p:nvSpPr>
          <p:cNvPr id="7" name="6 Hexágono"/>
          <p:cNvSpPr/>
          <p:nvPr/>
        </p:nvSpPr>
        <p:spPr>
          <a:xfrm>
            <a:off x="827584" y="5301208"/>
            <a:ext cx="2880320" cy="6480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IDEAS INCOMPATIBLES</a:t>
            </a:r>
            <a:endParaRPr lang="es-AR" dirty="0"/>
          </a:p>
        </p:txBody>
      </p:sp>
      <p:sp>
        <p:nvSpPr>
          <p:cNvPr id="8" name="7 Hexágono"/>
          <p:cNvSpPr/>
          <p:nvPr/>
        </p:nvSpPr>
        <p:spPr>
          <a:xfrm>
            <a:off x="4283968" y="5085184"/>
            <a:ext cx="3600400" cy="5760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PENSAMIENTOS DISTINTOS</a:t>
            </a:r>
            <a:endParaRPr lang="es-AR" dirty="0"/>
          </a:p>
        </p:txBody>
      </p:sp>
      <p:cxnSp>
        <p:nvCxnSpPr>
          <p:cNvPr id="10" name="9 Conector recto de flecha"/>
          <p:cNvCxnSpPr/>
          <p:nvPr/>
        </p:nvCxnSpPr>
        <p:spPr>
          <a:xfrm rot="5400000">
            <a:off x="4247964" y="166480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2447764" y="368102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2447764" y="512118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851920" y="4725144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3020166" y="260648"/>
            <a:ext cx="239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virtud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979712" y="1268760"/>
            <a:ext cx="4824536" cy="1440160"/>
          </a:xfrm>
          <a:prstGeom prst="rect">
            <a:avLst/>
          </a:prstGeom>
          <a:ln w="76200">
            <a:solidFill>
              <a:srgbClr val="B01261"/>
            </a:solidFill>
            <a:prstDash val="sysDot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Fortaleza moral de la voluntad del hombre en el cumplimiento de su deber.</a:t>
            </a:r>
            <a:endParaRPr lang="es-AR" sz="2400" dirty="0"/>
          </a:p>
        </p:txBody>
      </p:sp>
      <p:sp>
        <p:nvSpPr>
          <p:cNvPr id="6" name="5 Flecha abajo"/>
          <p:cNvSpPr/>
          <p:nvPr/>
        </p:nvSpPr>
        <p:spPr>
          <a:xfrm>
            <a:off x="3995936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3059832" y="4005064"/>
            <a:ext cx="2808312" cy="648072"/>
          </a:xfrm>
          <a:prstGeom prst="ellipse">
            <a:avLst/>
          </a:prstGeom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  deber</a:t>
            </a:r>
            <a:endParaRPr lang="es-AR" sz="2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2339752" y="5373216"/>
            <a:ext cx="4176464" cy="432048"/>
          </a:xfrm>
          <a:prstGeom prst="roundRect">
            <a:avLst/>
          </a:prstGeom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Persona virtuosa</a:t>
            </a:r>
            <a:endParaRPr lang="es-AR" sz="2400" dirty="0"/>
          </a:p>
        </p:txBody>
      </p:sp>
      <p:sp>
        <p:nvSpPr>
          <p:cNvPr id="9" name="8 Flecha abajo"/>
          <p:cNvSpPr/>
          <p:nvPr/>
        </p:nvSpPr>
        <p:spPr>
          <a:xfrm>
            <a:off x="4211960" y="4725144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995773" y="548680"/>
            <a:ext cx="7016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Máxima de la acción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699792" y="2132856"/>
            <a:ext cx="3744416" cy="914400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Expresión de reglas </a:t>
            </a:r>
            <a:endParaRPr lang="es-AR" sz="2400" dirty="0"/>
          </a:p>
        </p:txBody>
      </p:sp>
      <p:sp>
        <p:nvSpPr>
          <p:cNvPr id="7" name="6 Elipse"/>
          <p:cNvSpPr/>
          <p:nvPr/>
        </p:nvSpPr>
        <p:spPr>
          <a:xfrm>
            <a:off x="2771800" y="4005064"/>
            <a:ext cx="3672408" cy="1584176"/>
          </a:xfrm>
          <a:prstGeom prst="ellipse">
            <a:avLst/>
          </a:prstGeom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En las que podemos encuadrar nuestras acciones</a:t>
            </a:r>
            <a:endParaRPr lang="es-AR" sz="2400" dirty="0"/>
          </a:p>
        </p:txBody>
      </p:sp>
      <p:sp>
        <p:nvSpPr>
          <p:cNvPr id="8" name="7 Flecha abajo"/>
          <p:cNvSpPr/>
          <p:nvPr/>
        </p:nvSpPr>
        <p:spPr>
          <a:xfrm>
            <a:off x="4499992" y="306896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581013" y="908720"/>
            <a:ext cx="77020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Formulaciones del </a:t>
            </a:r>
          </a:p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Imperativo categórico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0" y="3356992"/>
            <a:ext cx="3960440" cy="1656184"/>
          </a:xfrm>
          <a:prstGeom prst="ellipse">
            <a:avLst/>
          </a:prstGeom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Obrar de modo tal que </a:t>
            </a:r>
            <a:r>
              <a:rPr lang="es-AR" sz="2400" dirty="0" err="1" smtClean="0"/>
              <a:t>nuetra</a:t>
            </a:r>
            <a:r>
              <a:rPr lang="es-AR" sz="2400" dirty="0" smtClean="0"/>
              <a:t> acción se convierta en</a:t>
            </a:r>
          </a:p>
          <a:p>
            <a:pPr algn="ctr"/>
            <a:r>
              <a:rPr lang="es-AR" sz="2400" dirty="0" smtClean="0"/>
              <a:t> </a:t>
            </a:r>
            <a:r>
              <a:rPr lang="es-AR" sz="2800" dirty="0" smtClean="0"/>
              <a:t>”ley universal”</a:t>
            </a:r>
          </a:p>
        </p:txBody>
      </p:sp>
      <p:sp>
        <p:nvSpPr>
          <p:cNvPr id="6" name="5 Elipse"/>
          <p:cNvSpPr/>
          <p:nvPr/>
        </p:nvSpPr>
        <p:spPr>
          <a:xfrm>
            <a:off x="5436096" y="3356992"/>
            <a:ext cx="3384376" cy="2016224"/>
          </a:xfrm>
          <a:prstGeom prst="ellipse">
            <a:avLst/>
          </a:prstGeom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Obrar de modo tal que la humanidad sea un fin y NO un medio</a:t>
            </a: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899010" y="692696"/>
            <a:ext cx="5396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VALOR ABSOLUTO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907704" y="3356992"/>
            <a:ext cx="525658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IGUAL DIGNIDAD  PARA TODAS LAS PERSONAS</a:t>
            </a:r>
            <a:endParaRPr lang="es-AR" sz="2800" dirty="0"/>
          </a:p>
        </p:txBody>
      </p:sp>
      <p:sp>
        <p:nvSpPr>
          <p:cNvPr id="6" name="5 Flecha abajo"/>
          <p:cNvSpPr/>
          <p:nvPr/>
        </p:nvSpPr>
        <p:spPr>
          <a:xfrm>
            <a:off x="4067944" y="1484784"/>
            <a:ext cx="576064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886125" y="548680"/>
            <a:ext cx="5710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JOHN STUART MILL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 descr="E:\lucre\200px-JohnStuartMi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5040560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3075444" y="260648"/>
            <a:ext cx="35847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FELICIDAD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283968" y="1196752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Elipse"/>
          <p:cNvSpPr/>
          <p:nvPr/>
        </p:nvSpPr>
        <p:spPr>
          <a:xfrm>
            <a:off x="3059832" y="1988840"/>
            <a:ext cx="33843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PLACER Y AUSENCIA DE DOLOR</a:t>
            </a:r>
            <a:endParaRPr lang="es-AR" dirty="0"/>
          </a:p>
        </p:txBody>
      </p:sp>
      <p:pic>
        <p:nvPicPr>
          <p:cNvPr id="1027" name="Picture 3" descr="E:\lucre\felicid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068960"/>
            <a:ext cx="4762500" cy="317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2415974" y="692696"/>
            <a:ext cx="3786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INFELICIDAD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6 Elipse"/>
          <p:cNvSpPr/>
          <p:nvPr/>
        </p:nvSpPr>
        <p:spPr>
          <a:xfrm>
            <a:off x="2483768" y="2132856"/>
            <a:ext cx="39604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DOLOR Y FALTA DE PLACER</a:t>
            </a:r>
            <a:endParaRPr lang="es-AR" sz="2800" dirty="0"/>
          </a:p>
        </p:txBody>
      </p:sp>
      <p:pic>
        <p:nvPicPr>
          <p:cNvPr id="3074" name="Picture 2" descr="E:\lucre\y1p95nbvqf-hgpp9r4ap4p5ej6jwovofi_xefi4p9nxgoarl-ume-0sucqtpwlzkrwawbaez3ftd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6"/>
            <a:ext cx="460851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3492524" y="476672"/>
            <a:ext cx="2353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PLACER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Elipse"/>
          <p:cNvSpPr/>
          <p:nvPr/>
        </p:nvSpPr>
        <p:spPr>
          <a:xfrm>
            <a:off x="2843808" y="2204864"/>
            <a:ext cx="374441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SENSACIONES AGRADABLES CORPORALES O DE PENSAMIENTO</a:t>
            </a:r>
            <a:endParaRPr lang="es-AR" sz="24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251520" y="4869160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REFLEXIÓN</a:t>
            </a:r>
            <a:endParaRPr lang="es-AR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5004048" y="4869160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CREATIVIDAD</a:t>
            </a:r>
            <a:endParaRPr lang="es-AR" sz="2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236296" y="4869160"/>
            <a:ext cx="19077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MEMORIA</a:t>
            </a:r>
            <a:endParaRPr lang="es-AR" sz="2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2339752" y="4797152"/>
            <a:ext cx="22322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IMAGINACIÓN</a:t>
            </a:r>
            <a:endParaRPr lang="es-AR" sz="2400" dirty="0"/>
          </a:p>
        </p:txBody>
      </p:sp>
      <p:sp>
        <p:nvSpPr>
          <p:cNvPr id="10" name="9 Flecha abajo"/>
          <p:cNvSpPr/>
          <p:nvPr/>
        </p:nvSpPr>
        <p:spPr>
          <a:xfrm>
            <a:off x="4499992" y="1196752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2" name="11 Conector recto de flecha"/>
          <p:cNvCxnSpPr/>
          <p:nvPr/>
        </p:nvCxnSpPr>
        <p:spPr>
          <a:xfrm rot="10800000" flipV="1">
            <a:off x="1331640" y="3429000"/>
            <a:ext cx="15841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3023828" y="4041068"/>
            <a:ext cx="72008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16200000" flipH="1">
            <a:off x="5508104" y="4149080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6156176" y="3573016"/>
            <a:ext cx="18722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781503" y="476672"/>
            <a:ext cx="84836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CUANDO UN PLACER ES MÁS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VALIOSO QUE OTRO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1600" y="2996952"/>
            <a:ext cx="18002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INTENSIDAD</a:t>
            </a:r>
            <a:endParaRPr lang="es-AR" sz="2400" dirty="0"/>
          </a:p>
        </p:txBody>
      </p:sp>
      <p:sp>
        <p:nvSpPr>
          <p:cNvPr id="6" name="5 Rectángulo"/>
          <p:cNvSpPr/>
          <p:nvPr/>
        </p:nvSpPr>
        <p:spPr>
          <a:xfrm>
            <a:off x="3491880" y="3068960"/>
            <a:ext cx="19442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DURACIÓN</a:t>
            </a:r>
            <a:endParaRPr lang="es-AR" sz="2400" dirty="0"/>
          </a:p>
        </p:txBody>
      </p:sp>
      <p:sp>
        <p:nvSpPr>
          <p:cNvPr id="7" name="6 Rectángulo"/>
          <p:cNvSpPr/>
          <p:nvPr/>
        </p:nvSpPr>
        <p:spPr>
          <a:xfrm>
            <a:off x="6012160" y="299695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MAYOR O MENOR PROBABILIDAD DE QUE LO ALCANCEMOS</a:t>
            </a:r>
            <a:endParaRPr lang="es-AR" dirty="0"/>
          </a:p>
        </p:txBody>
      </p:sp>
      <p:sp>
        <p:nvSpPr>
          <p:cNvPr id="8" name="7 Elipse"/>
          <p:cNvSpPr/>
          <p:nvPr/>
        </p:nvSpPr>
        <p:spPr>
          <a:xfrm>
            <a:off x="3923928" y="2348880"/>
            <a:ext cx="2376264" cy="360040"/>
          </a:xfrm>
          <a:prstGeom prst="ellipse">
            <a:avLst/>
          </a:prstGeom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CRITERIOS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1475656" y="4653136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CERCANÍA O LEJANÍA</a:t>
            </a:r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3635896" y="4869160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FECUNDIDAD</a:t>
            </a:r>
            <a:endParaRPr lang="es-AR" sz="2400" dirty="0"/>
          </a:p>
        </p:txBody>
      </p:sp>
      <p:sp>
        <p:nvSpPr>
          <p:cNvPr id="11" name="10 Rectángulo"/>
          <p:cNvSpPr/>
          <p:nvPr/>
        </p:nvSpPr>
        <p:spPr>
          <a:xfrm>
            <a:off x="6228184" y="4869160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PUREZA</a:t>
            </a:r>
            <a:endParaRPr lang="es-AR" sz="2400" dirty="0"/>
          </a:p>
        </p:txBody>
      </p:sp>
      <p:sp>
        <p:nvSpPr>
          <p:cNvPr id="12" name="11 Rectángulo"/>
          <p:cNvSpPr/>
          <p:nvPr/>
        </p:nvSpPr>
        <p:spPr>
          <a:xfrm>
            <a:off x="3923928" y="580526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EXTENSIÓN</a:t>
            </a:r>
            <a:endParaRPr lang="es-AR" sz="2400" dirty="0"/>
          </a:p>
        </p:txBody>
      </p:sp>
      <p:cxnSp>
        <p:nvCxnSpPr>
          <p:cNvPr id="14" name="13 Conector recto de flecha"/>
          <p:cNvCxnSpPr/>
          <p:nvPr/>
        </p:nvCxnSpPr>
        <p:spPr>
          <a:xfrm rot="16200000" flipH="1">
            <a:off x="4752020" y="2096852"/>
            <a:ext cx="1440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10800000" flipV="1">
            <a:off x="2339752" y="2492896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6156176" y="270892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2735796" y="2888940"/>
            <a:ext cx="165618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>
            <a:off x="4788024" y="2924944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>
            <a:off x="4211960" y="4293096"/>
            <a:ext cx="30243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>
            <a:off x="4319972" y="3753036"/>
            <a:ext cx="187220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16200000" flipH="1">
            <a:off x="5436096" y="3284984"/>
            <a:ext cx="18722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5984" y="260648"/>
            <a:ext cx="89080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SEGÚN ARISTOTELES</a:t>
            </a:r>
            <a:endParaRPr lang="es-E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E:\lucre\aristoteles_bus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6048672" cy="43924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973912" y="692696"/>
            <a:ext cx="7348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CRITERIO DE LA CALIDAD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4355976" y="2204864"/>
            <a:ext cx="2304256" cy="1008112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 ELEVADOS</a:t>
            </a:r>
            <a:endParaRPr lang="es-AR" sz="2400" dirty="0"/>
          </a:p>
        </p:txBody>
      </p:sp>
      <p:sp>
        <p:nvSpPr>
          <p:cNvPr id="6" name="5 Elipse"/>
          <p:cNvSpPr/>
          <p:nvPr/>
        </p:nvSpPr>
        <p:spPr>
          <a:xfrm>
            <a:off x="2843808" y="3933056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REFLEXIÓN</a:t>
            </a:r>
            <a:endParaRPr lang="es-AR" dirty="0"/>
          </a:p>
        </p:txBody>
      </p:sp>
      <p:sp>
        <p:nvSpPr>
          <p:cNvPr id="7" name="6 Elipse"/>
          <p:cNvSpPr/>
          <p:nvPr/>
        </p:nvSpPr>
        <p:spPr>
          <a:xfrm>
            <a:off x="5580112" y="4149080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CREACIÓN ARTISTICA</a:t>
            </a:r>
            <a:endParaRPr lang="es-AR" dirty="0"/>
          </a:p>
        </p:txBody>
      </p:sp>
      <p:sp>
        <p:nvSpPr>
          <p:cNvPr id="8" name="7 Elipse"/>
          <p:cNvSpPr/>
          <p:nvPr/>
        </p:nvSpPr>
        <p:spPr>
          <a:xfrm>
            <a:off x="6732240" y="2852936"/>
            <a:ext cx="216024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USO DE LA IMAGINACIÓN</a:t>
            </a:r>
            <a:endParaRPr lang="es-AR" dirty="0"/>
          </a:p>
        </p:txBody>
      </p:sp>
      <p:sp>
        <p:nvSpPr>
          <p:cNvPr id="9" name="8 Elipse"/>
          <p:cNvSpPr/>
          <p:nvPr/>
        </p:nvSpPr>
        <p:spPr>
          <a:xfrm>
            <a:off x="6948264" y="1916832"/>
            <a:ext cx="21957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ACTIVIDAD INTELECTUAL</a:t>
            </a:r>
            <a:endParaRPr lang="es-AR" dirty="0"/>
          </a:p>
        </p:txBody>
      </p:sp>
      <p:cxnSp>
        <p:nvCxnSpPr>
          <p:cNvPr id="11" name="10 Conector recto de flecha"/>
          <p:cNvCxnSpPr/>
          <p:nvPr/>
        </p:nvCxnSpPr>
        <p:spPr>
          <a:xfrm rot="10800000" flipV="1">
            <a:off x="3419872" y="3068960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6200000" flipH="1">
            <a:off x="5724128" y="335699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6516216" y="2924944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372200" y="2276872"/>
            <a:ext cx="5760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755576" y="3429000"/>
            <a:ext cx="1584176" cy="1080120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ESTABLES</a:t>
            </a:r>
            <a:endParaRPr lang="es-AR" sz="2800" dirty="0"/>
          </a:p>
        </p:txBody>
      </p:sp>
      <p:sp>
        <p:nvSpPr>
          <p:cNvPr id="19" name="18 Rectángulo"/>
          <p:cNvSpPr/>
          <p:nvPr/>
        </p:nvSpPr>
        <p:spPr>
          <a:xfrm>
            <a:off x="2267744" y="1700808"/>
            <a:ext cx="1368152" cy="864096"/>
          </a:xfrm>
          <a:prstGeom prst="rect">
            <a:avLst/>
          </a:prstGeom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smtClean="0"/>
              <a:t>PLACERE</a:t>
            </a:r>
            <a:r>
              <a:rPr lang="es-AR" dirty="0" smtClean="0"/>
              <a:t>S</a:t>
            </a:r>
            <a:endParaRPr lang="es-AR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635896" y="2276872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1511660" y="245689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1619672" y="5013176"/>
            <a:ext cx="1584176" cy="864096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smtClean="0"/>
              <a:t>DURADEROS</a:t>
            </a:r>
            <a:endParaRPr lang="es-AR" sz="2000" dirty="0"/>
          </a:p>
        </p:txBody>
      </p:sp>
      <p:cxnSp>
        <p:nvCxnSpPr>
          <p:cNvPr id="27" name="26 Conector recto de flecha"/>
          <p:cNvCxnSpPr/>
          <p:nvPr/>
        </p:nvCxnSpPr>
        <p:spPr>
          <a:xfrm rot="5400000">
            <a:off x="1763688" y="3573016"/>
            <a:ext cx="18722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467544" y="1700808"/>
            <a:ext cx="1296144" cy="720080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SEGUROS</a:t>
            </a:r>
            <a:endParaRPr lang="es-AR" dirty="0"/>
          </a:p>
        </p:txBody>
      </p:sp>
      <p:cxnSp>
        <p:nvCxnSpPr>
          <p:cNvPr id="30" name="29 Conector recto de flecha"/>
          <p:cNvCxnSpPr/>
          <p:nvPr/>
        </p:nvCxnSpPr>
        <p:spPr>
          <a:xfrm rot="10800000">
            <a:off x="1907704" y="1916832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3635896" y="5517232"/>
            <a:ext cx="2304256" cy="432048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smtClean="0"/>
              <a:t>MENOS COSTOSOS</a:t>
            </a:r>
            <a:endParaRPr lang="es-AR" sz="2000" dirty="0"/>
          </a:p>
        </p:txBody>
      </p:sp>
      <p:cxnSp>
        <p:nvCxnSpPr>
          <p:cNvPr id="33" name="32 Conector recto de flecha"/>
          <p:cNvCxnSpPr/>
          <p:nvPr/>
        </p:nvCxnSpPr>
        <p:spPr>
          <a:xfrm rot="16200000" flipH="1">
            <a:off x="2195736" y="3717032"/>
            <a:ext cx="25922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0" y="5013176"/>
            <a:ext cx="1547664" cy="720080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smtClean="0"/>
              <a:t>SUPERIORES</a:t>
            </a:r>
            <a:endParaRPr lang="es-AR" sz="2000" dirty="0"/>
          </a:p>
        </p:txBody>
      </p:sp>
      <p:cxnSp>
        <p:nvCxnSpPr>
          <p:cNvPr id="36" name="35 Conector recto de flecha"/>
          <p:cNvCxnSpPr/>
          <p:nvPr/>
        </p:nvCxnSpPr>
        <p:spPr>
          <a:xfrm rot="5400000">
            <a:off x="215516" y="2816932"/>
            <a:ext cx="230425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8" grpId="0" animBg="1"/>
      <p:bldP spid="19" grpId="0" animBg="1"/>
      <p:bldP spid="25" grpId="0" animBg="1"/>
      <p:bldP spid="28" grpId="0" animBg="1"/>
      <p:bldP spid="31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1547664" y="0"/>
            <a:ext cx="620541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IMPARCIALIDAD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UNO DE LOS IDEALES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CENTRALES DEL 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UTILITARISMO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1403648" y="3861048"/>
            <a:ext cx="208823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FELICIDAD</a:t>
            </a:r>
            <a:endParaRPr lang="es-AR" dirty="0"/>
          </a:p>
        </p:txBody>
      </p:sp>
      <p:sp>
        <p:nvSpPr>
          <p:cNvPr id="6" name="5 Elipse"/>
          <p:cNvSpPr/>
          <p:nvPr/>
        </p:nvSpPr>
        <p:spPr>
          <a:xfrm>
            <a:off x="5868144" y="4149080"/>
            <a:ext cx="201622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INTERESES DE CADA INDIVIDUO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3347864" y="3429000"/>
            <a:ext cx="28803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SE TOMA EN CUENTA</a:t>
            </a:r>
            <a:endParaRPr lang="es-AR" dirty="0"/>
          </a:p>
        </p:txBody>
      </p:sp>
      <p:sp>
        <p:nvSpPr>
          <p:cNvPr id="8" name="7 Elipse"/>
          <p:cNvSpPr/>
          <p:nvPr/>
        </p:nvSpPr>
        <p:spPr>
          <a:xfrm>
            <a:off x="2843808" y="5301208"/>
            <a:ext cx="33123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RECONOCIMIENTO DEL MISMO PESO</a:t>
            </a:r>
            <a:endParaRPr lang="es-AR" dirty="0"/>
          </a:p>
        </p:txBody>
      </p:sp>
      <p:cxnSp>
        <p:nvCxnSpPr>
          <p:cNvPr id="10" name="9 Conector recto de flecha"/>
          <p:cNvCxnSpPr/>
          <p:nvPr/>
        </p:nvCxnSpPr>
        <p:spPr>
          <a:xfrm rot="10800000" flipV="1">
            <a:off x="2987824" y="3573016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6084168" y="3789040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4932040" y="4437112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1097094" y="692696"/>
            <a:ext cx="68562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ACCIÓN MORALMENTE</a:t>
            </a:r>
          </a:p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CORRECTA</a:t>
            </a:r>
          </a:p>
        </p:txBody>
      </p:sp>
      <p:sp>
        <p:nvSpPr>
          <p:cNvPr id="6" name="5 Elipse"/>
          <p:cNvSpPr/>
          <p:nvPr/>
        </p:nvSpPr>
        <p:spPr>
          <a:xfrm>
            <a:off x="2483768" y="3284984"/>
            <a:ext cx="381642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MAYOR INCREMENTO POSIBLE DE LA FELICIDAD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35892" y="620688"/>
            <a:ext cx="54906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PRINCÍPIO MORAL</a:t>
            </a:r>
          </a:p>
          <a:p>
            <a:pPr algn="ctr"/>
            <a:r>
              <a:rPr lang="es-E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UTiLITARISTA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2123728" y="2564904"/>
            <a:ext cx="417646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DIVERSAS FORMULACIONES</a:t>
            </a:r>
          </a:p>
          <a:p>
            <a:pPr algn="ctr"/>
            <a:r>
              <a:rPr lang="es-AR" dirty="0" smtClean="0"/>
              <a:t>BENTHAM:UTILITARISMO CLASICO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1979712" y="4581128"/>
            <a:ext cx="561662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INCREMENTO DE LA UTILIDAD (CANTIDAD TOTAL DE FELICIDAD)</a:t>
            </a:r>
            <a:endParaRPr lang="es-AR" dirty="0"/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3167844" y="4329100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990625" y="404664"/>
            <a:ext cx="721319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PARA QUE UNA ACCIÓN 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SEA MORALMENTE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VALIOSA:</a:t>
            </a:r>
          </a:p>
        </p:txBody>
      </p:sp>
      <p:sp>
        <p:nvSpPr>
          <p:cNvPr id="5" name="4 Elipse"/>
          <p:cNvSpPr/>
          <p:nvPr/>
        </p:nvSpPr>
        <p:spPr>
          <a:xfrm>
            <a:off x="2051720" y="3068960"/>
            <a:ext cx="410445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DEBEMOS ESTABLECER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899592" y="4149080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CUALES SON LAS ACCIONES QUE PODEMOS LLEVAR ADELANTE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6516216" y="3645024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QUIENES SON LOS AFECTADOS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5148064" y="4941168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UNIDADES DE UTILIDAD QUE ATRIBUYE CADA SUJETO AFECTADO A LAS OPCIONES DISPONIBLES</a:t>
            </a:r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971600" y="5733256"/>
            <a:ext cx="33123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CUAL DE LAS OPCIONES REUNE EL N° MAS ALTO DE UNIDADES DE UTILIDAD</a:t>
            </a:r>
            <a:endParaRPr lang="es-AR" dirty="0"/>
          </a:p>
        </p:txBody>
      </p:sp>
      <p:cxnSp>
        <p:nvCxnSpPr>
          <p:cNvPr id="12" name="11 Conector recto de flecha"/>
          <p:cNvCxnSpPr/>
          <p:nvPr/>
        </p:nvCxnSpPr>
        <p:spPr>
          <a:xfrm rot="10800000" flipV="1">
            <a:off x="2339752" y="3861048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6200000" flipH="1">
            <a:off x="2627784" y="4725144"/>
            <a:ext cx="158417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16200000" flipH="1">
            <a:off x="5580112" y="4149080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6228184" y="3140968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3063911" y="692696"/>
            <a:ext cx="2922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MENTIRA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419872" y="2060848"/>
            <a:ext cx="230425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PERJUDICIAL PARA EL BIENESTAR DE LOS HOMBRES</a:t>
            </a:r>
            <a:endParaRPr lang="es-AR" dirty="0"/>
          </a:p>
        </p:txBody>
      </p:sp>
      <p:sp>
        <p:nvSpPr>
          <p:cNvPr id="6" name="5 Elipse"/>
          <p:cNvSpPr/>
          <p:nvPr/>
        </p:nvSpPr>
        <p:spPr>
          <a:xfrm>
            <a:off x="1403648" y="3356992"/>
            <a:ext cx="259228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PRODUCE DEBILITAMENTO DE LA CONFIANZA</a:t>
            </a:r>
            <a:endParaRPr lang="es-AR" dirty="0"/>
          </a:p>
        </p:txBody>
      </p:sp>
      <p:sp>
        <p:nvSpPr>
          <p:cNvPr id="7" name="6 Elipse"/>
          <p:cNvSpPr/>
          <p:nvPr/>
        </p:nvSpPr>
        <p:spPr>
          <a:xfrm>
            <a:off x="4644008" y="3573016"/>
            <a:ext cx="381642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DETERIORO DE LA CIVILIZACIÓN DE LA VIRTUD Y TODO AQUELLO DE LO QUE DEPENDE LA FELICIDAD.</a:t>
            </a:r>
            <a:endParaRPr lang="es-AR" dirty="0"/>
          </a:p>
        </p:txBody>
      </p:sp>
      <p:sp>
        <p:nvSpPr>
          <p:cNvPr id="8" name="7 Elipse"/>
          <p:cNvSpPr/>
          <p:nvPr/>
        </p:nvSpPr>
        <p:spPr>
          <a:xfrm>
            <a:off x="2195736" y="5589240"/>
            <a:ext cx="2664296" cy="126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MILL RECONOCE QUE MENTIR NO ES INCORRECTO</a:t>
            </a:r>
            <a:endParaRPr lang="es-AR" dirty="0"/>
          </a:p>
        </p:txBody>
      </p:sp>
      <p:cxnSp>
        <p:nvCxnSpPr>
          <p:cNvPr id="10" name="9 Conector recto de flecha"/>
          <p:cNvCxnSpPr/>
          <p:nvPr/>
        </p:nvCxnSpPr>
        <p:spPr>
          <a:xfrm rot="5400000">
            <a:off x="4211960" y="177281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2375756" y="2096852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6200000" flipH="1">
            <a:off x="5328084" y="1952836"/>
            <a:ext cx="15841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16200000" flipH="1">
            <a:off x="1907704" y="3429000"/>
            <a:ext cx="38884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AR" sz="6000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331640" y="2348880"/>
            <a:ext cx="56886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LOS FINES</a:t>
            </a:r>
            <a:endParaRPr lang="es-E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Triángulo isósceles"/>
          <p:cNvSpPr/>
          <p:nvPr/>
        </p:nvSpPr>
        <p:spPr>
          <a:xfrm>
            <a:off x="2555776" y="0"/>
            <a:ext cx="3240360" cy="119675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BIENES</a:t>
            </a:r>
            <a:endParaRPr lang="es-AR" sz="2400" dirty="0"/>
          </a:p>
        </p:txBody>
      </p:sp>
      <p:sp>
        <p:nvSpPr>
          <p:cNvPr id="7" name="6 Triángulo isósceles"/>
          <p:cNvSpPr/>
          <p:nvPr/>
        </p:nvSpPr>
        <p:spPr>
          <a:xfrm>
            <a:off x="6084168" y="3789040"/>
            <a:ext cx="2376264" cy="1296144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ACCIONES TIENDEN</a:t>
            </a:r>
            <a:endParaRPr lang="es-AR" dirty="0"/>
          </a:p>
        </p:txBody>
      </p:sp>
      <p:sp>
        <p:nvSpPr>
          <p:cNvPr id="12" name="11 Flecha abajo"/>
          <p:cNvSpPr/>
          <p:nvPr/>
        </p:nvSpPr>
        <p:spPr>
          <a:xfrm>
            <a:off x="5796136" y="692696"/>
            <a:ext cx="1944216" cy="216024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HACIA </a:t>
            </a:r>
          </a:p>
          <a:p>
            <a:pPr algn="ctr"/>
            <a:r>
              <a:rPr lang="es-AR" dirty="0" smtClean="0"/>
              <a:t>DONDE</a:t>
            </a:r>
          </a:p>
          <a:p>
            <a:pPr algn="ctr"/>
            <a:r>
              <a:rPr lang="es-AR" dirty="0" smtClean="0"/>
              <a:t>LAS</a:t>
            </a:r>
            <a:endParaRPr lang="es-AR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AR" sz="4000" dirty="0" smtClean="0">
                <a:solidFill>
                  <a:srgbClr val="002060"/>
                </a:solidFill>
              </a:rPr>
              <a:t>ES EL BIEN MÁS ELEVADO.</a:t>
            </a:r>
          </a:p>
          <a:p>
            <a:r>
              <a:rPr lang="es-AR" sz="4000" dirty="0" smtClean="0">
                <a:solidFill>
                  <a:srgbClr val="002060"/>
                </a:solidFill>
              </a:rPr>
              <a:t>COSTITUYE EL FIN ÚLTIMO DE LAS ACCIONES.</a:t>
            </a:r>
          </a:p>
          <a:p>
            <a:r>
              <a:rPr lang="es-AR" sz="4000" dirty="0" smtClean="0">
                <a:solidFill>
                  <a:srgbClr val="002060"/>
                </a:solidFill>
              </a:rPr>
              <a:t>SIGNIFICA LO MISMO QUE VIVIR BIEN O ESTAR BIEN.</a:t>
            </a:r>
          </a:p>
          <a:p>
            <a:r>
              <a:rPr lang="es-AR" sz="4000" dirty="0" smtClean="0">
                <a:solidFill>
                  <a:srgbClr val="002060"/>
                </a:solidFill>
              </a:rPr>
              <a:t>DESACUERDOS  CON LA DEFINICIÓN.</a:t>
            </a:r>
            <a:endParaRPr lang="es-AR" sz="4000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124691" y="404664"/>
            <a:ext cx="82250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 BIEN SUREMO :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FELICIDAD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691680" y="2492896"/>
            <a:ext cx="52330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6000" b="1" dirty="0" smtClean="0">
                <a:ln/>
                <a:solidFill>
                  <a:schemeClr val="accent3"/>
                </a:solidFill>
              </a:rPr>
              <a:t>VIRTUD MORAL</a:t>
            </a:r>
            <a:endParaRPr lang="es-ES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4 Elipse"/>
          <p:cNvSpPr/>
          <p:nvPr/>
        </p:nvSpPr>
        <p:spPr>
          <a:xfrm>
            <a:off x="2555776" y="3789040"/>
            <a:ext cx="3816424" cy="122413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PLACERES Y DOLORES</a:t>
            </a:r>
            <a:endParaRPr lang="es-AR" sz="2400" dirty="0"/>
          </a:p>
        </p:txBody>
      </p:sp>
      <p:sp>
        <p:nvSpPr>
          <p:cNvPr id="6" name="5 Cubo"/>
          <p:cNvSpPr/>
          <p:nvPr/>
        </p:nvSpPr>
        <p:spPr>
          <a:xfrm>
            <a:off x="1547664" y="5229200"/>
            <a:ext cx="1800200" cy="720080"/>
          </a:xfrm>
          <a:prstGeom prst="cube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MALO</a:t>
            </a:r>
            <a:endParaRPr lang="es-AR" dirty="0"/>
          </a:p>
        </p:txBody>
      </p:sp>
      <p:sp>
        <p:nvSpPr>
          <p:cNvPr id="7" name="6 Cubo"/>
          <p:cNvSpPr/>
          <p:nvPr/>
        </p:nvSpPr>
        <p:spPr>
          <a:xfrm>
            <a:off x="5508104" y="5229200"/>
            <a:ext cx="187220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BUENO</a:t>
            </a:r>
            <a:endParaRPr lang="es-A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2886567" y="2967335"/>
            <a:ext cx="33708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VIRTUDES</a:t>
            </a:r>
            <a:endParaRPr lang="es-E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Elipse"/>
          <p:cNvSpPr/>
          <p:nvPr/>
        </p:nvSpPr>
        <p:spPr>
          <a:xfrm>
            <a:off x="1187624" y="4725144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PASIONES</a:t>
            </a:r>
            <a:endParaRPr lang="es-AR" dirty="0"/>
          </a:p>
        </p:txBody>
      </p:sp>
      <p:sp>
        <p:nvSpPr>
          <p:cNvPr id="6" name="5 Elipse"/>
          <p:cNvSpPr/>
          <p:nvPr/>
        </p:nvSpPr>
        <p:spPr>
          <a:xfrm>
            <a:off x="0" y="2348880"/>
            <a:ext cx="29158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FORMA DE COMPORTAMIENTOFRENTE A LAS</a:t>
            </a:r>
            <a:endParaRPr lang="es-AR" dirty="0"/>
          </a:p>
        </p:txBody>
      </p:sp>
      <p:sp>
        <p:nvSpPr>
          <p:cNvPr id="7" name="6 Cubo"/>
          <p:cNvSpPr/>
          <p:nvPr/>
        </p:nvSpPr>
        <p:spPr>
          <a:xfrm>
            <a:off x="3923928" y="5157192"/>
            <a:ext cx="1944216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ESTADOS DE ÁNIMO </a:t>
            </a:r>
            <a:endParaRPr lang="es-AR" dirty="0"/>
          </a:p>
        </p:txBody>
      </p:sp>
      <p:sp>
        <p:nvSpPr>
          <p:cNvPr id="9" name="8 Elipse"/>
          <p:cNvSpPr/>
          <p:nvPr/>
        </p:nvSpPr>
        <p:spPr>
          <a:xfrm>
            <a:off x="6516216" y="1988840"/>
            <a:ext cx="18002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DESEO</a:t>
            </a:r>
            <a:endParaRPr lang="es-AR" dirty="0"/>
          </a:p>
        </p:txBody>
      </p:sp>
      <p:sp>
        <p:nvSpPr>
          <p:cNvPr id="10" name="9 Elipse"/>
          <p:cNvSpPr/>
          <p:nvPr/>
        </p:nvSpPr>
        <p:spPr>
          <a:xfrm>
            <a:off x="6588224" y="27089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IRA</a:t>
            </a:r>
            <a:endParaRPr lang="es-AR" dirty="0"/>
          </a:p>
        </p:txBody>
      </p:sp>
      <p:sp>
        <p:nvSpPr>
          <p:cNvPr id="11" name="10 Elipse"/>
          <p:cNvSpPr/>
          <p:nvPr/>
        </p:nvSpPr>
        <p:spPr>
          <a:xfrm>
            <a:off x="6732240" y="3356992"/>
            <a:ext cx="18002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MIEDO</a:t>
            </a:r>
            <a:endParaRPr lang="es-AR" dirty="0"/>
          </a:p>
        </p:txBody>
      </p:sp>
      <p:sp>
        <p:nvSpPr>
          <p:cNvPr id="12" name="11 Elipse"/>
          <p:cNvSpPr/>
          <p:nvPr/>
        </p:nvSpPr>
        <p:spPr>
          <a:xfrm>
            <a:off x="6732240" y="4077072"/>
            <a:ext cx="165618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ALEGRIA</a:t>
            </a:r>
            <a:endParaRPr lang="es-AR" dirty="0"/>
          </a:p>
        </p:txBody>
      </p:sp>
      <p:sp>
        <p:nvSpPr>
          <p:cNvPr id="13" name="12 Elipse"/>
          <p:cNvSpPr/>
          <p:nvPr/>
        </p:nvSpPr>
        <p:spPr>
          <a:xfrm>
            <a:off x="6876256" y="4797152"/>
            <a:ext cx="201622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COMPASIÓN</a:t>
            </a:r>
            <a:endParaRPr lang="es-AR" dirty="0"/>
          </a:p>
        </p:txBody>
      </p:sp>
      <p:sp>
        <p:nvSpPr>
          <p:cNvPr id="14" name="13 Elipse"/>
          <p:cNvSpPr/>
          <p:nvPr/>
        </p:nvSpPr>
        <p:spPr>
          <a:xfrm>
            <a:off x="6948264" y="5373216"/>
            <a:ext cx="158417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ENVIDIA</a:t>
            </a:r>
            <a:endParaRPr lang="es-AR" dirty="0"/>
          </a:p>
        </p:txBody>
      </p:sp>
      <p:cxnSp>
        <p:nvCxnSpPr>
          <p:cNvPr id="16" name="15 Conector recto de flecha"/>
          <p:cNvCxnSpPr/>
          <p:nvPr/>
        </p:nvCxnSpPr>
        <p:spPr>
          <a:xfrm rot="5400000" flipH="1" flipV="1">
            <a:off x="4752020" y="3609020"/>
            <a:ext cx="29523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endCxn id="10" idx="2"/>
          </p:cNvCxnSpPr>
          <p:nvPr/>
        </p:nvCxnSpPr>
        <p:spPr>
          <a:xfrm rot="5400000" flipH="1" flipV="1">
            <a:off x="5220072" y="3861048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5400000" flipH="1" flipV="1">
            <a:off x="5868144" y="4221088"/>
            <a:ext cx="13681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5400000" flipH="1" flipV="1">
            <a:off x="6264188" y="4833156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 flipH="1" flipV="1">
            <a:off x="6516216" y="515719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228184" y="5661248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>
            <a:off x="1871700" y="418508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3491880" y="5301208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7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259632" y="2060848"/>
            <a:ext cx="6248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ACTITUD MESURADA</a:t>
            </a:r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771800" y="4077072"/>
            <a:ext cx="3240360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FORMA DE ACTUAR</a:t>
            </a:r>
            <a:endParaRPr lang="es-AR" sz="2400" dirty="0"/>
          </a:p>
        </p:txBody>
      </p:sp>
      <p:sp>
        <p:nvSpPr>
          <p:cNvPr id="6" name="5 Rectángulo"/>
          <p:cNvSpPr/>
          <p:nvPr/>
        </p:nvSpPr>
        <p:spPr>
          <a:xfrm>
            <a:off x="2627784" y="5157192"/>
            <a:ext cx="3384376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REACCIÓN ANTE UNA SITUACIÓN</a:t>
            </a:r>
            <a:endParaRPr lang="es-AR" dirty="0"/>
          </a:p>
        </p:txBody>
      </p:sp>
      <p:sp>
        <p:nvSpPr>
          <p:cNvPr id="7" name="6 Elipse"/>
          <p:cNvSpPr/>
          <p:nvPr/>
        </p:nvSpPr>
        <p:spPr>
          <a:xfrm>
            <a:off x="6444208" y="5373216"/>
            <a:ext cx="2088232" cy="5760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EQUILIBRADA</a:t>
            </a:r>
            <a:endParaRPr lang="es-AR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4283968" y="3429000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>
            <a:off x="4319972" y="49051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156176" y="5373216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403648" y="548680"/>
            <a:ext cx="62488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TERMINO MEDIO DE 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 VIRTUD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Elipse"/>
          <p:cNvSpPr/>
          <p:nvPr/>
        </p:nvSpPr>
        <p:spPr>
          <a:xfrm>
            <a:off x="539552" y="2420888"/>
            <a:ext cx="3096344" cy="11521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/>
              <a:t>DEFECTO</a:t>
            </a:r>
            <a:endParaRPr lang="es-AR" sz="3600" dirty="0"/>
          </a:p>
        </p:txBody>
      </p:sp>
      <p:sp>
        <p:nvSpPr>
          <p:cNvPr id="6" name="5 Elipse"/>
          <p:cNvSpPr/>
          <p:nvPr/>
        </p:nvSpPr>
        <p:spPr>
          <a:xfrm>
            <a:off x="6084168" y="2276872"/>
            <a:ext cx="2592288" cy="11521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/>
              <a:t>EXCESO</a:t>
            </a:r>
            <a:endParaRPr lang="es-AR" sz="3600" dirty="0"/>
          </a:p>
        </p:txBody>
      </p:sp>
      <p:sp>
        <p:nvSpPr>
          <p:cNvPr id="7" name="6 Cubo"/>
          <p:cNvSpPr/>
          <p:nvPr/>
        </p:nvSpPr>
        <p:spPr>
          <a:xfrm>
            <a:off x="2915816" y="4149080"/>
            <a:ext cx="3672408" cy="1512168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VICIOS</a:t>
            </a:r>
            <a:endParaRPr lang="es-AR" sz="3200" dirty="0"/>
          </a:p>
        </p:txBody>
      </p:sp>
      <p:cxnSp>
        <p:nvCxnSpPr>
          <p:cNvPr id="9" name="8 Conector recto de flecha"/>
          <p:cNvCxnSpPr/>
          <p:nvPr/>
        </p:nvCxnSpPr>
        <p:spPr>
          <a:xfrm rot="10800000" flipV="1">
            <a:off x="3563888" y="2204864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5148064" y="2204864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779912" y="3068960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Flecha abajo"/>
          <p:cNvSpPr/>
          <p:nvPr/>
        </p:nvSpPr>
        <p:spPr>
          <a:xfrm>
            <a:off x="4355976" y="3068960"/>
            <a:ext cx="93610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1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2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3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621</Words>
  <Application>Microsoft Office PowerPoint</Application>
  <PresentationFormat>Presentación en pantalla (4:3)</PresentationFormat>
  <Paragraphs>184</Paragraphs>
  <Slides>35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73</cp:revision>
  <dcterms:created xsi:type="dcterms:W3CDTF">2011-05-30T06:03:59Z</dcterms:created>
  <dcterms:modified xsi:type="dcterms:W3CDTF">2011-06-02T06:32:53Z</dcterms:modified>
</cp:coreProperties>
</file>