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58" r:id="rId2"/>
    <p:sldId id="256" r:id="rId3"/>
    <p:sldId id="257" r:id="rId4"/>
    <p:sldId id="259" r:id="rId5"/>
    <p:sldId id="260" r:id="rId6"/>
    <p:sldId id="273" r:id="rId7"/>
    <p:sldId id="261" r:id="rId8"/>
    <p:sldId id="277" r:id="rId9"/>
    <p:sldId id="263" r:id="rId10"/>
    <p:sldId id="264" r:id="rId11"/>
    <p:sldId id="274" r:id="rId12"/>
    <p:sldId id="268" r:id="rId13"/>
    <p:sldId id="279" r:id="rId14"/>
    <p:sldId id="269" r:id="rId15"/>
    <p:sldId id="271" r:id="rId16"/>
    <p:sldId id="272" r:id="rId17"/>
    <p:sldId id="275" r:id="rId18"/>
    <p:sldId id="278" r:id="rId19"/>
    <p:sldId id="280" r:id="rId20"/>
    <p:sldId id="281" r:id="rId21"/>
    <p:sldId id="282" r:id="rId22"/>
    <p:sldId id="283" r:id="rId23"/>
  </p:sldIdLst>
  <p:sldSz cx="9144000" cy="6858000" type="screen4x3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FFCCCC"/>
    <a:srgbClr val="A80054"/>
    <a:srgbClr val="CC0066"/>
    <a:srgbClr val="006600"/>
    <a:srgbClr val="0099FF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922" autoAdjust="0"/>
    <p:restoredTop sz="94660"/>
  </p:normalViewPr>
  <p:slideViewPr>
    <p:cSldViewPr>
      <p:cViewPr varScale="1">
        <p:scale>
          <a:sx n="56" d="100"/>
          <a:sy n="56" d="100"/>
        </p:scale>
        <p:origin x="-33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Conector recto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28 Título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9" name="8 Subtítulo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s-ES" smtClean="0"/>
              <a:t>Haga clic para modificar el estilo de subtítulo del patrón</a:t>
            </a:r>
            <a:endParaRPr kumimoji="0" lang="en-US"/>
          </a:p>
        </p:txBody>
      </p:sp>
      <p:sp>
        <p:nvSpPr>
          <p:cNvPr id="16" name="15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8454AC-6AC4-4C58-AE65-C18E3BD232C4}" type="datetimeFigureOut">
              <a:rPr lang="es-ES" smtClean="0"/>
              <a:pPr/>
              <a:t>30/11/2009</a:t>
            </a:fld>
            <a:endParaRPr lang="es-ES"/>
          </a:p>
        </p:txBody>
      </p:sp>
      <p:sp>
        <p:nvSpPr>
          <p:cNvPr id="2" name="1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15" name="14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C1EE09BD-F4F5-4FF2-8F88-D7BBE0CD9D29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  <p:transition>
    <p:diamond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8454AC-6AC4-4C58-AE65-C18E3BD232C4}" type="datetimeFigureOut">
              <a:rPr lang="es-ES" smtClean="0"/>
              <a:pPr/>
              <a:t>30/11/2009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EE09BD-F4F5-4FF2-8F88-D7BBE0CD9D29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  <p:transition>
    <p:diamond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8454AC-6AC4-4C58-AE65-C18E3BD232C4}" type="datetimeFigureOut">
              <a:rPr lang="es-ES" smtClean="0"/>
              <a:pPr/>
              <a:t>30/11/2009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EE09BD-F4F5-4FF2-8F88-D7BBE0CD9D29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  <p:transition>
    <p:diamond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2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27" name="26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25" name="2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8454AC-6AC4-4C58-AE65-C18E3BD232C4}" type="datetimeFigureOut">
              <a:rPr lang="es-ES" smtClean="0"/>
              <a:pPr/>
              <a:t>30/11/2009</a:t>
            </a:fld>
            <a:endParaRPr lang="es-ES"/>
          </a:p>
        </p:txBody>
      </p:sp>
      <p:sp>
        <p:nvSpPr>
          <p:cNvPr id="19" name="18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es-ES"/>
          </a:p>
        </p:txBody>
      </p:sp>
      <p:sp>
        <p:nvSpPr>
          <p:cNvPr id="16" name="1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C1EE09BD-F4F5-4FF2-8F88-D7BBE0CD9D29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  <p:transition>
    <p:diamond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Conector recto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5 Marcador de texto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19" name="18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8454AC-6AC4-4C58-AE65-C18E3BD232C4}" type="datetimeFigureOut">
              <a:rPr lang="es-ES" smtClean="0"/>
              <a:pPr/>
              <a:t>30/11/2009</a:t>
            </a:fld>
            <a:endParaRPr lang="es-ES"/>
          </a:p>
        </p:txBody>
      </p:sp>
      <p:sp>
        <p:nvSpPr>
          <p:cNvPr id="11" name="10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16" name="1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EE09BD-F4F5-4FF2-8F88-D7BBE0CD9D29}" type="slidenum">
              <a:rPr lang="es-ES" smtClean="0"/>
              <a:pPr/>
              <a:t>‹Nº›</a:t>
            </a:fld>
            <a:endParaRPr lang="es-ES"/>
          </a:p>
        </p:txBody>
      </p:sp>
      <p:sp>
        <p:nvSpPr>
          <p:cNvPr id="8" name="7 Título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diamond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19 Título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14" name="13 Marcador de contenido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13" name="12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21" name="20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8454AC-6AC4-4C58-AE65-C18E3BD232C4}" type="datetimeFigureOut">
              <a:rPr lang="es-ES" smtClean="0"/>
              <a:pPr/>
              <a:t>30/11/2009</a:t>
            </a:fld>
            <a:endParaRPr lang="es-ES"/>
          </a:p>
        </p:txBody>
      </p:sp>
      <p:sp>
        <p:nvSpPr>
          <p:cNvPr id="10" name="9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1" name="30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EE09BD-F4F5-4FF2-8F88-D7BBE0CD9D29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  <p:transition>
    <p:diamond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28 Título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13" name="12 Marcador de texto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25" name="24 Marcador de texto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28" name="27 Marcador de contenido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10" name="9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8454AC-6AC4-4C58-AE65-C18E3BD232C4}" type="datetimeFigureOut">
              <a:rPr lang="es-ES" smtClean="0"/>
              <a:pPr/>
              <a:t>30/11/2009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C1EE09BD-F4F5-4FF2-8F88-D7BBE0CD9D29}" type="slidenum">
              <a:rPr lang="es-ES" smtClean="0"/>
              <a:pPr/>
              <a:t>‹Nº›</a:t>
            </a:fld>
            <a:endParaRPr lang="es-ES"/>
          </a:p>
        </p:txBody>
      </p:sp>
      <p:sp>
        <p:nvSpPr>
          <p:cNvPr id="11" name="10 Conector recto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  <p:transition>
    <p:diamond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29 Título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12" name="1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8454AC-6AC4-4C58-AE65-C18E3BD232C4}" type="datetimeFigureOut">
              <a:rPr lang="es-ES" smtClean="0"/>
              <a:pPr/>
              <a:t>30/11/2009</a:t>
            </a:fld>
            <a:endParaRPr lang="es-ES"/>
          </a:p>
        </p:txBody>
      </p:sp>
      <p:sp>
        <p:nvSpPr>
          <p:cNvPr id="21" name="20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EE09BD-F4F5-4FF2-8F88-D7BBE0CD9D29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  <p:transition>
    <p:diamond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8454AC-6AC4-4C58-AE65-C18E3BD232C4}" type="datetimeFigureOut">
              <a:rPr lang="es-ES" smtClean="0"/>
              <a:pPr/>
              <a:t>30/11/2009</a:t>
            </a:fld>
            <a:endParaRPr lang="es-ES"/>
          </a:p>
        </p:txBody>
      </p:sp>
      <p:sp>
        <p:nvSpPr>
          <p:cNvPr id="24" name="2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EE09BD-F4F5-4FF2-8F88-D7BBE0CD9D29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  <p:transition>
    <p:diamond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7 Conector recto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11 Título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26" name="25 Marcador de texto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14" name="13 Marcador de contenido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25" name="2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8454AC-6AC4-4C58-AE65-C18E3BD232C4}" type="datetimeFigureOut">
              <a:rPr lang="es-ES" smtClean="0"/>
              <a:pPr/>
              <a:t>30/11/2009</a:t>
            </a:fld>
            <a:endParaRPr lang="es-ES"/>
          </a:p>
        </p:txBody>
      </p:sp>
      <p:sp>
        <p:nvSpPr>
          <p:cNvPr id="29" name="28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EE09BD-F4F5-4FF2-8F88-D7BBE0CD9D29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  <p:transition>
    <p:diamond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12 Marcador de posición de imagen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s-ES" smtClean="0"/>
              <a:t>Haga clic en el icono para agregar una imagen</a:t>
            </a:r>
            <a:endParaRPr kumimoji="0" lang="en-US" dirty="0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8454AC-6AC4-4C58-AE65-C18E3BD232C4}" type="datetimeFigureOut">
              <a:rPr lang="es-ES" smtClean="0"/>
              <a:pPr/>
              <a:t>30/11/2009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1" name="30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EE09BD-F4F5-4FF2-8F88-D7BBE0CD9D29}" type="slidenum">
              <a:rPr lang="es-ES" smtClean="0"/>
              <a:pPr/>
              <a:t>‹Nº›</a:t>
            </a:fld>
            <a:endParaRPr lang="es-ES"/>
          </a:p>
        </p:txBody>
      </p:sp>
      <p:sp>
        <p:nvSpPr>
          <p:cNvPr id="17" name="16 Título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26" name="25 Marcador de texto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</p:spTree>
  </p:cSld>
  <p:clrMapOvr>
    <a:masterClrMapping/>
  </p:clrMapOvr>
  <p:transition>
    <p:diamond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BEAC7"/>
            </a:gs>
            <a:gs pos="17999">
              <a:srgbClr val="FEE7F2"/>
            </a:gs>
            <a:gs pos="36000">
              <a:srgbClr val="FAC77D"/>
            </a:gs>
            <a:gs pos="61000">
              <a:srgbClr val="FBA97D"/>
            </a:gs>
            <a:gs pos="82001">
              <a:srgbClr val="FBD49C"/>
            </a:gs>
            <a:gs pos="100000">
              <a:srgbClr val="FEE7F2"/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Conector recto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7 Marcador de texto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  <a:p>
            <a:pPr lvl="1" eaLnBrk="1" latinLnBrk="0" hangingPunct="1"/>
            <a:r>
              <a:rPr kumimoji="0" lang="es-ES" smtClean="0"/>
              <a:t>Segundo nivel</a:t>
            </a:r>
          </a:p>
          <a:p>
            <a:pPr lvl="2" eaLnBrk="1" latinLnBrk="0" hangingPunct="1"/>
            <a:r>
              <a:rPr kumimoji="0" lang="es-ES" smtClean="0"/>
              <a:t>Tercer nivel</a:t>
            </a:r>
          </a:p>
          <a:p>
            <a:pPr lvl="3" eaLnBrk="1" latinLnBrk="0" hangingPunct="1"/>
            <a:r>
              <a:rPr kumimoji="0" lang="es-ES" smtClean="0"/>
              <a:t>Cuarto nivel</a:t>
            </a:r>
          </a:p>
          <a:p>
            <a:pPr lvl="4" eaLnBrk="1" latinLnBrk="0" hangingPunct="1"/>
            <a:r>
              <a:rPr kumimoji="0" lang="es-ES" smtClean="0"/>
              <a:t>Quinto nivel</a:t>
            </a:r>
            <a:endParaRPr kumimoji="0" lang="en-US"/>
          </a:p>
        </p:txBody>
      </p:sp>
      <p:sp>
        <p:nvSpPr>
          <p:cNvPr id="11" name="10 Marcador de fecha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748454AC-6AC4-4C58-AE65-C18E3BD232C4}" type="datetimeFigureOut">
              <a:rPr lang="es-ES" smtClean="0"/>
              <a:pPr/>
              <a:t>30/11/2009</a:t>
            </a:fld>
            <a:endParaRPr lang="es-ES"/>
          </a:p>
        </p:txBody>
      </p:sp>
      <p:sp>
        <p:nvSpPr>
          <p:cNvPr id="28" name="27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C1EE09BD-F4F5-4FF2-8F88-D7BBE0CD9D29}" type="slidenum">
              <a:rPr lang="es-ES" smtClean="0"/>
              <a:pPr/>
              <a:t>‹Nº›</a:t>
            </a:fld>
            <a:endParaRPr lang="es-ES"/>
          </a:p>
        </p:txBody>
      </p:sp>
      <p:sp>
        <p:nvSpPr>
          <p:cNvPr id="10" name="9 Marcador de título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9" name="8 Conector recto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11 Conector recto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ransition>
    <p:diamond/>
  </p:transition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audio" Target="file:///G:\03%20Pista%203.wma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2143116"/>
          </a:xfrm>
          <a:gradFill flip="none" rotWithShape="1">
            <a:gsLst>
              <a:gs pos="0">
                <a:srgbClr val="FBEAC7"/>
              </a:gs>
              <a:gs pos="17999">
                <a:srgbClr val="FEE7F2"/>
              </a:gs>
              <a:gs pos="36000">
                <a:srgbClr val="FAC77D"/>
              </a:gs>
              <a:gs pos="61000">
                <a:srgbClr val="FBA97D"/>
              </a:gs>
              <a:gs pos="82001">
                <a:srgbClr val="FBD49C"/>
              </a:gs>
              <a:gs pos="100000">
                <a:srgbClr val="FEE7F2"/>
              </a:gs>
            </a:gsLst>
            <a:path path="shape">
              <a:fillToRect l="50000" t="50000" r="50000" b="50000"/>
            </a:path>
            <a:tileRect/>
          </a:gradFill>
          <a:effectLst>
            <a:glow rad="101600">
              <a:schemeClr val="accent6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threePt" dir="t"/>
          </a:scene3d>
        </p:spPr>
        <p:txBody>
          <a:bodyPr>
            <a:normAutofit/>
          </a:bodyPr>
          <a:lstStyle/>
          <a:p>
            <a:pPr>
              <a:buClr>
                <a:schemeClr val="accent5">
                  <a:lumMod val="75000"/>
                </a:schemeClr>
              </a:buClr>
              <a:buSzPct val="219000"/>
              <a:buFont typeface="Webdings" pitchFamily="18" charset="2"/>
              <a:buChar char="ÿ"/>
            </a:pPr>
            <a:r>
              <a:rPr lang="es-ES" sz="4400" b="1" dirty="0" smtClean="0">
                <a:solidFill>
                  <a:schemeClr val="accent5">
                    <a:lumMod val="75000"/>
                  </a:schemeClr>
                </a:solidFill>
                <a:latin typeface="Curlz MT" pitchFamily="82" charset="0"/>
              </a:rPr>
              <a:t>Por la Paz y No        </a:t>
            </a:r>
            <a:br>
              <a:rPr lang="es-ES" sz="4400" b="1" dirty="0" smtClean="0">
                <a:solidFill>
                  <a:schemeClr val="accent5">
                    <a:lumMod val="75000"/>
                  </a:schemeClr>
                </a:solidFill>
                <a:latin typeface="Curlz MT" pitchFamily="82" charset="0"/>
              </a:rPr>
            </a:br>
            <a:r>
              <a:rPr lang="es-ES" sz="4400" b="1" dirty="0" smtClean="0">
                <a:solidFill>
                  <a:schemeClr val="accent5">
                    <a:lumMod val="75000"/>
                  </a:schemeClr>
                </a:solidFill>
                <a:latin typeface="Curlz MT" pitchFamily="82" charset="0"/>
              </a:rPr>
              <a:t>                Violencia”</a:t>
            </a:r>
            <a:endParaRPr lang="es-ES" sz="4400" b="1" dirty="0">
              <a:solidFill>
                <a:schemeClr val="accent5">
                  <a:lumMod val="75000"/>
                </a:schemeClr>
              </a:solidFill>
              <a:latin typeface="Curlz MT" pitchFamily="82" charset="0"/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0" y="2143116"/>
            <a:ext cx="9144000" cy="4714884"/>
          </a:xfrm>
          <a:scene3d>
            <a:camera prst="orthographicFront"/>
            <a:lightRig rig="sunset" dir="t"/>
          </a:scene3d>
          <a:sp3d prstMaterial="legacyWireframe"/>
        </p:spPr>
        <p:txBody>
          <a:bodyPr>
            <a:noAutofit/>
          </a:bodyPr>
          <a:lstStyle/>
          <a:p>
            <a:r>
              <a:rPr lang="es-ES" sz="4000" b="1" dirty="0" smtClean="0">
                <a:latin typeface="Vivaldi" pitchFamily="66" charset="0"/>
              </a:rPr>
              <a:t>Somos Chicos de 3º años del Colegio Genaro Berón de Astrada, y elegimos éste  tema porque nos pareció  muy importante divulgar y reclamar Paz, y hacer todo lo pasible por construir un mundo de justo y solidario, sin guerras, en donde la Paz se consagre como triunfo de la Vida.</a:t>
            </a:r>
          </a:p>
          <a:p>
            <a:r>
              <a:rPr lang="es-ES" sz="4000" b="1" dirty="0" smtClean="0">
                <a:latin typeface="Vivaldi" pitchFamily="66" charset="0"/>
              </a:rPr>
              <a:t>“Aprendamos juntos la forma de convivir en Paz”</a:t>
            </a:r>
            <a:r>
              <a:rPr lang="es-ES" sz="4000" dirty="0" smtClean="0">
                <a:latin typeface="Vivaldi" pitchFamily="66" charset="0"/>
              </a:rPr>
              <a:t>. </a:t>
            </a:r>
            <a:endParaRPr lang="es-ES" sz="4000" dirty="0">
              <a:latin typeface="Vivaldi" pitchFamily="66" charset="0"/>
            </a:endParaRPr>
          </a:p>
        </p:txBody>
      </p:sp>
      <p:pic>
        <p:nvPicPr>
          <p:cNvPr id="6" name="03 Pista 3.wma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3"/>
          <a:stretch>
            <a:fillRect/>
          </a:stretch>
        </p:blipFill>
        <p:spPr>
          <a:xfrm>
            <a:off x="8572528" y="21429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" dur="8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" dur="8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8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7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9" dur="8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0" dur="8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8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 showWhenStopped="0">
                <p:cTn id="24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Documents and Settings\Maxi\Mis documentos\thumbnail[21].jpg"/>
          <p:cNvPicPr>
            <a:picLocks noChangeAspect="1" noChangeArrowheads="1"/>
          </p:cNvPicPr>
          <p:nvPr/>
        </p:nvPicPr>
        <p:blipFill>
          <a:blip r:embed="rId2"/>
          <a:srcRect l="6657" t="6324" b="11464"/>
          <a:stretch>
            <a:fillRect/>
          </a:stretch>
        </p:blipFill>
        <p:spPr bwMode="auto">
          <a:xfrm>
            <a:off x="6843347" y="1571612"/>
            <a:ext cx="2300653" cy="2674613"/>
          </a:xfrm>
          <a:prstGeom prst="star7">
            <a:avLst/>
          </a:prstGeom>
          <a:noFill/>
        </p:spPr>
      </p:pic>
      <p:pic>
        <p:nvPicPr>
          <p:cNvPr id="6146" name="Picture 2" descr="C:\Documents and Settings\Maxi\Mis documentos\thumbnail[21]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l="6657" t="6324" b="11464"/>
          <a:stretch>
            <a:fillRect/>
          </a:stretch>
        </p:blipFill>
        <p:spPr bwMode="auto">
          <a:xfrm>
            <a:off x="0" y="1285860"/>
            <a:ext cx="2300653" cy="2674613"/>
          </a:xfrm>
          <a:prstGeom prst="star7">
            <a:avLst/>
          </a:prstGeom>
          <a:noFill/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1000108"/>
            <a:ext cx="8686800" cy="838200"/>
          </a:xfrm>
        </p:spPr>
        <p:txBody>
          <a:bodyPr>
            <a:normAutofit fontScale="90000"/>
          </a:bodyPr>
          <a:lstStyle/>
          <a:p>
            <a:r>
              <a:rPr lang="es-ES" dirty="0" smtClean="0"/>
              <a:t>                  Paz Obra de Justicia</a:t>
            </a:r>
            <a:br>
              <a:rPr lang="es-ES" dirty="0" smtClean="0"/>
            </a:br>
            <a:r>
              <a:rPr lang="es-ES" dirty="0" smtClean="0"/>
              <a:t>La obra de la Justicia es la Paz .</a:t>
            </a:r>
            <a:br>
              <a:rPr lang="es-ES" dirty="0" smtClean="0"/>
            </a:br>
            <a:r>
              <a:rPr lang="es-ES" dirty="0" smtClean="0"/>
              <a:t>El fruto de la Justicia es la tranquilidad.</a:t>
            </a:r>
            <a:br>
              <a:rPr lang="es-ES" dirty="0" smtClean="0"/>
            </a:br>
            <a:r>
              <a:rPr lang="es-ES" dirty="0" smtClean="0"/>
              <a:t>Y la seguridad es para siempre.</a:t>
            </a:r>
            <a:endParaRPr lang="es-E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 l="4182" t="55243" r="1730" b="10035"/>
          <a:stretch>
            <a:fillRect/>
          </a:stretch>
        </p:blipFill>
        <p:spPr bwMode="auto">
          <a:xfrm>
            <a:off x="285720" y="3571852"/>
            <a:ext cx="8572560" cy="3286148"/>
          </a:xfrm>
          <a:prstGeom prst="doubleWave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2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2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2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400" decel="100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4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4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4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00" accel="1000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00" accel="1000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31" dur="18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32" dur="600" decel="50000" autoRev="1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33" dur="600" decel="100000" autoRev="1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34" dur="600" decel="100000" autoRev="1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/>
          <a:srcRect l="12744" t="3625" r="12733" b="39716"/>
          <a:stretch>
            <a:fillRect/>
          </a:stretch>
        </p:blipFill>
        <p:spPr bwMode="auto">
          <a:xfrm>
            <a:off x="1428728" y="2285992"/>
            <a:ext cx="7286676" cy="4372006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571472" y="357166"/>
            <a:ext cx="7643866" cy="2286016"/>
          </a:xfrm>
        </p:spPr>
        <p:txBody>
          <a:bodyPr>
            <a:noAutofit/>
          </a:bodyPr>
          <a:lstStyle/>
          <a:p>
            <a:r>
              <a:rPr lang="es-ES" sz="2800" dirty="0" smtClean="0">
                <a:solidFill>
                  <a:schemeClr val="tx1"/>
                </a:solidFill>
                <a:latin typeface="Verdana" pitchFamily="34" charset="0"/>
              </a:rPr>
              <a:t>para construir la paz es absolutamente imprescindible la firme voluntad de respeto  hacia nuestro semejante sin distinción de raza. Sexo, religión y condición social. </a:t>
            </a:r>
            <a:endParaRPr lang="es-ES" sz="28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1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6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l="62066" t="18217" r="5651" b="61970"/>
          <a:stretch>
            <a:fillRect/>
          </a:stretch>
        </p:blipFill>
        <p:spPr bwMode="auto">
          <a:xfrm>
            <a:off x="4324863" y="2571744"/>
            <a:ext cx="4483217" cy="307183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/>
          <a:srcRect l="17391" t="53105" r="18131" b="40275"/>
          <a:stretch>
            <a:fillRect/>
          </a:stretch>
        </p:blipFill>
        <p:spPr bwMode="auto">
          <a:xfrm>
            <a:off x="357158" y="285728"/>
            <a:ext cx="8215370" cy="185738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/>
          <a:srcRect l="10870" t="34603" r="65050" b="49370"/>
          <a:stretch>
            <a:fillRect/>
          </a:stretch>
        </p:blipFill>
        <p:spPr bwMode="auto">
          <a:xfrm>
            <a:off x="285720" y="2571744"/>
            <a:ext cx="3777001" cy="31016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  <p:transition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7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928670"/>
            <a:ext cx="8686800" cy="838200"/>
          </a:xfrm>
        </p:spPr>
        <p:txBody>
          <a:bodyPr>
            <a:normAutofit fontScale="90000"/>
          </a:bodyPr>
          <a:lstStyle/>
          <a:p>
            <a:r>
              <a:rPr lang="es-ES" dirty="0" smtClean="0"/>
              <a:t>              Titulares de los diarios.</a:t>
            </a:r>
            <a:br>
              <a:rPr lang="es-ES" dirty="0" smtClean="0"/>
            </a:br>
            <a:r>
              <a:rPr lang="es-ES" dirty="0" smtClean="0"/>
              <a:t>Muestran el detestable quebrantamiento de la discriminación, la pobreza ,la violencia que recorren en nuestro planeta.</a:t>
            </a:r>
            <a:endParaRPr lang="es-ES" dirty="0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l="2258" t="2139" r="10819" b="22097"/>
          <a:stretch>
            <a:fillRect/>
          </a:stretch>
        </p:blipFill>
        <p:spPr bwMode="auto">
          <a:xfrm>
            <a:off x="2643174" y="2357430"/>
            <a:ext cx="6215138" cy="3874372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ransition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7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15619" t="53265" r="52644" b="16430"/>
          <a:stretch>
            <a:fillRect/>
          </a:stretch>
        </p:blipFill>
        <p:spPr bwMode="auto">
          <a:xfrm>
            <a:off x="1428728" y="2274704"/>
            <a:ext cx="7215238" cy="4367021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57158" y="457200"/>
            <a:ext cx="8634442" cy="1614478"/>
          </a:xfrm>
        </p:spPr>
        <p:txBody>
          <a:bodyPr>
            <a:normAutofit/>
          </a:bodyPr>
          <a:lstStyle/>
          <a:p>
            <a:r>
              <a:rPr lang="es-ES" dirty="0" smtClean="0"/>
              <a:t>Un gran Impacto de Violencia en un establecimiento escolar.</a:t>
            </a:r>
            <a:endParaRPr lang="es-ES" dirty="0"/>
          </a:p>
        </p:txBody>
      </p:sp>
    </p:spTree>
  </p:cSld>
  <p:clrMapOvr>
    <a:masterClrMapping/>
  </p:clrMapOvr>
  <p:transition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l="2924" t="11049" r="10815" b="6874"/>
          <a:stretch>
            <a:fillRect/>
          </a:stretch>
        </p:blipFill>
        <p:spPr bwMode="auto">
          <a:xfrm>
            <a:off x="1500166" y="1928802"/>
            <a:ext cx="5715040" cy="4470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 cstate="print"/>
          <a:srcRect l="66203" t="8382" r="14641" b="8896"/>
          <a:stretch>
            <a:fillRect/>
          </a:stretch>
        </p:blipFill>
        <p:spPr bwMode="auto">
          <a:xfrm rot="16200000">
            <a:off x="3643306" y="-1643098"/>
            <a:ext cx="1428760" cy="5715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diamond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357290" y="428604"/>
            <a:ext cx="8686800" cy="838200"/>
          </a:xfrm>
        </p:spPr>
        <p:txBody>
          <a:bodyPr/>
          <a:lstStyle/>
          <a:p>
            <a:r>
              <a:rPr lang="es-ES" dirty="0" smtClean="0"/>
              <a:t>En el entorno escolar</a:t>
            </a:r>
            <a:endParaRPr lang="es-ES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/>
          <a:srcRect t="6699" r="7372" b="3332"/>
          <a:stretch>
            <a:fillRect/>
          </a:stretch>
        </p:blipFill>
        <p:spPr bwMode="auto">
          <a:xfrm>
            <a:off x="6215074" y="3214686"/>
            <a:ext cx="2702694" cy="315472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5 Marcador de contenido"/>
          <p:cNvSpPr>
            <a:spLocks noGrp="1"/>
          </p:cNvSpPr>
          <p:nvPr>
            <p:ph idx="1"/>
          </p:nvPr>
        </p:nvSpPr>
        <p:spPr>
          <a:xfrm>
            <a:off x="457200" y="1214422"/>
            <a:ext cx="8686800" cy="4946672"/>
          </a:xfrm>
        </p:spPr>
        <p:txBody>
          <a:bodyPr>
            <a:normAutofit lnSpcReduction="10000"/>
          </a:bodyPr>
          <a:lstStyle/>
          <a:p>
            <a:r>
              <a:rPr lang="es-ES" dirty="0" smtClean="0"/>
              <a:t>La convivencia escolar no es óptima en todos los casos, a veces se torna difícil, y se encuentran cuadro de violencia que se llega hasta destruir bancos, escribir en paredes agrediendo al busto de un prócer,            resolver problemas a golpes.</a:t>
            </a:r>
          </a:p>
          <a:p>
            <a:r>
              <a:rPr lang="es-ES" dirty="0" smtClean="0"/>
              <a:t>Estos episodios suceden cuando              existen los conflictos tantos familiar            como escolar, y vuelcan todas su                  furia de ésta forma.</a:t>
            </a:r>
            <a:endParaRPr lang="es-ES" dirty="0"/>
          </a:p>
        </p:txBody>
      </p:sp>
    </p:spTree>
  </p:cSld>
  <p:clrMapOvr>
    <a:masterClrMapping/>
  </p:clrMapOvr>
  <p:transition>
    <p:diamond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Marcador de contenido"/>
          <p:cNvSpPr>
            <a:spLocks noGrp="1"/>
          </p:cNvSpPr>
          <p:nvPr>
            <p:ph idx="1"/>
          </p:nvPr>
        </p:nvSpPr>
        <p:spPr>
          <a:xfrm>
            <a:off x="214282" y="714332"/>
            <a:ext cx="8686800" cy="6143668"/>
          </a:xfrm>
        </p:spPr>
        <p:txBody>
          <a:bodyPr/>
          <a:lstStyle/>
          <a:p>
            <a:pPr algn="just"/>
            <a:r>
              <a:rPr lang="es-ES" b="1" dirty="0" smtClean="0"/>
              <a:t>La violencia solo conduce a la caída de  los valores humanos: la ceguera espiritual  solo lleva a la desesperanza, el amor ,el  respeto y la fe son la base de todo cambio.</a:t>
            </a:r>
            <a:endParaRPr lang="es-ES" dirty="0" smtClean="0"/>
          </a:p>
          <a:p>
            <a:pPr algn="just"/>
            <a:r>
              <a:rPr lang="es-ES" b="1" dirty="0" smtClean="0"/>
              <a:t>Las cosas positivas y negativas vividas diariamente nos dan las posibilidad  de descubrir y poner en práctica los dones  que nos han dados. escuchar aún las críticas, reflexionar y cambiar  es el  primer paso. </a:t>
            </a:r>
            <a:endParaRPr lang="es-ES" dirty="0" smtClean="0"/>
          </a:p>
          <a:p>
            <a:pPr algn="just">
              <a:buNone/>
            </a:pPr>
            <a:r>
              <a:rPr lang="es-ES" b="1" dirty="0" smtClean="0"/>
              <a:t> </a:t>
            </a:r>
            <a:endParaRPr lang="es-ES" dirty="0" smtClean="0"/>
          </a:p>
          <a:p>
            <a:endParaRPr lang="es-ES" dirty="0"/>
          </a:p>
        </p:txBody>
      </p:sp>
    </p:spTree>
  </p:cSld>
  <p:clrMapOvr>
    <a:masterClrMapping/>
  </p:clrMapOvr>
  <p:transition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7 Marcador de contenido"/>
          <p:cNvSpPr>
            <a:spLocks noGrp="1"/>
          </p:cNvSpPr>
          <p:nvPr>
            <p:ph idx="1"/>
          </p:nvPr>
        </p:nvSpPr>
        <p:spPr>
          <a:xfrm>
            <a:off x="214282" y="285728"/>
            <a:ext cx="8686800" cy="6143668"/>
          </a:xfrm>
        </p:spPr>
        <p:txBody>
          <a:bodyPr>
            <a:normAutofit lnSpcReduction="10000"/>
          </a:bodyPr>
          <a:lstStyle/>
          <a:p>
            <a:r>
              <a:rPr lang="es-ES" i="1" u="sng" dirty="0" smtClean="0"/>
              <a:t>Conclusión:</a:t>
            </a:r>
          </a:p>
          <a:p>
            <a:r>
              <a:rPr lang="es-ES" dirty="0" smtClean="0"/>
              <a:t>Convocamos a padres, jóvenes, docentes a pensar y reflexionar sobe la necesidad de construir una ética basada en la solidaridad, la tolerancia y la comprensión , para hacer de éste mundo y ámbito escolar un lugar de paz, donde sea posible la convivencia con utilizando recíproco, entre los integrantes de nuestro entorno escolar.</a:t>
            </a:r>
          </a:p>
          <a:p>
            <a:r>
              <a:rPr lang="es-ES" dirty="0" smtClean="0"/>
              <a:t>Para ello, a través de ésta obra intentamos acercarnos a los problemas que se plantean al ser humano en la convivencia con los demás, en la vida cotidiana.</a:t>
            </a:r>
            <a:endParaRPr lang="es-ES" dirty="0"/>
          </a:p>
        </p:txBody>
      </p:sp>
    </p:spTree>
  </p:cSld>
  <p:clrMapOvr>
    <a:masterClrMapping/>
  </p:clrMapOvr>
  <p:transition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214282" y="642918"/>
            <a:ext cx="8686800" cy="6215082"/>
          </a:xfrm>
        </p:spPr>
        <p:txBody>
          <a:bodyPr>
            <a:normAutofit/>
          </a:bodyPr>
          <a:lstStyle/>
          <a:p>
            <a:r>
              <a:rPr lang="es-ES" dirty="0" smtClean="0">
                <a:latin typeface="+mj-lt"/>
              </a:rPr>
              <a:t>Indagamos el modo en que las pautas que regulan el funcionamiento de la sociedad fueron modificándose al calor del enfrentamiento, y también de que manera las personas pelearon contra la opresión y la injusticia , logrando que se reconocieran los derechos que tienen que ver con la libertad.</a:t>
            </a:r>
          </a:p>
          <a:p>
            <a:r>
              <a:rPr lang="es-ES" dirty="0" smtClean="0">
                <a:latin typeface="+mj-lt"/>
              </a:rPr>
              <a:t>I como la realidad nos muestran que aún quedan muchas cuestiones por resolver, como la pobreza, marginalidad y la violencia.</a:t>
            </a:r>
          </a:p>
          <a:p>
            <a:pPr>
              <a:buNone/>
            </a:pPr>
            <a:r>
              <a:rPr lang="es-ES" dirty="0" smtClean="0">
                <a:latin typeface="+mj-lt"/>
              </a:rPr>
              <a:t> </a:t>
            </a:r>
            <a:endParaRPr lang="es-ES" dirty="0">
              <a:latin typeface="+mj-lt"/>
            </a:endParaRPr>
          </a:p>
        </p:txBody>
      </p:sp>
    </p:spTree>
  </p:cSld>
  <p:clrMapOvr>
    <a:masterClrMapping/>
  </p:clrMapOvr>
  <p:transition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428596" y="3786190"/>
            <a:ext cx="8458200" cy="2500329"/>
          </a:xfrm>
        </p:spPr>
        <p:txBody>
          <a:bodyPr>
            <a:noAutofit/>
          </a:bodyPr>
          <a:lstStyle/>
          <a:p>
            <a:r>
              <a:rPr lang="es-ES" sz="3200" dirty="0" smtClean="0">
                <a:latin typeface="Footlight MT Light" pitchFamily="18" charset="0"/>
              </a:rPr>
              <a:t>No puede obtenerse la paz  en la tierra si no se garantiza el bien de las personas y  si los  hombres no saben comunicarse entre sí. Tenemos tradiciones y culturas una de ellas es la Religión.</a:t>
            </a:r>
            <a:br>
              <a:rPr lang="es-ES" sz="3200" dirty="0" smtClean="0">
                <a:latin typeface="Footlight MT Light" pitchFamily="18" charset="0"/>
              </a:rPr>
            </a:br>
            <a:r>
              <a:rPr lang="es-ES" sz="3200" dirty="0" smtClean="0">
                <a:latin typeface="Footlight MT Light" pitchFamily="18" charset="0"/>
              </a:rPr>
              <a:t>                     ¡ Respetémosla! </a:t>
            </a:r>
            <a:endParaRPr lang="es-ES" sz="3200" dirty="0">
              <a:latin typeface="Footlight MT Light" pitchFamily="18" charset="0"/>
            </a:endParaRPr>
          </a:p>
        </p:txBody>
      </p:sp>
      <p:pic>
        <p:nvPicPr>
          <p:cNvPr id="4" name="Picture 8" descr="Imagen02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00298" y="285728"/>
            <a:ext cx="3714776" cy="321471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5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0" y="0"/>
            <a:ext cx="8686800" cy="4525963"/>
          </a:xfrm>
        </p:spPr>
        <p:txBody>
          <a:bodyPr>
            <a:noAutofit/>
          </a:bodyPr>
          <a:lstStyle/>
          <a:p>
            <a:r>
              <a:rPr lang="es-ES" sz="4400" b="1" dirty="0" smtClean="0">
                <a:latin typeface="Edwardian Script ITC" pitchFamily="66" charset="0"/>
              </a:rPr>
              <a:t>La obra en que nos basamos se enriquece con unos de los valores más importantes que es La Paz. </a:t>
            </a:r>
          </a:p>
          <a:p>
            <a:r>
              <a:rPr lang="es-ES" sz="4400" b="1" dirty="0" smtClean="0">
                <a:latin typeface="Edwardian Script ITC" pitchFamily="66" charset="0"/>
              </a:rPr>
              <a:t>La Paz  es  una obra creativa que propone una propuesta de creatividad movilizadora en educación para la vida.</a:t>
            </a:r>
          </a:p>
          <a:p>
            <a:r>
              <a:rPr lang="es-ES" sz="4400" b="1" dirty="0" smtClean="0">
                <a:latin typeface="Edwardian Script ITC" pitchFamily="66" charset="0"/>
              </a:rPr>
              <a:t>Los invitamos a compartir un mundo mejor y mucho más humano.</a:t>
            </a:r>
          </a:p>
          <a:p>
            <a:r>
              <a:rPr lang="es-ES" sz="4400" b="1" dirty="0" smtClean="0">
                <a:latin typeface="Edwardian Script ITC" pitchFamily="66" charset="0"/>
              </a:rPr>
              <a:t>Para gozarlo plenamente con la Paz porque es el triunfo de la Vida!  </a:t>
            </a:r>
            <a:endParaRPr lang="es-ES" sz="4400" b="1" dirty="0">
              <a:latin typeface="Edwardian Script ITC" pitchFamily="66" charset="0"/>
            </a:endParaRPr>
          </a:p>
        </p:txBody>
      </p:sp>
    </p:spTree>
  </p:cSld>
  <p:clrMapOvr>
    <a:masterClrMapping/>
  </p:clrMapOvr>
  <p:transition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0800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08000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17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066FF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22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14282" y="457200"/>
            <a:ext cx="8686800" cy="6400800"/>
          </a:xfrm>
        </p:spPr>
        <p:txBody>
          <a:bodyPr>
            <a:normAutofit fontScale="90000"/>
          </a:bodyPr>
          <a:lstStyle/>
          <a:p>
            <a:r>
              <a:rPr lang="es-ES" u="sng" dirty="0" smtClean="0"/>
              <a:t>Preparación</a:t>
            </a:r>
            <a:r>
              <a:rPr lang="es-ES" dirty="0" smtClean="0"/>
              <a:t> : Prof. Ojeda Clara S. y Sosa Carlos m.</a:t>
            </a:r>
            <a:br>
              <a:rPr lang="es-ES" dirty="0" smtClean="0"/>
            </a:br>
            <a:r>
              <a:rPr lang="es-ES" dirty="0" smtClean="0"/>
              <a:t>alumnos: Curso:</a:t>
            </a:r>
            <a:br>
              <a:rPr lang="es-ES" dirty="0" smtClean="0"/>
            </a:br>
            <a:r>
              <a:rPr lang="es-ES" dirty="0" smtClean="0"/>
              <a:t>Álvarez correa yenifer</a:t>
            </a:r>
            <a:br>
              <a:rPr lang="es-ES" dirty="0" smtClean="0"/>
            </a:br>
            <a:r>
              <a:rPr lang="es-ES" dirty="0" smtClean="0"/>
              <a:t>belledonne Araceli</a:t>
            </a:r>
            <a:br>
              <a:rPr lang="es-ES" dirty="0" smtClean="0"/>
            </a:br>
            <a:r>
              <a:rPr lang="es-ES" dirty="0" smtClean="0"/>
              <a:t>curi amira</a:t>
            </a:r>
            <a:br>
              <a:rPr lang="es-ES" dirty="0" smtClean="0"/>
            </a:br>
            <a:r>
              <a:rPr lang="es-ES" dirty="0" smtClean="0"/>
              <a:t>Esquivel Karen</a:t>
            </a:r>
            <a:br>
              <a:rPr lang="es-ES" dirty="0" smtClean="0"/>
            </a:br>
            <a:r>
              <a:rPr lang="es-ES" dirty="0" smtClean="0"/>
              <a:t>Gómez Judith</a:t>
            </a:r>
            <a:br>
              <a:rPr lang="es-ES" dirty="0" smtClean="0"/>
            </a:br>
            <a:r>
              <a:rPr lang="es-ES" dirty="0" smtClean="0"/>
              <a:t>rodas dahiana</a:t>
            </a:r>
            <a:br>
              <a:rPr lang="es-ES" dirty="0" smtClean="0"/>
            </a:br>
            <a:r>
              <a:rPr lang="es-ES" dirty="0" smtClean="0"/>
              <a:t>romero maira</a:t>
            </a:r>
            <a:br>
              <a:rPr lang="es-ES" dirty="0" smtClean="0"/>
            </a:br>
            <a:r>
              <a:rPr lang="es-ES" dirty="0" err="1" smtClean="0"/>
              <a:t>santucci</a:t>
            </a:r>
            <a:r>
              <a:rPr lang="es-ES" dirty="0" smtClean="0"/>
              <a:t> </a:t>
            </a:r>
            <a:r>
              <a:rPr lang="es-ES" dirty="0" err="1" smtClean="0"/>
              <a:t>aldana</a:t>
            </a:r>
            <a:r>
              <a:rPr lang="es-ES" dirty="0" smtClean="0"/>
              <a:t/>
            </a:r>
            <a:br>
              <a:rPr lang="es-ES" dirty="0" smtClean="0"/>
            </a:br>
            <a:r>
              <a:rPr lang="es-ES" dirty="0" err="1" smtClean="0"/>
              <a:t>suarez</a:t>
            </a:r>
            <a:r>
              <a:rPr lang="es-ES" dirty="0" smtClean="0"/>
              <a:t> </a:t>
            </a:r>
            <a:r>
              <a:rPr lang="es-ES" dirty="0" err="1" smtClean="0"/>
              <a:t>eliana</a:t>
            </a:r>
            <a:r>
              <a:rPr lang="es-ES" dirty="0" smtClean="0"/>
              <a:t/>
            </a:r>
            <a:br>
              <a:rPr lang="es-ES" dirty="0" smtClean="0"/>
            </a:br>
            <a:endParaRPr lang="es-ES" dirty="0"/>
          </a:p>
        </p:txBody>
      </p:sp>
    </p:spTree>
  </p:cSld>
  <p:clrMapOvr>
    <a:masterClrMapping/>
  </p:clrMapOvr>
  <p:transition>
    <p:diamond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6115072"/>
          </a:xfrm>
        </p:spPr>
        <p:txBody>
          <a:bodyPr>
            <a:normAutofit fontScale="90000"/>
          </a:bodyPr>
          <a:lstStyle/>
          <a:p>
            <a:r>
              <a:rPr lang="es-ES" dirty="0" smtClean="0"/>
              <a:t>Voulquín fabiana</a:t>
            </a:r>
            <a:br>
              <a:rPr lang="es-ES" dirty="0" smtClean="0"/>
            </a:br>
            <a:r>
              <a:rPr lang="es-ES" dirty="0" smtClean="0"/>
              <a:t>cabral benjamín</a:t>
            </a:r>
            <a:br>
              <a:rPr lang="es-ES" dirty="0" smtClean="0"/>
            </a:br>
            <a:r>
              <a:rPr lang="es-ES" dirty="0" smtClean="0"/>
              <a:t>cardozo marcelo</a:t>
            </a:r>
            <a:br>
              <a:rPr lang="es-ES" dirty="0" smtClean="0"/>
            </a:br>
            <a:r>
              <a:rPr lang="es-ES" dirty="0" smtClean="0"/>
              <a:t>cuena yohan</a:t>
            </a:r>
            <a:br>
              <a:rPr lang="es-ES" dirty="0" smtClean="0"/>
            </a:br>
            <a:r>
              <a:rPr lang="es-ES" dirty="0" smtClean="0"/>
              <a:t>López rolando</a:t>
            </a:r>
            <a:br>
              <a:rPr lang="es-ES" dirty="0" smtClean="0"/>
            </a:br>
            <a:r>
              <a:rPr lang="es-ES" dirty="0" smtClean="0"/>
              <a:t>Suarez Jorge</a:t>
            </a:r>
            <a:br>
              <a:rPr lang="es-ES" dirty="0" smtClean="0"/>
            </a:br>
            <a:r>
              <a:rPr lang="es-ES" dirty="0" smtClean="0"/>
              <a:t>Suarez Mario</a:t>
            </a:r>
            <a:br>
              <a:rPr lang="es-ES" dirty="0" smtClean="0"/>
            </a:br>
            <a:r>
              <a:rPr lang="es-ES" dirty="0" smtClean="0"/>
              <a:t>Suarez Vicente</a:t>
            </a:r>
            <a:br>
              <a:rPr lang="es-ES" dirty="0" smtClean="0"/>
            </a:br>
            <a:r>
              <a:rPr lang="es-ES" dirty="0" smtClean="0"/>
              <a:t>santa cruz Alfredo</a:t>
            </a:r>
            <a:br>
              <a:rPr lang="es-ES" dirty="0" smtClean="0"/>
            </a:br>
            <a:r>
              <a:rPr lang="es-ES" u="sng" dirty="0" smtClean="0"/>
              <a:t>colegio: </a:t>
            </a:r>
            <a:r>
              <a:rPr lang="es-ES" dirty="0" smtClean="0"/>
              <a:t>Genaro berón de </a:t>
            </a:r>
            <a:r>
              <a:rPr lang="es-ES" dirty="0" err="1" smtClean="0"/>
              <a:t>astrada</a:t>
            </a:r>
            <a:r>
              <a:rPr lang="es-ES" dirty="0" smtClean="0"/>
              <a:t>, corrientes</a:t>
            </a:r>
            <a:br>
              <a:rPr lang="es-ES" dirty="0" smtClean="0"/>
            </a:br>
            <a:endParaRPr lang="es-ES" dirty="0"/>
          </a:p>
        </p:txBody>
      </p:sp>
    </p:spTree>
  </p:cSld>
  <p:clrMapOvr>
    <a:masterClrMapping/>
  </p:clrMapOvr>
  <p:transition>
    <p:diamond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9 Rectángulo"/>
          <p:cNvSpPr/>
          <p:nvPr/>
        </p:nvSpPr>
        <p:spPr>
          <a:xfrm>
            <a:off x="285720" y="285728"/>
            <a:ext cx="8124725" cy="1000108"/>
          </a:xfrm>
          <a:prstGeom prst="rect">
            <a:avLst/>
          </a:prstGeom>
          <a:noFill/>
        </p:spPr>
        <p:txBody>
          <a:bodyPr wrap="square" lIns="91440" tIns="45720" rIns="91440" bIns="45720">
            <a:prstTxWarp prst="textInflateBottom">
              <a:avLst/>
            </a:prstTxWarp>
            <a:spAutoFit/>
          </a:bodyPr>
          <a:lstStyle/>
          <a:p>
            <a:pPr algn="ctr"/>
            <a:r>
              <a:rPr lang="es-ES" sz="5400" b="1" cap="none" spc="0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Tesoro que no Pierde Valor:</a:t>
            </a:r>
            <a:endParaRPr lang="es-ES" sz="5400" b="1" cap="none" spc="0" dirty="0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2">
                      <a:tint val="10000"/>
                      <a:satMod val="155000"/>
                    </a:schemeClr>
                  </a:gs>
                  <a:gs pos="60000">
                    <a:schemeClr val="accent2">
                      <a:tint val="30000"/>
                      <a:satMod val="155000"/>
                    </a:schemeClr>
                  </a:gs>
                  <a:gs pos="100000">
                    <a:schemeClr val="accent2">
                      <a:tint val="73000"/>
                      <a:satMod val="155000"/>
                    </a:schemeClr>
                  </a:gs>
                </a:gsLst>
                <a:lin ang="5400000"/>
              </a:gra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</a:endParaRPr>
          </a:p>
        </p:txBody>
      </p:sp>
      <p:sp>
        <p:nvSpPr>
          <p:cNvPr id="2" name="1 Título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es-ES" sz="2800" dirty="0" smtClean="0">
                <a:latin typeface="Verdana" pitchFamily="34" charset="0"/>
              </a:rPr>
              <a:t/>
            </a:r>
            <a:br>
              <a:rPr lang="es-ES" sz="2800" dirty="0" smtClean="0">
                <a:latin typeface="Verdana" pitchFamily="34" charset="0"/>
              </a:rPr>
            </a:br>
            <a:endParaRPr lang="es-ES" sz="2800" dirty="0">
              <a:latin typeface="Verdana" pitchFamily="34" charset="0"/>
            </a:endParaRPr>
          </a:p>
        </p:txBody>
      </p:sp>
      <p:sp>
        <p:nvSpPr>
          <p:cNvPr id="5" name="4 Subtítulo"/>
          <p:cNvSpPr>
            <a:spLocks noGrp="1"/>
          </p:cNvSpPr>
          <p:nvPr>
            <p:ph type="subTitle" idx="1"/>
          </p:nvPr>
        </p:nvSpPr>
        <p:spPr>
          <a:xfrm>
            <a:off x="285720" y="285728"/>
            <a:ext cx="8429684" cy="1000132"/>
          </a:xfrm>
        </p:spPr>
        <p:txBody>
          <a:bodyPr>
            <a:prstTxWarp prst="textWave2">
              <a:avLst/>
            </a:prstTxWarp>
            <a:normAutofit/>
          </a:bodyPr>
          <a:lstStyle/>
          <a:p>
            <a:r>
              <a:rPr lang="es-ES" b="1" dirty="0" smtClean="0"/>
              <a:t>     </a:t>
            </a:r>
            <a:r>
              <a:rPr lang="es-ES" dirty="0" smtClean="0"/>
              <a:t>                             </a:t>
            </a:r>
          </a:p>
        </p:txBody>
      </p:sp>
      <p:pic>
        <p:nvPicPr>
          <p:cNvPr id="4" name="3 Marcador de contenido" descr="C:\Documents and Settings\Maxi\Mis documentos\Mis escaneos\2002-10 (oct)\escanear0003.jpg"/>
          <p:cNvPicPr>
            <a:picLocks noGrp="1"/>
          </p:cNvPicPr>
          <p:nvPr>
            <p:ph idx="4294967295"/>
          </p:nvPr>
        </p:nvPicPr>
        <p:blipFill>
          <a:blip r:embed="rId2" cstate="print"/>
          <a:srcRect l="3059" t="22523" r="33295" b="33719"/>
          <a:stretch>
            <a:fillRect/>
          </a:stretch>
        </p:blipFill>
        <p:spPr bwMode="auto">
          <a:xfrm rot="1632732">
            <a:off x="4741197" y="307061"/>
            <a:ext cx="4411498" cy="4932177"/>
          </a:xfrm>
          <a:prstGeom prst="irregularSeal2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8 Onda"/>
          <p:cNvSpPr/>
          <p:nvPr/>
        </p:nvSpPr>
        <p:spPr>
          <a:xfrm rot="1298167">
            <a:off x="1577088" y="2144784"/>
            <a:ext cx="3788683" cy="1528719"/>
          </a:xfrm>
          <a:prstGeom prst="wave">
            <a:avLst>
              <a:gd name="adj1" fmla="val 20000"/>
              <a:gd name="adj2" fmla="val -9545"/>
            </a:avLst>
          </a:prstGeom>
          <a:gradFill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400" dirty="0" smtClean="0">
                <a:solidFill>
                  <a:schemeClr val="tx1"/>
                </a:solidFill>
              </a:rPr>
              <a:t>Reconciliación</a:t>
            </a:r>
            <a:endParaRPr lang="es-ES" sz="2400" dirty="0">
              <a:solidFill>
                <a:schemeClr val="tx1"/>
              </a:solidFill>
            </a:endParaRPr>
          </a:p>
        </p:txBody>
      </p:sp>
      <p:sp>
        <p:nvSpPr>
          <p:cNvPr id="8" name="7 Onda"/>
          <p:cNvSpPr/>
          <p:nvPr/>
        </p:nvSpPr>
        <p:spPr>
          <a:xfrm rot="18589976">
            <a:off x="2698175" y="3985846"/>
            <a:ext cx="3722407" cy="2071702"/>
          </a:xfrm>
          <a:prstGeom prst="wave">
            <a:avLst>
              <a:gd name="adj1" fmla="val 20000"/>
              <a:gd name="adj2" fmla="val -10000"/>
            </a:avLst>
          </a:prstGeom>
          <a:gradFill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400" dirty="0" smtClean="0">
                <a:solidFill>
                  <a:schemeClr val="tx1"/>
                </a:solidFill>
              </a:rPr>
              <a:t>Solidaridad</a:t>
            </a:r>
            <a:endParaRPr lang="es-ES" sz="2400" dirty="0">
              <a:solidFill>
                <a:schemeClr val="tx1"/>
              </a:solidFill>
            </a:endParaRPr>
          </a:p>
        </p:txBody>
      </p:sp>
      <p:sp>
        <p:nvSpPr>
          <p:cNvPr id="7" name="6 Onda"/>
          <p:cNvSpPr/>
          <p:nvPr/>
        </p:nvSpPr>
        <p:spPr>
          <a:xfrm rot="20898432">
            <a:off x="586393" y="3130830"/>
            <a:ext cx="5024506" cy="2071702"/>
          </a:xfrm>
          <a:prstGeom prst="wave">
            <a:avLst>
              <a:gd name="adj1" fmla="val 20000"/>
              <a:gd name="adj2" fmla="val -10000"/>
            </a:avLst>
          </a:prstGeom>
          <a:gradFill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7200" dirty="0" smtClean="0">
                <a:solidFill>
                  <a:schemeClr val="tx1"/>
                </a:solidFill>
              </a:rPr>
              <a:t>Paz</a:t>
            </a:r>
            <a:endParaRPr lang="es-ES" sz="7200" dirty="0">
              <a:solidFill>
                <a:schemeClr val="tx1"/>
              </a:solidFill>
            </a:endParaRPr>
          </a:p>
        </p:txBody>
      </p:sp>
      <p:sp>
        <p:nvSpPr>
          <p:cNvPr id="11" name="10 Rectángulo"/>
          <p:cNvSpPr/>
          <p:nvPr/>
        </p:nvSpPr>
        <p:spPr>
          <a:xfrm>
            <a:off x="642910" y="1071546"/>
            <a:ext cx="7000924" cy="1323439"/>
          </a:xfrm>
          <a:prstGeom prst="rect">
            <a:avLst/>
          </a:prstGeom>
        </p:spPr>
        <p:txBody>
          <a:bodyPr wrap="square">
            <a:prstTxWarp prst="textStop">
              <a:avLst/>
            </a:prstTxWarp>
            <a:spAutoFit/>
          </a:bodyPr>
          <a:lstStyle/>
          <a:p>
            <a:r>
              <a:rPr lang="es-ES" sz="4000" dirty="0" smtClean="0"/>
              <a:t>Todos los días hablamos de Paz, soñamos con vivir en Paz</a:t>
            </a:r>
            <a:endParaRPr lang="es-ES" sz="4000" dirty="0"/>
          </a:p>
        </p:txBody>
      </p:sp>
    </p:spTree>
  </p:cSld>
  <p:clrMapOvr>
    <a:masterClrMapping/>
  </p:clrMapOvr>
  <p:transition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3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out)">
                                      <p:cBhvr>
                                        <p:cTn id="13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5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8" grpId="0" animBg="1"/>
      <p:bldP spid="7" grpId="0" animBg="1"/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Maxi\Mis documentos\thumbnail[11].jpg"/>
          <p:cNvPicPr>
            <a:picLocks noChangeAspect="1" noChangeArrowheads="1"/>
          </p:cNvPicPr>
          <p:nvPr/>
        </p:nvPicPr>
        <p:blipFill>
          <a:blip r:embed="rId2"/>
          <a:srcRect r="5128"/>
          <a:stretch>
            <a:fillRect/>
          </a:stretch>
        </p:blipFill>
        <p:spPr bwMode="auto">
          <a:xfrm>
            <a:off x="571472" y="214290"/>
            <a:ext cx="7762324" cy="6444564"/>
          </a:xfrm>
          <a:prstGeom prst="star24">
            <a:avLst>
              <a:gd name="adj" fmla="val 47570"/>
            </a:avLst>
          </a:prstGeom>
          <a:noFill/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04800" y="857232"/>
            <a:ext cx="8686800" cy="5643602"/>
          </a:xfrm>
        </p:spPr>
        <p:txBody>
          <a:bodyPr>
            <a:normAutofit fontScale="90000"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es-ES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               </a:t>
            </a:r>
            <a:r>
              <a:rPr lang="es-ES" sz="4800" b="1" u="sng" cap="none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Vivaldi" pitchFamily="66" charset="0"/>
              </a:rPr>
              <a:t>Hablamos de Paz</a:t>
            </a:r>
            <a:r>
              <a:rPr lang="es-ES" sz="4800" b="1" cap="none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Vivaldi" pitchFamily="66" charset="0"/>
              </a:rPr>
              <a:t/>
            </a:r>
            <a:br>
              <a:rPr lang="es-ES" sz="4800" b="1" cap="none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Vivaldi" pitchFamily="66" charset="0"/>
              </a:rPr>
            </a:br>
            <a:r>
              <a:rPr lang="es-ES" sz="4800" b="1" cap="none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Vivaldi" pitchFamily="66" charset="0"/>
              </a:rPr>
              <a:t>Es un clima especial y comienza desde nuestro corazón, nuestra   mente y se transmite a todos los que nos rodean, el sosiego y la paz son fuentes de salud y vida.</a:t>
            </a:r>
            <a:br>
              <a:rPr lang="es-ES" sz="4800" b="1" cap="none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Vivaldi" pitchFamily="66" charset="0"/>
              </a:rPr>
            </a:br>
            <a:r>
              <a:rPr lang="es-ES" sz="4800" b="1" cap="none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Vivaldi" pitchFamily="66" charset="0"/>
              </a:rPr>
              <a:t>“La paz del corazón es el paraíso de los hombres” </a:t>
            </a:r>
            <a:br>
              <a:rPr lang="es-ES" sz="4800" b="1" cap="none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Vivaldi" pitchFamily="66" charset="0"/>
              </a:rPr>
            </a:br>
            <a:endParaRPr lang="es-ES" sz="4800" b="1" cap="none" dirty="0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2">
                      <a:tint val="10000"/>
                      <a:satMod val="155000"/>
                    </a:schemeClr>
                  </a:gs>
                  <a:gs pos="60000">
                    <a:schemeClr val="accent2">
                      <a:tint val="30000"/>
                      <a:satMod val="155000"/>
                    </a:schemeClr>
                  </a:gs>
                  <a:gs pos="100000">
                    <a:schemeClr val="accent2">
                      <a:tint val="73000"/>
                      <a:satMod val="155000"/>
                    </a:schemeClr>
                  </a:gs>
                </a:gsLst>
                <a:lin ang="5400000"/>
              </a:gra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  <a:latin typeface="Vivaldi" pitchFamily="66" charset="0"/>
            </a:endParaRPr>
          </a:p>
        </p:txBody>
      </p:sp>
    </p:spTree>
  </p:cSld>
  <p:clrMapOvr>
    <a:masterClrMapping/>
  </p:clrMapOvr>
  <p:transition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3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8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Documents and Settings\Maxi\Mis documentos\thumbnail[10].jpg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0" y="4429132"/>
            <a:ext cx="3624028" cy="2428868"/>
          </a:xfrm>
          <a:prstGeom prst="rect">
            <a:avLst/>
          </a:prstGeom>
          <a:noFill/>
        </p:spPr>
      </p:pic>
      <p:pic>
        <p:nvPicPr>
          <p:cNvPr id="2050" name="Picture 2" descr="C:\Documents and Settings\Maxi\Mis documentos\paz01.jpg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 bwMode="auto">
          <a:xfrm>
            <a:off x="5882063" y="4320665"/>
            <a:ext cx="3261937" cy="2537335"/>
          </a:xfrm>
          <a:prstGeom prst="rect">
            <a:avLst/>
          </a:prstGeom>
          <a:noFill/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14282" y="0"/>
            <a:ext cx="8686800" cy="4929198"/>
          </a:xfrm>
        </p:spPr>
        <p:txBody>
          <a:bodyPr>
            <a:prstTxWarp prst="textFadeUp">
              <a:avLst/>
            </a:prstTxWarp>
            <a:normAutofit fontScale="90000"/>
          </a:bodyPr>
          <a:lstStyle/>
          <a:p>
            <a:r>
              <a:rPr lang="es-ES" sz="4900" dirty="0" smtClean="0"/>
              <a:t>             </a:t>
            </a:r>
            <a:br>
              <a:rPr lang="es-ES" sz="4900" dirty="0" smtClean="0"/>
            </a:br>
            <a:r>
              <a:rPr lang="es-ES" sz="4900" dirty="0" smtClean="0"/>
              <a:t> </a:t>
            </a:r>
            <a:r>
              <a:rPr lang="es-ES" sz="4900" b="1" cap="none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  <a:reflection blurRad="6350" stA="55000" endA="300" endPos="45500" dir="5400000" sy="-100000" algn="bl" rotWithShape="0"/>
                </a:effectLst>
              </a:rPr>
              <a:t>Paz Tarea Nuestra:</a:t>
            </a:r>
            <a:r>
              <a:rPr lang="es-ES" sz="2700" b="1" cap="none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  <a:reflection blurRad="6350" stA="55000" endA="300" endPos="45500" dir="5400000" sy="-100000" algn="bl" rotWithShape="0"/>
                </a:effectLst>
              </a:rPr>
              <a:t/>
            </a:r>
            <a:br>
              <a:rPr lang="es-ES" sz="2700" b="1" cap="none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  <a:reflection blurRad="6350" stA="55000" endA="300" endPos="45500" dir="5400000" sy="-100000" algn="bl" rotWithShape="0"/>
                </a:effectLst>
              </a:rPr>
            </a:br>
            <a:r>
              <a:rPr lang="es-ES" sz="2700" dirty="0" smtClean="0"/>
              <a:t/>
            </a:r>
            <a:br>
              <a:rPr lang="es-ES" sz="2700" dirty="0" smtClean="0"/>
            </a:br>
            <a:r>
              <a:rPr lang="es-ES" sz="2700" dirty="0" smtClean="0"/>
              <a:t>tratemos de hacer artífice creativo de la paz, comencemos por nuestra propia familia.</a:t>
            </a:r>
            <a:br>
              <a:rPr lang="es-ES" sz="2700" dirty="0" smtClean="0"/>
            </a:br>
            <a:r>
              <a:rPr lang="es-ES" sz="2700" dirty="0" smtClean="0"/>
              <a:t>El camino de la paz, de la concordia y solidaridad, es largo y difícil. Mientras existe el egoísmo, perjuicios, odio,resentimientos,fanatismo político y religioso, no habrá paz,</a:t>
            </a:r>
            <a:br>
              <a:rPr lang="es-ES" sz="2700" dirty="0" smtClean="0"/>
            </a:br>
            <a:r>
              <a:rPr lang="es-ES" sz="2700" dirty="0" smtClean="0"/>
              <a:t>por eso y por ellos inculquemos a nuestros jóvenes valorar la vida humana, convivir pacíficamente, respetar a  los demás y así cosechar los frutos de la </a:t>
            </a:r>
            <a:r>
              <a:rPr lang="es-ES" sz="2700" dirty="0" smtClean="0">
                <a:solidFill>
                  <a:schemeClr val="bg1"/>
                </a:solidFill>
              </a:rPr>
              <a:t>cultura de la Paz.</a:t>
            </a:r>
            <a:br>
              <a:rPr lang="es-ES" sz="2700" dirty="0" smtClean="0">
                <a:solidFill>
                  <a:schemeClr val="bg1"/>
                </a:solidFill>
              </a:rPr>
            </a:br>
            <a:endParaRPr lang="es-ES" sz="27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7" dur="5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7" dur="3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>
                <a:latin typeface="Verdana" pitchFamily="34" charset="0"/>
              </a:rPr>
              <a:t>            Paz: Fruto del Amor</a:t>
            </a:r>
            <a:endParaRPr lang="es-E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285861"/>
            <a:ext cx="8686800" cy="2786081"/>
          </a:xfrm>
        </p:spPr>
        <p:txBody>
          <a:bodyPr/>
          <a:lstStyle/>
          <a:p>
            <a:pPr>
              <a:buNone/>
            </a:pPr>
            <a:r>
              <a:rPr lang="es-ES" dirty="0" smtClean="0">
                <a:latin typeface="Verdana" pitchFamily="34" charset="0"/>
              </a:rPr>
              <a:t>     </a:t>
            </a:r>
          </a:p>
          <a:p>
            <a:r>
              <a:rPr lang="es-ES" dirty="0" smtClean="0">
                <a:latin typeface="Verdana" pitchFamily="34" charset="0"/>
              </a:rPr>
              <a:t>La Paz brota también como fruto del amor, que es capaz de dar algo más de lo que exigen los límites de la justicia.</a:t>
            </a:r>
            <a:endParaRPr lang="es-ES" dirty="0"/>
          </a:p>
        </p:txBody>
      </p:sp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2"/>
          <a:srcRect l="2083" t="4190" r="46353" b="4678"/>
          <a:stretch>
            <a:fillRect/>
          </a:stretch>
        </p:blipFill>
        <p:spPr bwMode="auto">
          <a:xfrm>
            <a:off x="785786" y="3500438"/>
            <a:ext cx="7572428" cy="2928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8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Clr clrSpc="rgb">
                                      <p:cBhvr override="childStyle">
                                        <p:cTn id="6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1D1DD7"/>
                                      </p:to>
                                    </p:animClr>
                                    <p:animClr clrSpc="rgb">
                                      <p:cBhvr>
                                        <p:cTn id="7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1D1DD7"/>
                                      </p:to>
                                    </p:animClr>
                                    <p:set>
                                      <p:cBhvr>
                                        <p:cTn id="8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anim to="1.5" calcmode="lin" valueType="num">
                                      <p:cBhvr override="childStyle">
                                        <p:cTn id="9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style.fontSize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3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43200000">
                                      <p:cBhvr>
                                        <p:cTn id="2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0" y="2071678"/>
            <a:ext cx="9144000" cy="3143272"/>
          </a:xfrm>
        </p:spPr>
        <p:txBody>
          <a:bodyPr>
            <a:normAutofit fontScale="90000"/>
          </a:bodyPr>
          <a:lstStyle/>
          <a:p>
            <a:pPr algn="ctr">
              <a:buClr>
                <a:srgbClr val="000066"/>
              </a:buClr>
              <a:buFont typeface="Webdings" pitchFamily="18" charset="2"/>
              <a:buChar char="ÿ"/>
            </a:pPr>
            <a:r>
              <a:rPr lang="es-ES" sz="3100" dirty="0" smtClean="0"/>
              <a:t>Por una cultura de paz y no violencia: compromiso de uno mismo:</a:t>
            </a:r>
            <a:br>
              <a:rPr lang="es-ES" sz="3100" dirty="0" smtClean="0"/>
            </a:br>
            <a:r>
              <a:rPr lang="es-ES" sz="3100" dirty="0" smtClean="0"/>
              <a:t> Respetar la Vida.</a:t>
            </a:r>
            <a:br>
              <a:rPr lang="es-ES" sz="3100" dirty="0" smtClean="0"/>
            </a:br>
            <a:r>
              <a:rPr lang="es-ES" sz="3100" dirty="0" smtClean="0"/>
              <a:t>Practicar la no violencia activa.</a:t>
            </a:r>
            <a:br>
              <a:rPr lang="es-ES" sz="3100" dirty="0" smtClean="0"/>
            </a:br>
            <a:r>
              <a:rPr lang="es-ES" sz="3100" dirty="0" smtClean="0"/>
              <a:t>Compartir el tiempo y recursos materiales.</a:t>
            </a:r>
            <a:br>
              <a:rPr lang="es-ES" sz="3100" dirty="0" smtClean="0"/>
            </a:br>
            <a:r>
              <a:rPr lang="es-ES" sz="3100" dirty="0" smtClean="0"/>
              <a:t>Defender la libertad de expresión y la diversidad cultural.</a:t>
            </a:r>
            <a:br>
              <a:rPr lang="es-ES" sz="3100" dirty="0" smtClean="0"/>
            </a:br>
            <a:r>
              <a:rPr lang="es-ES" sz="3100" dirty="0" smtClean="0"/>
              <a:t>Promover un consumo responsable.</a:t>
            </a:r>
            <a:br>
              <a:rPr lang="es-ES" sz="3100" dirty="0" smtClean="0"/>
            </a:br>
            <a:r>
              <a:rPr lang="es-ES" sz="3100" dirty="0" smtClean="0"/>
              <a:t>Contribuir al desarrollo de comunidad.</a:t>
            </a:r>
            <a:br>
              <a:rPr lang="es-ES" sz="3100" dirty="0" smtClean="0"/>
            </a:br>
            <a:r>
              <a:rPr lang="es-ES" sz="3100" dirty="0" smtClean="0"/>
              <a:t/>
            </a:r>
            <a:br>
              <a:rPr lang="es-ES" sz="3100" dirty="0" smtClean="0"/>
            </a:br>
            <a:r>
              <a:rPr lang="es-ES" dirty="0" smtClean="0"/>
              <a:t/>
            </a:r>
            <a:br>
              <a:rPr lang="es-ES" dirty="0" smtClean="0"/>
            </a:br>
            <a:endParaRPr lang="es-ES" dirty="0"/>
          </a:p>
        </p:txBody>
      </p:sp>
      <p:pic>
        <p:nvPicPr>
          <p:cNvPr id="3074" name="Picture 2" descr="C:\Documents and Settings\Maxi\Mis documentos\thumbnail[19]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l="1266" t="10759" b="62835"/>
          <a:stretch>
            <a:fillRect/>
          </a:stretch>
        </p:blipFill>
        <p:spPr bwMode="auto">
          <a:xfrm>
            <a:off x="0" y="0"/>
            <a:ext cx="9144000" cy="1143008"/>
          </a:xfrm>
          <a:prstGeom prst="rect">
            <a:avLst/>
          </a:prstGeom>
          <a:noFill/>
        </p:spPr>
      </p:pic>
      <p:pic>
        <p:nvPicPr>
          <p:cNvPr id="4" name="Picture 2" descr="C:\Documents and Settings\Maxi\Mis documentos\thumbnail[19].jpg"/>
          <p:cNvPicPr>
            <a:picLocks noChangeAspect="1" noChangeArrowheads="1"/>
          </p:cNvPicPr>
          <p:nvPr/>
        </p:nvPicPr>
        <p:blipFill>
          <a:blip r:embed="rId2"/>
          <a:srcRect t="61329" b="9620"/>
          <a:stretch>
            <a:fillRect/>
          </a:stretch>
        </p:blipFill>
        <p:spPr bwMode="auto">
          <a:xfrm>
            <a:off x="0" y="5286388"/>
            <a:ext cx="9144000" cy="1571612"/>
          </a:xfrm>
          <a:prstGeom prst="rect">
            <a:avLst/>
          </a:prstGeom>
          <a:noFill/>
        </p:spPr>
      </p:pic>
    </p:spTree>
  </p:cSld>
  <p:clrMapOvr>
    <a:masterClrMapping/>
  </p:clrMapOvr>
  <p:transition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7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00" accel="100000" fill="hold">
                                          <p:stCondLst>
                                            <p:cond delay="27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3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4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7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                     </a:t>
            </a:r>
            <a:endParaRPr lang="es-ES" dirty="0"/>
          </a:p>
        </p:txBody>
      </p:sp>
      <p:sp>
        <p:nvSpPr>
          <p:cNvPr id="16" name="15 Marcador de texto"/>
          <p:cNvSpPr>
            <a:spLocks noGrp="1"/>
          </p:cNvSpPr>
          <p:nvPr>
            <p:ph type="body" idx="1"/>
          </p:nvPr>
        </p:nvSpPr>
        <p:spPr>
          <a:xfrm>
            <a:off x="3286116" y="2357430"/>
            <a:ext cx="2571768" cy="639762"/>
          </a:xfrm>
        </p:spPr>
        <p:txBody>
          <a:bodyPr>
            <a:normAutofit/>
          </a:bodyPr>
          <a:lstStyle/>
          <a:p>
            <a:r>
              <a:rPr lang="es-ES" sz="2400" dirty="0" smtClean="0"/>
              <a:t>    </a:t>
            </a:r>
            <a:r>
              <a:rPr lang="es-ES" sz="3300" dirty="0" smtClean="0"/>
              <a:t>Sinónimo</a:t>
            </a:r>
            <a:endParaRPr lang="es-ES" sz="3300" dirty="0"/>
          </a:p>
        </p:txBody>
      </p:sp>
      <p:sp>
        <p:nvSpPr>
          <p:cNvPr id="15" name="14 Marcador de contenido"/>
          <p:cNvSpPr>
            <a:spLocks noGrp="1"/>
          </p:cNvSpPr>
          <p:nvPr>
            <p:ph sz="quarter" idx="2"/>
          </p:nvPr>
        </p:nvSpPr>
        <p:spPr>
          <a:xfrm>
            <a:off x="214282" y="3214686"/>
            <a:ext cx="2361730" cy="755641"/>
          </a:xfrm>
        </p:spPr>
        <p:txBody>
          <a:bodyPr>
            <a:normAutofit/>
          </a:bodyPr>
          <a:lstStyle/>
          <a:p>
            <a:r>
              <a:rPr lang="es-ES" sz="3200" dirty="0" smtClean="0">
                <a:latin typeface="Algerian" pitchFamily="82" charset="0"/>
              </a:rPr>
              <a:t>Sosiego</a:t>
            </a:r>
            <a:endParaRPr lang="es-ES" sz="3200" dirty="0">
              <a:latin typeface="Algerian" pitchFamily="82" charset="0"/>
            </a:endParaRPr>
          </a:p>
        </p:txBody>
      </p:sp>
      <p:sp>
        <p:nvSpPr>
          <p:cNvPr id="17" name="16 Marcador de contenido"/>
          <p:cNvSpPr>
            <a:spLocks noGrp="1"/>
          </p:cNvSpPr>
          <p:nvPr>
            <p:ph sz="quarter" idx="4"/>
          </p:nvPr>
        </p:nvSpPr>
        <p:spPr>
          <a:xfrm>
            <a:off x="5286380" y="3286124"/>
            <a:ext cx="3357586" cy="1041393"/>
          </a:xfrm>
        </p:spPr>
        <p:txBody>
          <a:bodyPr>
            <a:normAutofit/>
          </a:bodyPr>
          <a:lstStyle/>
          <a:p>
            <a:r>
              <a:rPr lang="es-ES" sz="3200" dirty="0" smtClean="0">
                <a:latin typeface="Algerian" pitchFamily="82" charset="0"/>
              </a:rPr>
              <a:t>Tranquilidad</a:t>
            </a:r>
            <a:endParaRPr lang="es-ES" sz="3200" dirty="0">
              <a:latin typeface="Algerian" pitchFamily="82" charset="0"/>
            </a:endParaRPr>
          </a:p>
        </p:txBody>
      </p:sp>
      <p:sp>
        <p:nvSpPr>
          <p:cNvPr id="11" name="10 CuadroTexto"/>
          <p:cNvSpPr txBox="1"/>
          <p:nvPr/>
        </p:nvSpPr>
        <p:spPr>
          <a:xfrm>
            <a:off x="1071538" y="1928802"/>
            <a:ext cx="18573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ES" sz="2800" dirty="0"/>
          </a:p>
        </p:txBody>
      </p:sp>
      <p:sp>
        <p:nvSpPr>
          <p:cNvPr id="12" name="11 CuadroTexto"/>
          <p:cNvSpPr txBox="1"/>
          <p:nvPr/>
        </p:nvSpPr>
        <p:spPr>
          <a:xfrm>
            <a:off x="2786050" y="4572008"/>
            <a:ext cx="29289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dirty="0" smtClean="0">
                <a:latin typeface="Algerian" pitchFamily="82" charset="0"/>
              </a:rPr>
              <a:t>Reconciliación</a:t>
            </a:r>
            <a:endParaRPr lang="es-ES" sz="2800" dirty="0">
              <a:latin typeface="Algerian" pitchFamily="82" charset="0"/>
            </a:endParaRPr>
          </a:p>
        </p:txBody>
      </p:sp>
      <p:sp>
        <p:nvSpPr>
          <p:cNvPr id="20" name="19 Flecha curvada hacia la izquierda"/>
          <p:cNvSpPr/>
          <p:nvPr/>
        </p:nvSpPr>
        <p:spPr>
          <a:xfrm>
            <a:off x="5429256" y="1142984"/>
            <a:ext cx="1928826" cy="1571636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sp>
        <p:nvSpPr>
          <p:cNvPr id="21" name="20 Flecha curvada hacia la derecha"/>
          <p:cNvSpPr/>
          <p:nvPr/>
        </p:nvSpPr>
        <p:spPr>
          <a:xfrm>
            <a:off x="1857356" y="1142984"/>
            <a:ext cx="1928826" cy="1500198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sp>
        <p:nvSpPr>
          <p:cNvPr id="22" name="21 Flecha izquierda, derecha y arriba"/>
          <p:cNvSpPr/>
          <p:nvPr/>
        </p:nvSpPr>
        <p:spPr>
          <a:xfrm rot="10800000">
            <a:off x="2714612" y="3214686"/>
            <a:ext cx="2930664" cy="1285884"/>
          </a:xfrm>
          <a:prstGeom prst="leftRight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3" name="22 Rectángulo"/>
          <p:cNvSpPr/>
          <p:nvPr/>
        </p:nvSpPr>
        <p:spPr>
          <a:xfrm>
            <a:off x="3929058" y="714356"/>
            <a:ext cx="156324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s-ES" sz="5400" b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lgerian" pitchFamily="82" charset="0"/>
              </a:rPr>
              <a:t>Paz</a:t>
            </a:r>
            <a:endParaRPr lang="es-ES" sz="5400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Algerian" pitchFamily="82" charset="0"/>
            </a:endParaRPr>
          </a:p>
        </p:txBody>
      </p:sp>
    </p:spTree>
  </p:cSld>
  <p:clrMapOvr>
    <a:masterClrMapping/>
  </p:clrMapOvr>
  <p:transition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3" dur="20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770" decel="100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770" decel="100000"/>
                                        <p:tgtEl>
                                          <p:spTgt spid="23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36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37" dur="77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38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39" dur="77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40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2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Documents and Settings\Maxi\Mis documentos\thumbnail[20]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 bwMode="auto">
          <a:xfrm>
            <a:off x="571472" y="1857364"/>
            <a:ext cx="7858180" cy="4500570"/>
          </a:xfrm>
          <a:prstGeom prst="flowChartMultidocument">
            <a:avLst/>
          </a:prstGeom>
          <a:noFill/>
        </p:spPr>
      </p:pic>
      <p:sp>
        <p:nvSpPr>
          <p:cNvPr id="6" name="5 Subtítulo"/>
          <p:cNvSpPr>
            <a:spLocks noGrp="1"/>
          </p:cNvSpPr>
          <p:nvPr>
            <p:ph type="subTitle" idx="1"/>
          </p:nvPr>
        </p:nvSpPr>
        <p:spPr>
          <a:xfrm>
            <a:off x="214282" y="4943468"/>
            <a:ext cx="8458200" cy="1914532"/>
          </a:xfrm>
        </p:spPr>
        <p:txBody>
          <a:bodyPr>
            <a:noAutofit/>
          </a:bodyPr>
          <a:lstStyle/>
          <a:p>
            <a:r>
              <a:rPr lang="es-ES" sz="4400" b="1" dirty="0" smtClean="0">
                <a:solidFill>
                  <a:schemeClr val="tx1"/>
                </a:solidFill>
                <a:latin typeface="Blackadder ITC" pitchFamily="82" charset="0"/>
              </a:rPr>
              <a:t>La Paz es todo aquellos que creemos imposible, sin apenas intentarlos……</a:t>
            </a:r>
            <a:endParaRPr lang="es-ES" sz="4400" b="1" dirty="0">
              <a:solidFill>
                <a:schemeClr val="tx1"/>
              </a:solidFill>
              <a:latin typeface="Blackadder ITC" pitchFamily="82" charset="0"/>
            </a:endParaRPr>
          </a:p>
        </p:txBody>
      </p:sp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3"/>
          <a:srcRect l="54687" t="24860" r="3125" b="38478"/>
          <a:stretch>
            <a:fillRect/>
          </a:stretch>
        </p:blipFill>
        <p:spPr bwMode="auto">
          <a:xfrm>
            <a:off x="0" y="0"/>
            <a:ext cx="9144000" cy="18573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7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00" accel="100000" fill="hold">
                                          <p:stCondLst>
                                            <p:cond delay="27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15" dur="3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3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3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Viajes">
  <a:themeElements>
    <a:clrScheme name="Viajes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Viajes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Viajes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716</TotalTime>
  <Words>639</Words>
  <Application>Microsoft Office PowerPoint</Application>
  <PresentationFormat>Presentación en pantalla (4:3)</PresentationFormat>
  <Paragraphs>46</Paragraphs>
  <Slides>22</Slides>
  <Notes>0</Notes>
  <HiddenSlides>0</HiddenSlides>
  <MMClips>1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22</vt:i4>
      </vt:variant>
    </vt:vector>
  </HeadingPairs>
  <TitlesOfParts>
    <vt:vector size="23" baseType="lpstr">
      <vt:lpstr>Viajes</vt:lpstr>
      <vt:lpstr>Por la Paz y No                         Violencia”</vt:lpstr>
      <vt:lpstr>No puede obtenerse la paz  en la tierra si no se garantiza el bien de las personas y  si los  hombres no saben comunicarse entre sí. Tenemos tradiciones y culturas una de ellas es la Religión.                      ¡ Respetémosla! </vt:lpstr>
      <vt:lpstr> </vt:lpstr>
      <vt:lpstr>                Hablamos de Paz Es un clima especial y comienza desde nuestro corazón, nuestra   mente y se transmite a todos los que nos rodean, el sosiego y la paz son fuentes de salud y vida. “La paz del corazón es el paraíso de los hombres”  </vt:lpstr>
      <vt:lpstr>               Paz Tarea Nuestra:  tratemos de hacer artífice creativo de la paz, comencemos por nuestra propia familia. El camino de la paz, de la concordia y solidaridad, es largo y difícil. Mientras existe el egoísmo, perjuicios, odio,resentimientos,fanatismo político y religioso, no habrá paz, por eso y por ellos inculquemos a nuestros jóvenes valorar la vida humana, convivir pacíficamente, respetar a  los demás y así cosechar los frutos de la cultura de la Paz. </vt:lpstr>
      <vt:lpstr>            Paz: Fruto del Amor</vt:lpstr>
      <vt:lpstr>Por una cultura de paz y no violencia: compromiso de uno mismo:  Respetar la Vida. Practicar la no violencia activa. Compartir el tiempo y recursos materiales. Defender la libertad de expresión y la diversidad cultural. Promover un consumo responsable. Contribuir al desarrollo de comunidad.   </vt:lpstr>
      <vt:lpstr>                     </vt:lpstr>
      <vt:lpstr>Diapositiva 9</vt:lpstr>
      <vt:lpstr>                  Paz Obra de Justicia La obra de la Justicia es la Paz . El fruto de la Justicia es la tranquilidad. Y la seguridad es para siempre.</vt:lpstr>
      <vt:lpstr>Diapositiva 11</vt:lpstr>
      <vt:lpstr>Diapositiva 12</vt:lpstr>
      <vt:lpstr>              Titulares de los diarios. Muestran el detestable quebrantamiento de la discriminación, la pobreza ,la violencia que recorren en nuestro planeta.</vt:lpstr>
      <vt:lpstr>Un gran Impacto de Violencia en un establecimiento escolar.</vt:lpstr>
      <vt:lpstr>Diapositiva 15</vt:lpstr>
      <vt:lpstr>En el entorno escolar</vt:lpstr>
      <vt:lpstr>Diapositiva 17</vt:lpstr>
      <vt:lpstr>Diapositiva 18</vt:lpstr>
      <vt:lpstr>Diapositiva 19</vt:lpstr>
      <vt:lpstr>Diapositiva 20</vt:lpstr>
      <vt:lpstr>Preparación : Prof. Ojeda Clara S. y Sosa Carlos m. alumnos: Curso: Álvarez correa yenifer belledonne Araceli curi amira Esquivel Karen Gómez Judith rodas dahiana romero maira santucci aldana suarez eliana </vt:lpstr>
      <vt:lpstr>Voulquín fabiana cabral benjamín cardozo marcelo cuena yohan López rolando Suarez Jorge Suarez Mario Suarez Vicente santa cruz Alfredo colegio: Genaro berón de astrada, corrientes 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Por la Paz y No Violencia</dc:title>
  <dc:creator>Maxi</dc:creator>
  <cp:lastModifiedBy>JJLopez</cp:lastModifiedBy>
  <cp:revision>76</cp:revision>
  <dcterms:created xsi:type="dcterms:W3CDTF">2003-10-13T11:03:03Z</dcterms:created>
  <dcterms:modified xsi:type="dcterms:W3CDTF">2009-11-30T18:57:10Z</dcterms:modified>
</cp:coreProperties>
</file>