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9" r:id="rId4"/>
    <p:sldId id="260" r:id="rId5"/>
    <p:sldId id="262" r:id="rId6"/>
    <p:sldId id="261" r:id="rId7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28" autoAdjust="0"/>
    <p:restoredTop sz="94660"/>
  </p:normalViewPr>
  <p:slideViewPr>
    <p:cSldViewPr>
      <p:cViewPr varScale="1">
        <p:scale>
          <a:sx n="57" d="100"/>
          <a:sy n="57" d="100"/>
        </p:scale>
        <p:origin x="-3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0544C7C7-73BB-4726-8B50-4F7194B4C080}" type="datetimeFigureOut">
              <a:rPr lang="es-AR" smtClean="0"/>
              <a:pPr/>
              <a:t>21/06/2011</a:t>
            </a:fld>
            <a:endParaRPr lang="es-AR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s-AR"/>
          </a:p>
        </p:txBody>
      </p:sp>
      <p:sp>
        <p:nvSpPr>
          <p:cNvPr id="10" name="9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21 Conector recto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26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23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Elipse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24 Elipse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6DBC0A5D-C081-4436-98D8-279E173CB44E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10000">
    <p:sndAc>
      <p:stSnd>
        <p:snd r:embed="rId1" name="fun two - canon rock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4C7C7-73BB-4726-8B50-4F7194B4C080}" type="datetimeFigureOut">
              <a:rPr lang="es-AR" smtClean="0"/>
              <a:pPr/>
              <a:t>21/06/2011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C0A5D-C081-4436-98D8-279E173CB44E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  <p:transition spd="med" advTm="10000">
    <p:sndAc>
      <p:stSnd>
        <p:snd r:embed="rId1" name="fun two - canon rock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4C7C7-73BB-4726-8B50-4F7194B4C080}" type="datetimeFigureOut">
              <a:rPr lang="es-AR" smtClean="0"/>
              <a:pPr/>
              <a:t>21/06/2011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C0A5D-C081-4436-98D8-279E173CB44E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  <p:transition spd="med" advTm="10000">
    <p:sndAc>
      <p:stSnd>
        <p:snd r:embed="rId1" name="fun two - canon rock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544C7C7-73BB-4726-8B50-4F7194B4C080}" type="datetimeFigureOut">
              <a:rPr lang="es-AR" smtClean="0"/>
              <a:pPr/>
              <a:t>21/06/2011</a:t>
            </a:fld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DBC0A5D-C081-4436-98D8-279E173CB44E}" type="slidenum">
              <a:rPr lang="es-AR" smtClean="0"/>
              <a:pPr/>
              <a:t>‹Nº›</a:t>
            </a:fld>
            <a:endParaRPr lang="es-AR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AR"/>
          </a:p>
        </p:txBody>
      </p:sp>
    </p:spTree>
  </p:cSld>
  <p:clrMapOvr>
    <a:masterClrMapping/>
  </p:clrMapOvr>
  <p:transition spd="med" advTm="10000">
    <p:sndAc>
      <p:stSnd>
        <p:snd r:embed="rId1" name="fun two - canon rock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0544C7C7-73BB-4726-8B50-4F7194B4C080}" type="datetimeFigureOut">
              <a:rPr lang="es-AR" smtClean="0"/>
              <a:pPr/>
              <a:t>21/06/2011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s-AR"/>
          </a:p>
        </p:txBody>
      </p:sp>
      <p:sp>
        <p:nvSpPr>
          <p:cNvPr id="9" name="8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16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19 Elipse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Elipse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Conector recto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6DBC0A5D-C081-4436-98D8-279E173CB44E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Tm="10000">
    <p:sndAc>
      <p:stSnd>
        <p:snd r:embed="rId1" name="fun two - canon rock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4C7C7-73BB-4726-8B50-4F7194B4C080}" type="datetimeFigureOut">
              <a:rPr lang="es-AR" smtClean="0"/>
              <a:pPr/>
              <a:t>21/06/2011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C0A5D-C081-4436-98D8-279E173CB44E}" type="slidenum">
              <a:rPr lang="es-AR" smtClean="0"/>
              <a:pPr/>
              <a:t>‹Nº›</a:t>
            </a:fld>
            <a:endParaRPr lang="es-AR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  <p:transition spd="med" advTm="10000">
    <p:sndAc>
      <p:stSnd>
        <p:snd r:embed="rId1" name="fun two - canon rock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4C7C7-73BB-4726-8B50-4F7194B4C080}" type="datetimeFigureOut">
              <a:rPr lang="es-AR" smtClean="0"/>
              <a:pPr/>
              <a:t>21/06/2011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C0A5D-C081-4436-98D8-279E173CB44E}" type="slidenum">
              <a:rPr lang="es-AR" smtClean="0"/>
              <a:pPr/>
              <a:t>‹Nº›</a:t>
            </a:fld>
            <a:endParaRPr lang="es-AR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texto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  <p:transition spd="med" advTm="10000">
    <p:sndAc>
      <p:stSnd>
        <p:snd r:embed="rId1" name="fun two - canon rock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544C7C7-73BB-4726-8B50-4F7194B4C080}" type="datetimeFigureOut">
              <a:rPr lang="es-AR" smtClean="0"/>
              <a:pPr/>
              <a:t>21/06/2011</a:t>
            </a:fld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DBC0A5D-C081-4436-98D8-279E173CB44E}" type="slidenum">
              <a:rPr lang="es-AR" smtClean="0"/>
              <a:pPr/>
              <a:t>‹Nº›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AR"/>
          </a:p>
        </p:txBody>
      </p:sp>
    </p:spTree>
  </p:cSld>
  <p:clrMapOvr>
    <a:masterClrMapping/>
  </p:clrMapOvr>
  <p:transition spd="med" advTm="10000">
    <p:sndAc>
      <p:stSnd>
        <p:snd r:embed="rId1" name="fun two - canon rock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4C7C7-73BB-4726-8B50-4F7194B4C080}" type="datetimeFigureOut">
              <a:rPr lang="es-AR" smtClean="0"/>
              <a:pPr/>
              <a:t>21/06/2011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C0A5D-C081-4436-98D8-279E173CB44E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  <p:transition spd="med" advTm="10000">
    <p:sndAc>
      <p:stSnd>
        <p:snd r:embed="rId1" name="fun two - canon rock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17 Marcador de contenido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544C7C7-73BB-4726-8B50-4F7194B4C080}" type="datetimeFigureOut">
              <a:rPr lang="es-AR" smtClean="0"/>
              <a:pPr/>
              <a:t>21/06/2011</a:t>
            </a:fld>
            <a:endParaRPr lang="es-AR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DBC0A5D-C081-4436-98D8-279E173CB44E}" type="slidenum">
              <a:rPr lang="es-AR" smtClean="0"/>
              <a:pPr/>
              <a:t>‹Nº›</a:t>
            </a:fld>
            <a:endParaRPr lang="es-AR"/>
          </a:p>
        </p:txBody>
      </p:sp>
      <p:sp>
        <p:nvSpPr>
          <p:cNvPr id="23" name="22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A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10000">
    <p:sndAc>
      <p:stSnd>
        <p:snd r:embed="rId1" name="fun two - canon rock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12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18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16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544C7C7-73BB-4726-8B50-4F7194B4C080}" type="datetimeFigureOut">
              <a:rPr lang="es-AR" smtClean="0"/>
              <a:pPr/>
              <a:t>21/06/2011</a:t>
            </a:fld>
            <a:endParaRPr lang="es-AR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DBC0A5D-C081-4436-98D8-279E173CB44E}" type="slidenum">
              <a:rPr lang="es-AR" smtClean="0"/>
              <a:pPr/>
              <a:t>‹Nº›</a:t>
            </a:fld>
            <a:endParaRPr lang="es-AR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AR"/>
          </a:p>
        </p:txBody>
      </p:sp>
    </p:spTree>
  </p:cSld>
  <p:clrMapOvr>
    <a:masterClrMapping/>
  </p:clrMapOvr>
  <p:transition spd="med" advTm="10000">
    <p:sndAc>
      <p:stSnd>
        <p:snd r:embed="rId1" name="fun two - canon rock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544C7C7-73BB-4726-8B50-4F7194B4C080}" type="datetimeFigureOut">
              <a:rPr lang="es-AR" smtClean="0"/>
              <a:pPr/>
              <a:t>21/06/2011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s-AR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DBC0A5D-C081-4436-98D8-279E173CB44E}" type="slidenum">
              <a:rPr lang="es-AR" smtClean="0"/>
              <a:pPr/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 advTm="10000">
    <p:sndAc>
      <p:stSnd>
        <p:snd r:embed="rId13" name="fun two - canon rock.wav"/>
      </p:stSnd>
    </p:sndAc>
  </p:transition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123728" y="476672"/>
            <a:ext cx="6172200" cy="958258"/>
          </a:xfrm>
        </p:spPr>
        <p:txBody>
          <a:bodyPr>
            <a:normAutofit/>
          </a:bodyPr>
          <a:lstStyle/>
          <a:p>
            <a:r>
              <a:rPr lang="es-AR" sz="4800" dirty="0" smtClean="0"/>
              <a:t>Fuente ovejuna</a:t>
            </a:r>
            <a:endParaRPr lang="es-AR" sz="4800" dirty="0"/>
          </a:p>
        </p:txBody>
      </p:sp>
      <p:sp>
        <p:nvSpPr>
          <p:cNvPr id="7" name="6 CuadroTexto"/>
          <p:cNvSpPr txBox="1"/>
          <p:nvPr/>
        </p:nvSpPr>
        <p:spPr>
          <a:xfrm>
            <a:off x="2051720" y="2420888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 smtClean="0">
                <a:solidFill>
                  <a:srgbClr val="0070C0"/>
                </a:solidFill>
                <a:latin typeface="Comic Sans MS" pitchFamily="66" charset="0"/>
              </a:rPr>
              <a:t>Esta dividido en tres actos</a:t>
            </a:r>
            <a:endParaRPr lang="es-AR" sz="24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195736" y="2996952"/>
            <a:ext cx="3168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AR" sz="2000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s-AR" sz="2000" dirty="0" smtClean="0">
                <a:solidFill>
                  <a:srgbClr val="0070C0"/>
                </a:solidFill>
                <a:latin typeface="Comic Sans MS" pitchFamily="66" charset="0"/>
              </a:rPr>
              <a:t>Acto 1 (10 escenas)</a:t>
            </a:r>
          </a:p>
          <a:p>
            <a:pPr>
              <a:buFont typeface="Arial" pitchFamily="34" charset="0"/>
              <a:buChar char="•"/>
            </a:pPr>
            <a:r>
              <a:rPr lang="es-AR" sz="2000" dirty="0" smtClean="0">
                <a:solidFill>
                  <a:srgbClr val="0070C0"/>
                </a:solidFill>
                <a:latin typeface="Comic Sans MS" pitchFamily="66" charset="0"/>
              </a:rPr>
              <a:t> Acto 2 (14 escenas)</a:t>
            </a:r>
          </a:p>
          <a:p>
            <a:pPr>
              <a:buFont typeface="Arial" pitchFamily="34" charset="0"/>
              <a:buChar char="•"/>
            </a:pPr>
            <a:r>
              <a:rPr lang="es-AR" sz="2000" dirty="0" smtClean="0">
                <a:solidFill>
                  <a:srgbClr val="0070C0"/>
                </a:solidFill>
                <a:latin typeface="Comic Sans MS" pitchFamily="66" charset="0"/>
              </a:rPr>
              <a:t> Acto 3 (23 escenas)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1979712" y="1556792"/>
            <a:ext cx="24272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AR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Estructura</a:t>
            </a:r>
            <a:r>
              <a:rPr lang="es-AR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es-AR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2" name="11 Subtítulo"/>
          <p:cNvSpPr>
            <a:spLocks noGrp="1"/>
          </p:cNvSpPr>
          <p:nvPr>
            <p:ph type="subTitle" idx="1"/>
          </p:nvPr>
        </p:nvSpPr>
        <p:spPr>
          <a:xfrm>
            <a:off x="3203848" y="5157192"/>
            <a:ext cx="2141984" cy="585918"/>
          </a:xfrm>
        </p:spPr>
        <p:txBody>
          <a:bodyPr>
            <a:normAutofit fontScale="92500"/>
          </a:bodyPr>
          <a:lstStyle/>
          <a:p>
            <a:r>
              <a:rPr lang="es-AR" sz="2400" dirty="0" smtClean="0">
                <a:solidFill>
                  <a:srgbClr val="0070C0"/>
                </a:solidFill>
              </a:rPr>
              <a:t>Lope de Vega </a:t>
            </a:r>
            <a:endParaRPr lang="es-AR" sz="2400" dirty="0">
              <a:solidFill>
                <a:srgbClr val="0070C0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2627784" y="4437112"/>
            <a:ext cx="140615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Autor</a:t>
            </a:r>
            <a:r>
              <a:rPr lang="es-E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endParaRPr lang="es-ES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9" name="8 Imagen" descr="FUENTEOEJUNA.jpg"/>
          <p:cNvPicPr>
            <a:picLocks noChangeAspect="1"/>
          </p:cNvPicPr>
          <p:nvPr/>
        </p:nvPicPr>
        <p:blipFill>
          <a:blip r:embed="rId3" cstate="print"/>
          <a:srcRect l="2549" t="2955" r="2436" b="5050"/>
          <a:stretch>
            <a:fillRect/>
          </a:stretch>
        </p:blipFill>
        <p:spPr>
          <a:xfrm rot="422314">
            <a:off x="6556116" y="1746002"/>
            <a:ext cx="2105507" cy="3131266"/>
          </a:xfrm>
          <a:prstGeom prst="rect">
            <a:avLst/>
          </a:prstGeom>
        </p:spPr>
      </p:pic>
      <p:pic>
        <p:nvPicPr>
          <p:cNvPr id="10" name="9 Imagen" descr="lope-de-vega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7744" y="5013176"/>
            <a:ext cx="792088" cy="1002131"/>
          </a:xfrm>
          <a:prstGeom prst="rect">
            <a:avLst/>
          </a:prstGeom>
        </p:spPr>
      </p:pic>
    </p:spTree>
  </p:cSld>
  <p:clrMapOvr>
    <a:masterClrMapping/>
  </p:clrMapOvr>
  <p:transition spd="med" advClick="0" advTm="11000">
    <p:sndAc>
      <p:stSnd>
        <p:snd r:embed="rId2" name="fun two - canon ro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500"/>
                            </p:stCondLst>
                            <p:childTnLst>
                              <p:par>
                                <p:cTn id="3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0"/>
                            </p:stCondLst>
                            <p:childTnLst>
                              <p:par>
                                <p:cTn id="5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500"/>
                            </p:stCondLst>
                            <p:childTnLst>
                              <p:par>
                                <p:cTn id="5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0"/>
                            </p:stCondLst>
                            <p:childTnLst>
                              <p:par>
                                <p:cTn id="69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7" grpId="0"/>
      <p:bldP spid="11" grpId="0"/>
      <p:bldP spid="12" grpId="0" build="p"/>
      <p:bldP spid="12" grpId="1" build="p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55776" y="260648"/>
            <a:ext cx="2300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Acto 1</a:t>
            </a:r>
            <a:endParaRPr lang="es-E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51520" y="1340768"/>
            <a:ext cx="4176464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AR" sz="2400" dirty="0" smtClean="0">
                <a:solidFill>
                  <a:srgbClr val="0070C0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rPr>
              <a:t>Personajes: </a:t>
            </a:r>
          </a:p>
          <a:p>
            <a:r>
              <a:rPr lang="es-AR" sz="20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E</a:t>
            </a:r>
            <a:r>
              <a:rPr lang="es-AR" sz="2000" dirty="0" smtClean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l comendador: Fernán Gómez</a:t>
            </a:r>
          </a:p>
          <a:p>
            <a:r>
              <a:rPr lang="es-AR" sz="2000" dirty="0" smtClean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El maestre</a:t>
            </a:r>
          </a:p>
          <a:p>
            <a:r>
              <a:rPr lang="es-AR" sz="2000" dirty="0" smtClean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Los labradores</a:t>
            </a:r>
          </a:p>
          <a:p>
            <a:r>
              <a:rPr lang="es-AR" sz="2000" dirty="0" smtClean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Laurencia, Pascuala y Frondoso</a:t>
            </a:r>
          </a:p>
          <a:p>
            <a:r>
              <a:rPr lang="es-AR" sz="2400" dirty="0" smtClean="0">
                <a:solidFill>
                  <a:srgbClr val="0070C0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rPr>
              <a:t> </a:t>
            </a:r>
            <a:endParaRPr lang="es-AR" sz="2400" dirty="0">
              <a:solidFill>
                <a:srgbClr val="0070C0"/>
              </a:solidFill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644008" y="1340768"/>
            <a:ext cx="3528392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AR" sz="2400" dirty="0" smtClean="0">
                <a:solidFill>
                  <a:srgbClr val="0070C0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rPr>
              <a:t>Lugares:</a:t>
            </a:r>
          </a:p>
          <a:p>
            <a:r>
              <a:rPr lang="es-AR" sz="2000" dirty="0" smtClean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Fuente ovejuna: plaza</a:t>
            </a:r>
          </a:p>
          <a:p>
            <a:r>
              <a:rPr lang="es-AR" sz="2000" dirty="0" smtClean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Ciudad real</a:t>
            </a:r>
          </a:p>
          <a:p>
            <a:r>
              <a:rPr lang="es-AR" sz="20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C</a:t>
            </a:r>
            <a:r>
              <a:rPr lang="es-AR" sz="2000" dirty="0" smtClean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ampo</a:t>
            </a:r>
            <a:endParaRPr lang="es-AR" sz="20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67544" y="3573016"/>
            <a:ext cx="669674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 smtClean="0">
                <a:solidFill>
                  <a:srgbClr val="0070C0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rPr>
              <a:t>Tema principal</a:t>
            </a:r>
            <a:r>
              <a:rPr lang="es-AR" sz="2000" dirty="0" smtClean="0"/>
              <a:t>: </a:t>
            </a:r>
          </a:p>
          <a:p>
            <a:pPr>
              <a:buFont typeface="Arial" pitchFamily="34" charset="0"/>
              <a:buChar char="•"/>
            </a:pPr>
            <a:r>
              <a:rPr lang="es-AR" sz="2000" dirty="0" smtClean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Lucha contra Isabel la Católica.</a:t>
            </a:r>
          </a:p>
          <a:p>
            <a:pPr>
              <a:buFont typeface="Arial" pitchFamily="34" charset="0"/>
              <a:buChar char="•"/>
            </a:pPr>
            <a:r>
              <a:rPr lang="es-AR" sz="2000" dirty="0" smtClean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Llegada del comendador a la villa tras el triunfo en Ciudad Real.</a:t>
            </a:r>
          </a:p>
          <a:p>
            <a:pPr>
              <a:buFont typeface="Arial" pitchFamily="34" charset="0"/>
              <a:buChar char="•"/>
            </a:pPr>
            <a:r>
              <a:rPr lang="es-AR" sz="2000" dirty="0" smtClean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Alborotos por los atropellos del comendador, en la plaza</a:t>
            </a:r>
          </a:p>
          <a:p>
            <a:pPr>
              <a:buFont typeface="Arial" pitchFamily="34" charset="0"/>
              <a:buChar char="•"/>
            </a:pPr>
            <a:r>
              <a:rPr lang="es-AR" sz="2000" dirty="0" smtClean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Atrevimiento del comendador hacia </a:t>
            </a:r>
            <a:r>
              <a:rPr lang="es-AR" sz="2000" dirty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L</a:t>
            </a:r>
            <a:r>
              <a:rPr lang="es-AR" sz="2000" dirty="0" smtClean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aurencia, y posterior enfrentamiento con Frondoso.</a:t>
            </a:r>
          </a:p>
          <a:p>
            <a:pPr>
              <a:buFont typeface="Arial" pitchFamily="34" charset="0"/>
              <a:buChar char="•"/>
            </a:pPr>
            <a:endParaRPr lang="es-AR" sz="2000" dirty="0"/>
          </a:p>
        </p:txBody>
      </p:sp>
    </p:spTree>
  </p:cSld>
  <p:clrMapOvr>
    <a:masterClrMapping/>
  </p:clrMapOvr>
  <p:transition spd="med" advClick="0"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7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7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300"/>
                            </p:stCondLst>
                            <p:childTnLst>
                              <p:par>
                                <p:cTn id="56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70" decel="100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770" decel="100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1" dur="77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3" dur="77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300"/>
                            </p:stCondLst>
                            <p:childTnLst>
                              <p:par>
                                <p:cTn id="6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300"/>
                            </p:stCondLst>
                            <p:childTnLst>
                              <p:par>
                                <p:cTn id="12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300"/>
                            </p:stCondLst>
                            <p:childTnLst>
                              <p:par>
                                <p:cTn id="128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800"/>
                            </p:stCondLst>
                            <p:childTnLst>
                              <p:par>
                                <p:cTn id="136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1300"/>
                            </p:stCondLst>
                            <p:childTnLst>
                              <p:par>
                                <p:cTn id="144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1800"/>
                            </p:stCondLst>
                            <p:childTnLst>
                              <p:par>
                                <p:cTn id="152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83568" y="332656"/>
            <a:ext cx="2300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Acto 2</a:t>
            </a:r>
            <a:endParaRPr lang="es-E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3 CuadroTexto"/>
          <p:cNvSpPr txBox="1"/>
          <p:nvPr/>
        </p:nvSpPr>
        <p:spPr>
          <a:xfrm rot="261530">
            <a:off x="5076056" y="1329152"/>
            <a:ext cx="3096344" cy="283154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AR" sz="2000" dirty="0" smtClean="0">
                <a:solidFill>
                  <a:srgbClr val="0070C0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rPr>
              <a:t>Personajes : </a:t>
            </a:r>
          </a:p>
          <a:p>
            <a:r>
              <a:rPr lang="es-AR" sz="2000" dirty="0" smtClean="0"/>
              <a:t>Esteban</a:t>
            </a:r>
          </a:p>
          <a:p>
            <a:r>
              <a:rPr lang="es-AR" sz="2000" dirty="0" smtClean="0"/>
              <a:t>El regidor</a:t>
            </a:r>
          </a:p>
          <a:p>
            <a:r>
              <a:rPr lang="es-AR" sz="2000" dirty="0" smtClean="0"/>
              <a:t>Leonelo</a:t>
            </a:r>
          </a:p>
          <a:p>
            <a:r>
              <a:rPr lang="es-AR" sz="2000" dirty="0" smtClean="0"/>
              <a:t>El comendador y sus servidores</a:t>
            </a:r>
          </a:p>
          <a:p>
            <a:r>
              <a:rPr lang="es-AR" sz="2000" dirty="0" smtClean="0"/>
              <a:t>Jacinta y Mengo</a:t>
            </a:r>
          </a:p>
          <a:p>
            <a:r>
              <a:rPr lang="es-AR" sz="2000" dirty="0" smtClean="0"/>
              <a:t>Laurencia y Frondoso</a:t>
            </a:r>
          </a:p>
          <a:p>
            <a:endParaRPr lang="es-AR" dirty="0"/>
          </a:p>
        </p:txBody>
      </p:sp>
      <p:sp>
        <p:nvSpPr>
          <p:cNvPr id="5" name="4 CuadroTexto"/>
          <p:cNvSpPr txBox="1"/>
          <p:nvPr/>
        </p:nvSpPr>
        <p:spPr>
          <a:xfrm>
            <a:off x="395536" y="4077072"/>
            <a:ext cx="66247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 smtClean="0">
                <a:solidFill>
                  <a:srgbClr val="0070C0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rPr>
              <a:t>Tema principal:</a:t>
            </a:r>
          </a:p>
          <a:p>
            <a:pPr>
              <a:buFont typeface="Arial" pitchFamily="34" charset="0"/>
              <a:buChar char="•"/>
            </a:pPr>
            <a:r>
              <a:rPr lang="es-AR" sz="2000" dirty="0" smtClean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Áspera discusión entre  el pueblo, el comendador y sus seguidores acerca del honor</a:t>
            </a:r>
          </a:p>
          <a:p>
            <a:pPr>
              <a:buFont typeface="Arial" pitchFamily="34" charset="0"/>
              <a:buChar char="•"/>
            </a:pPr>
            <a:r>
              <a:rPr lang="es-AR" sz="2000" dirty="0" smtClean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Pelea del comendador contra el rey.</a:t>
            </a:r>
          </a:p>
          <a:p>
            <a:pPr>
              <a:buFont typeface="Arial" pitchFamily="34" charset="0"/>
              <a:buChar char="•"/>
            </a:pPr>
            <a:r>
              <a:rPr lang="es-AR" sz="2000" dirty="0" smtClean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Encuentro de Jacinta y Mengo, quienes son separados por el comendador y éste ordena a azotar a Mengo por salir en defensa de ella.</a:t>
            </a:r>
          </a:p>
          <a:p>
            <a:pPr>
              <a:buFont typeface="Arial" pitchFamily="34" charset="0"/>
              <a:buChar char="•"/>
            </a:pPr>
            <a:r>
              <a:rPr lang="es-AR" sz="2000" dirty="0" smtClean="0">
                <a:latin typeface="Meiryo UI" pitchFamily="34" charset="-128"/>
                <a:ea typeface="Meiryo UI" pitchFamily="34" charset="-128"/>
                <a:cs typeface="Meiryo UI" pitchFamily="34" charset="-128"/>
              </a:rPr>
              <a:t>Casamiento entre Laurencia y Frondoso.</a:t>
            </a:r>
            <a:endParaRPr lang="es-AR" sz="2000" dirty="0"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11560" y="1700808"/>
            <a:ext cx="2592288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AR" sz="2000" dirty="0" smtClean="0">
                <a:solidFill>
                  <a:srgbClr val="0070C0"/>
                </a:solidFill>
              </a:rPr>
              <a:t>Lugar</a:t>
            </a:r>
            <a:r>
              <a:rPr lang="es-AR" sz="2000" dirty="0" smtClean="0"/>
              <a:t> :</a:t>
            </a:r>
          </a:p>
          <a:p>
            <a:r>
              <a:rPr lang="es-AR" sz="2000" dirty="0" smtClean="0"/>
              <a:t>Plaza de Fuente Ovejuna</a:t>
            </a:r>
          </a:p>
          <a:p>
            <a:r>
              <a:rPr lang="es-AR" sz="2000" dirty="0" smtClean="0"/>
              <a:t>Punto donde se pelea con el rey</a:t>
            </a:r>
            <a:endParaRPr lang="es-AR" sz="2000" dirty="0"/>
          </a:p>
        </p:txBody>
      </p:sp>
    </p:spTree>
  </p:cSld>
  <p:clrMapOvr>
    <a:masterClrMapping/>
  </p:clrMapOvr>
  <p:transition spd="med"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650"/>
                            </p:stCondLst>
                            <p:childTnLst>
                              <p:par>
                                <p:cTn id="3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650"/>
                            </p:stCondLst>
                            <p:childTnLst>
                              <p:par>
                                <p:cTn id="3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7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7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650"/>
                            </p:stCondLst>
                            <p:childTnLst>
                              <p:par>
                                <p:cTn id="4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650"/>
                            </p:stCondLst>
                            <p:childTnLst>
                              <p:par>
                                <p:cTn id="52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650"/>
                            </p:stCondLst>
                            <p:childTnLst>
                              <p:par>
                                <p:cTn id="59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650"/>
                            </p:stCondLst>
                            <p:childTnLst>
                              <p:par>
                                <p:cTn id="66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95536" y="332656"/>
            <a:ext cx="2300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Acto 3</a:t>
            </a:r>
            <a:endParaRPr lang="es-E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67544" y="1700808"/>
            <a:ext cx="338437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AR" dirty="0" smtClean="0">
                <a:solidFill>
                  <a:srgbClr val="0070C0"/>
                </a:solidFill>
                <a:latin typeface="+mj-lt"/>
              </a:rPr>
              <a:t>Personajes: </a:t>
            </a:r>
          </a:p>
          <a:p>
            <a:r>
              <a:rPr lang="es-AR" dirty="0" smtClean="0">
                <a:latin typeface="+mj-lt"/>
              </a:rPr>
              <a:t>Alcalde, Regidores, Laurencia, </a:t>
            </a:r>
          </a:p>
          <a:p>
            <a:r>
              <a:rPr lang="es-AR" dirty="0" smtClean="0">
                <a:latin typeface="+mj-lt"/>
              </a:rPr>
              <a:t>Pueblo de Fuenteovejuna, comendador.  </a:t>
            </a:r>
            <a:r>
              <a:rPr lang="es-AR" dirty="0" smtClean="0">
                <a:solidFill>
                  <a:schemeClr val="accent1"/>
                </a:solidFill>
                <a:latin typeface="+mj-lt"/>
              </a:rPr>
              <a:t> </a:t>
            </a:r>
            <a:endParaRPr lang="es-AR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004048" y="1340768"/>
            <a:ext cx="3168352" cy="92333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rgbClr val="0070C0"/>
                </a:solidFill>
              </a:rPr>
              <a:t>Lugar:</a:t>
            </a:r>
          </a:p>
          <a:p>
            <a:r>
              <a:rPr lang="es-AR" dirty="0" smtClean="0"/>
              <a:t>Sala del Concejo.</a:t>
            </a:r>
          </a:p>
          <a:p>
            <a:endParaRPr lang="es-AR" dirty="0"/>
          </a:p>
        </p:txBody>
      </p:sp>
      <p:sp>
        <p:nvSpPr>
          <p:cNvPr id="7" name="6 CuadroTexto"/>
          <p:cNvSpPr txBox="1"/>
          <p:nvPr/>
        </p:nvSpPr>
        <p:spPr>
          <a:xfrm>
            <a:off x="323528" y="3645024"/>
            <a:ext cx="47525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rgbClr val="0070C0"/>
                </a:solidFill>
              </a:rPr>
              <a:t>Tema  principal:</a:t>
            </a:r>
          </a:p>
          <a:p>
            <a:pPr>
              <a:buFont typeface="Arial" pitchFamily="34" charset="0"/>
              <a:buChar char="•"/>
            </a:pPr>
            <a:r>
              <a:rPr lang="es-AR" dirty="0" smtClean="0"/>
              <a:t> Deliberación entre el Alcalde y los regidores en el concejo.</a:t>
            </a:r>
          </a:p>
          <a:p>
            <a:pPr>
              <a:buFont typeface="Arial" pitchFamily="34" charset="0"/>
              <a:buChar char="•"/>
            </a:pPr>
            <a:r>
              <a:rPr lang="es-AR" dirty="0" smtClean="0"/>
              <a:t> Llegada de Laurencia  a la junta y posteriormente los acusa de no defender su honra ni la de sus mujeres.</a:t>
            </a:r>
          </a:p>
          <a:p>
            <a:pPr>
              <a:buFont typeface="Arial" pitchFamily="34" charset="0"/>
              <a:buChar char="•"/>
            </a:pPr>
            <a:r>
              <a:rPr lang="es-AR" dirty="0" smtClean="0"/>
              <a:t>  Ante el reclamo de Laurencia, Fuenteovejuna se rebela. Esto culmina con la muerte del Comendador.</a:t>
            </a:r>
          </a:p>
        </p:txBody>
      </p:sp>
    </p:spTree>
  </p:cSld>
  <p:clrMapOvr>
    <a:masterClrMapping/>
  </p:clrMapOvr>
  <p:transition spd="med"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00"/>
                            </p:stCondLst>
                            <p:childTnLst>
                              <p:par>
                                <p:cTn id="30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"/>
                            </p:stCondLst>
                            <p:childTnLst>
                              <p:par>
                                <p:cTn id="34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800"/>
                            </p:stCondLst>
                            <p:childTnLst>
                              <p:par>
                                <p:cTn id="38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1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0"/>
                            </p:stCondLst>
                            <p:childTnLst>
                              <p:par>
                                <p:cTn id="4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4" dur="1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0.00782 0.30899 L -0.00782 0.23688 " pathEditMode="relative" rAng="0" ptsTypes="AA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"/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300"/>
                            </p:stCondLst>
                            <p:childTnLst>
                              <p:par>
                                <p:cTn id="53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allAtOnce" animBg="1"/>
      <p:bldP spid="5" grpId="0" animBg="1"/>
      <p:bldP spid="5" grpId="1" animBg="1"/>
      <p:bldP spid="7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1520" y="404664"/>
            <a:ext cx="587853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Opinión personal</a:t>
            </a:r>
          </a:p>
          <a:p>
            <a:pPr algn="ctr"/>
            <a:endParaRPr lang="es-E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611560" y="1700808"/>
            <a:ext cx="766834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000" dirty="0" smtClean="0">
                <a:latin typeface="Arial" pitchFamily="34" charset="0"/>
                <a:cs typeface="Arial" pitchFamily="34" charset="0"/>
              </a:rPr>
              <a:t>Esta obra barroca aun en la actualidad no ha perdido  su esencia  ni su importancia.</a:t>
            </a:r>
          </a:p>
          <a:p>
            <a:pPr algn="ctr"/>
            <a:r>
              <a:rPr lang="es-AR" sz="2000" dirty="0" smtClean="0">
                <a:latin typeface="Arial" pitchFamily="34" charset="0"/>
                <a:cs typeface="Arial" pitchFamily="34" charset="0"/>
              </a:rPr>
              <a:t>Con este trabajo logramos  demostrar que podemos aprender de  nuevas formas mas didácticas e innovadoras.</a:t>
            </a:r>
          </a:p>
          <a:p>
            <a:pPr algn="ctr"/>
            <a:r>
              <a:rPr lang="es-AR" sz="2000" dirty="0" smtClean="0">
                <a:latin typeface="Arial" pitchFamily="34" charset="0"/>
                <a:cs typeface="Arial" pitchFamily="34" charset="0"/>
              </a:rPr>
              <a:t>Nos pareció  una obra muy rica en cuanto al vocabulario  y la expresión.</a:t>
            </a:r>
          </a:p>
          <a:p>
            <a:pPr algn="ctr"/>
            <a:r>
              <a:rPr lang="es-AR" sz="2000" dirty="0" smtClean="0">
                <a:latin typeface="Arial" pitchFamily="34" charset="0"/>
                <a:cs typeface="Arial" pitchFamily="34" charset="0"/>
              </a:rPr>
              <a:t>Pudimos observar las formas como vivían las personas de este pueblo, y la manera en que el comendador se manejaba o manipulaba  con tal de lograr sus objetivos. </a:t>
            </a:r>
          </a:p>
          <a:p>
            <a:pPr algn="ctr"/>
            <a:r>
              <a:rPr lang="es-AR" sz="2000" dirty="0" smtClean="0">
                <a:latin typeface="Arial" pitchFamily="34" charset="0"/>
                <a:cs typeface="Arial" pitchFamily="34" charset="0"/>
              </a:rPr>
              <a:t>Haciendo una comparación con la actualidad, notamos que como seres humanos no hemos evolucionado respecto a las actitudes egoístas, la mayoría de quienes nos gobiernan adoptan actitudes que apuntan a satisfacer su egoísmo.</a:t>
            </a:r>
          </a:p>
        </p:txBody>
      </p:sp>
    </p:spTree>
  </p:cSld>
  <p:clrMapOvr>
    <a:masterClrMapping/>
  </p:clrMapOvr>
  <p:transition spd="med" advClick="0" advTm="3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900"/>
                            </p:stCondLst>
                            <p:childTnLst>
                              <p:par>
                                <p:cTn id="26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900"/>
                            </p:stCondLst>
                            <p:childTnLst>
                              <p:par>
                                <p:cTn id="3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900"/>
                            </p:stCondLst>
                            <p:childTnLst>
                              <p:par>
                                <p:cTn id="41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491881" y="3284984"/>
            <a:ext cx="518457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integrantes</a:t>
            </a:r>
            <a:endParaRPr lang="es-ES" sz="3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788024" y="5517232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dirty="0" smtClean="0">
                <a:latin typeface="Comic Sans MS" pitchFamily="66" charset="0"/>
              </a:rPr>
              <a:t>  Verón Cecilia</a:t>
            </a:r>
            <a:endParaRPr lang="es-AR" sz="3200" dirty="0">
              <a:latin typeface="Comic Sans MS" pitchFamily="66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860032" y="3933056"/>
            <a:ext cx="32403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dirty="0" smtClean="0">
                <a:latin typeface="Comic Sans MS" pitchFamily="66" charset="0"/>
              </a:rPr>
              <a:t> Cáceres Amelia</a:t>
            </a:r>
          </a:p>
          <a:p>
            <a:endParaRPr lang="es-AR" dirty="0"/>
          </a:p>
        </p:txBody>
      </p:sp>
      <p:sp>
        <p:nvSpPr>
          <p:cNvPr id="6" name="5 CuadroTexto"/>
          <p:cNvSpPr txBox="1"/>
          <p:nvPr/>
        </p:nvSpPr>
        <p:spPr>
          <a:xfrm>
            <a:off x="4788024" y="4437112"/>
            <a:ext cx="35283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dirty="0" smtClean="0">
                <a:latin typeface="Comic Sans MS" pitchFamily="66" charset="0"/>
              </a:rPr>
              <a:t>Escobar Sabrina</a:t>
            </a:r>
          </a:p>
          <a:p>
            <a:endParaRPr lang="es-AR" dirty="0"/>
          </a:p>
        </p:txBody>
      </p:sp>
      <p:sp>
        <p:nvSpPr>
          <p:cNvPr id="7" name="6 CuadroTexto"/>
          <p:cNvSpPr txBox="1"/>
          <p:nvPr/>
        </p:nvSpPr>
        <p:spPr>
          <a:xfrm>
            <a:off x="5004048" y="4941168"/>
            <a:ext cx="30963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dirty="0" smtClean="0">
                <a:latin typeface="Comic Sans MS" pitchFamily="66" charset="0"/>
              </a:rPr>
              <a:t>Soto Cristian</a:t>
            </a:r>
          </a:p>
          <a:p>
            <a:endParaRPr lang="es-AR" dirty="0"/>
          </a:p>
        </p:txBody>
      </p:sp>
      <p:sp>
        <p:nvSpPr>
          <p:cNvPr id="8" name="7 CuadroTexto"/>
          <p:cNvSpPr txBox="1"/>
          <p:nvPr/>
        </p:nvSpPr>
        <p:spPr>
          <a:xfrm>
            <a:off x="467544" y="332656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COLEGIO </a:t>
            </a:r>
            <a:r>
              <a:rPr lang="es-AR" sz="28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SECUNDARIO </a:t>
            </a:r>
            <a:r>
              <a:rPr lang="es-AR" sz="28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ITUZAINGO    </a:t>
            </a:r>
            <a:endParaRPr lang="es-AR" sz="28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39552" y="2852936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5to U</a:t>
            </a:r>
            <a:endParaRPr lang="es-AR" sz="28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51520" y="1268760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smtClean="0">
                <a:solidFill>
                  <a:srgbClr val="0070C0"/>
                </a:solidFill>
                <a:latin typeface="Arial Black" pitchFamily="34" charset="0"/>
              </a:rPr>
              <a:t>Profesora: </a:t>
            </a:r>
            <a:r>
              <a:rPr lang="es-AR" sz="2400" dirty="0" err="1" smtClean="0">
                <a:solidFill>
                  <a:srgbClr val="0070C0"/>
                </a:solidFill>
                <a:latin typeface="Comic Sans MS" pitchFamily="66" charset="0"/>
              </a:rPr>
              <a:t>Mirta</a:t>
            </a:r>
            <a:r>
              <a:rPr lang="es-AR" sz="2400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s-AR" sz="2400" dirty="0" err="1" smtClean="0">
                <a:solidFill>
                  <a:srgbClr val="0070C0"/>
                </a:solidFill>
                <a:latin typeface="Comic Sans MS" pitchFamily="66" charset="0"/>
              </a:rPr>
              <a:t>Kober</a:t>
            </a:r>
            <a:r>
              <a:rPr lang="es-AR" sz="2400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endParaRPr lang="es-AR" sz="24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95536" y="2060848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smtClean="0">
                <a:solidFill>
                  <a:srgbClr val="0070C0"/>
                </a:solidFill>
                <a:latin typeface="Arial Black" pitchFamily="34" charset="0"/>
              </a:rPr>
              <a:t>Lengua y Literatura II</a:t>
            </a:r>
            <a:endParaRPr lang="es-AR" sz="2800" dirty="0">
              <a:solidFill>
                <a:srgbClr val="0070C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med"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400"/>
                            </p:stCondLst>
                            <p:childTnLst>
                              <p:par>
                                <p:cTn id="2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900"/>
                            </p:stCondLst>
                            <p:childTnLst>
                              <p:par>
                                <p:cTn id="30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900"/>
                            </p:stCondLst>
                            <p:childTnLst>
                              <p:par>
                                <p:cTn id="3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8" grpId="0"/>
      <p:bldP spid="10" grpId="0"/>
      <p:bldP spid="9" grpId="0"/>
      <p:bldP spid="11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rador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Mirador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irador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523</TotalTime>
  <Words>409</Words>
  <Application>Microsoft Office PowerPoint</Application>
  <PresentationFormat>Presentación en pantalla (4:3)</PresentationFormat>
  <Paragraphs>65</Paragraphs>
  <Slides>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7" baseType="lpstr">
      <vt:lpstr>Mirador</vt:lpstr>
      <vt:lpstr>Fuente ovejuna</vt:lpstr>
      <vt:lpstr>Diapositiva 2</vt:lpstr>
      <vt:lpstr>Diapositiva 3</vt:lpstr>
      <vt:lpstr>Diapositiva 4</vt:lpstr>
      <vt:lpstr>Diapositiva 5</vt:lpstr>
      <vt:lpstr>Diapositiva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Fuente ovejuna</dc:title>
  <dc:creator>Alumno</dc:creator>
  <cp:lastModifiedBy>Alumno</cp:lastModifiedBy>
  <cp:revision>60</cp:revision>
  <dcterms:created xsi:type="dcterms:W3CDTF">2011-06-13T18:20:03Z</dcterms:created>
  <dcterms:modified xsi:type="dcterms:W3CDTF">2011-06-22T03:31:20Z</dcterms:modified>
</cp:coreProperties>
</file>