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B945AAF-2F55-4081-A091-4C6082FD1E21}" type="datetimeFigureOut">
              <a:rPr lang="es-ES" smtClean="0"/>
              <a:t>27/09/2011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E7C43B-6190-43E7-B784-DC7A686FF43A}" type="slidenum">
              <a:rPr lang="es-ES" smtClean="0"/>
              <a:t>‹Nº›</a:t>
            </a:fld>
            <a:endParaRPr lang="es-ES"/>
          </a:p>
        </p:txBody>
      </p:sp>
    </p:spTree>
    <p:extLst>
      <p:ext uri="{BB962C8B-B14F-4D97-AF65-F5344CB8AC3E}">
        <p14:creationId xmlns:p14="http://schemas.microsoft.com/office/powerpoint/2010/main" val="2548339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B945AAF-2F55-4081-A091-4C6082FD1E21}" type="datetimeFigureOut">
              <a:rPr lang="es-ES" smtClean="0"/>
              <a:t>27/09/2011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E7C43B-6190-43E7-B784-DC7A686FF43A}" type="slidenum">
              <a:rPr lang="es-ES" smtClean="0"/>
              <a:t>‹Nº›</a:t>
            </a:fld>
            <a:endParaRPr lang="es-ES"/>
          </a:p>
        </p:txBody>
      </p:sp>
    </p:spTree>
    <p:extLst>
      <p:ext uri="{BB962C8B-B14F-4D97-AF65-F5344CB8AC3E}">
        <p14:creationId xmlns:p14="http://schemas.microsoft.com/office/powerpoint/2010/main" val="3101416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B945AAF-2F55-4081-A091-4C6082FD1E21}" type="datetimeFigureOut">
              <a:rPr lang="es-ES" smtClean="0"/>
              <a:t>27/09/2011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E7C43B-6190-43E7-B784-DC7A686FF43A}" type="slidenum">
              <a:rPr lang="es-ES" smtClean="0"/>
              <a:t>‹Nº›</a:t>
            </a:fld>
            <a:endParaRPr lang="es-ES"/>
          </a:p>
        </p:txBody>
      </p:sp>
    </p:spTree>
    <p:extLst>
      <p:ext uri="{BB962C8B-B14F-4D97-AF65-F5344CB8AC3E}">
        <p14:creationId xmlns:p14="http://schemas.microsoft.com/office/powerpoint/2010/main" val="946016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B945AAF-2F55-4081-A091-4C6082FD1E21}" type="datetimeFigureOut">
              <a:rPr lang="es-ES" smtClean="0"/>
              <a:t>27/09/2011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E7C43B-6190-43E7-B784-DC7A686FF43A}" type="slidenum">
              <a:rPr lang="es-ES" smtClean="0"/>
              <a:t>‹Nº›</a:t>
            </a:fld>
            <a:endParaRPr lang="es-ES"/>
          </a:p>
        </p:txBody>
      </p:sp>
    </p:spTree>
    <p:extLst>
      <p:ext uri="{BB962C8B-B14F-4D97-AF65-F5344CB8AC3E}">
        <p14:creationId xmlns:p14="http://schemas.microsoft.com/office/powerpoint/2010/main" val="328634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B945AAF-2F55-4081-A091-4C6082FD1E21}" type="datetimeFigureOut">
              <a:rPr lang="es-ES" smtClean="0"/>
              <a:t>27/09/2011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FE7C43B-6190-43E7-B784-DC7A686FF43A}" type="slidenum">
              <a:rPr lang="es-ES" smtClean="0"/>
              <a:t>‹Nº›</a:t>
            </a:fld>
            <a:endParaRPr lang="es-ES"/>
          </a:p>
        </p:txBody>
      </p:sp>
    </p:spTree>
    <p:extLst>
      <p:ext uri="{BB962C8B-B14F-4D97-AF65-F5344CB8AC3E}">
        <p14:creationId xmlns:p14="http://schemas.microsoft.com/office/powerpoint/2010/main" val="2427971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B945AAF-2F55-4081-A091-4C6082FD1E21}" type="datetimeFigureOut">
              <a:rPr lang="es-ES" smtClean="0"/>
              <a:t>27/09/2011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E7C43B-6190-43E7-B784-DC7A686FF43A}" type="slidenum">
              <a:rPr lang="es-ES" smtClean="0"/>
              <a:t>‹Nº›</a:t>
            </a:fld>
            <a:endParaRPr lang="es-ES"/>
          </a:p>
        </p:txBody>
      </p:sp>
    </p:spTree>
    <p:extLst>
      <p:ext uri="{BB962C8B-B14F-4D97-AF65-F5344CB8AC3E}">
        <p14:creationId xmlns:p14="http://schemas.microsoft.com/office/powerpoint/2010/main" val="2446229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B945AAF-2F55-4081-A091-4C6082FD1E21}" type="datetimeFigureOut">
              <a:rPr lang="es-ES" smtClean="0"/>
              <a:t>27/09/2011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FE7C43B-6190-43E7-B784-DC7A686FF43A}" type="slidenum">
              <a:rPr lang="es-ES" smtClean="0"/>
              <a:t>‹Nº›</a:t>
            </a:fld>
            <a:endParaRPr lang="es-ES"/>
          </a:p>
        </p:txBody>
      </p:sp>
    </p:spTree>
    <p:extLst>
      <p:ext uri="{BB962C8B-B14F-4D97-AF65-F5344CB8AC3E}">
        <p14:creationId xmlns:p14="http://schemas.microsoft.com/office/powerpoint/2010/main" val="1215581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B945AAF-2F55-4081-A091-4C6082FD1E21}" type="datetimeFigureOut">
              <a:rPr lang="es-ES" smtClean="0"/>
              <a:t>27/09/2011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FE7C43B-6190-43E7-B784-DC7A686FF43A}" type="slidenum">
              <a:rPr lang="es-ES" smtClean="0"/>
              <a:t>‹Nº›</a:t>
            </a:fld>
            <a:endParaRPr lang="es-ES"/>
          </a:p>
        </p:txBody>
      </p:sp>
    </p:spTree>
    <p:extLst>
      <p:ext uri="{BB962C8B-B14F-4D97-AF65-F5344CB8AC3E}">
        <p14:creationId xmlns:p14="http://schemas.microsoft.com/office/powerpoint/2010/main" val="184108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B945AAF-2F55-4081-A091-4C6082FD1E21}" type="datetimeFigureOut">
              <a:rPr lang="es-ES" smtClean="0"/>
              <a:t>27/09/2011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FE7C43B-6190-43E7-B784-DC7A686FF43A}" type="slidenum">
              <a:rPr lang="es-ES" smtClean="0"/>
              <a:t>‹Nº›</a:t>
            </a:fld>
            <a:endParaRPr lang="es-ES"/>
          </a:p>
        </p:txBody>
      </p:sp>
    </p:spTree>
    <p:extLst>
      <p:ext uri="{BB962C8B-B14F-4D97-AF65-F5344CB8AC3E}">
        <p14:creationId xmlns:p14="http://schemas.microsoft.com/office/powerpoint/2010/main" val="1078983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945AAF-2F55-4081-A091-4C6082FD1E21}" type="datetimeFigureOut">
              <a:rPr lang="es-ES" smtClean="0"/>
              <a:t>27/09/2011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E7C43B-6190-43E7-B784-DC7A686FF43A}" type="slidenum">
              <a:rPr lang="es-ES" smtClean="0"/>
              <a:t>‹Nº›</a:t>
            </a:fld>
            <a:endParaRPr lang="es-ES"/>
          </a:p>
        </p:txBody>
      </p:sp>
    </p:spTree>
    <p:extLst>
      <p:ext uri="{BB962C8B-B14F-4D97-AF65-F5344CB8AC3E}">
        <p14:creationId xmlns:p14="http://schemas.microsoft.com/office/powerpoint/2010/main" val="236938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945AAF-2F55-4081-A091-4C6082FD1E21}" type="datetimeFigureOut">
              <a:rPr lang="es-ES" smtClean="0"/>
              <a:t>27/09/2011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FE7C43B-6190-43E7-B784-DC7A686FF43A}" type="slidenum">
              <a:rPr lang="es-ES" smtClean="0"/>
              <a:t>‹Nº›</a:t>
            </a:fld>
            <a:endParaRPr lang="es-ES"/>
          </a:p>
        </p:txBody>
      </p:sp>
    </p:spTree>
    <p:extLst>
      <p:ext uri="{BB962C8B-B14F-4D97-AF65-F5344CB8AC3E}">
        <p14:creationId xmlns:p14="http://schemas.microsoft.com/office/powerpoint/2010/main" val="2739013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45AAF-2F55-4081-A091-4C6082FD1E21}" type="datetimeFigureOut">
              <a:rPr lang="es-ES" smtClean="0"/>
              <a:t>27/09/2011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7C43B-6190-43E7-B784-DC7A686FF43A}" type="slidenum">
              <a:rPr lang="es-ES" smtClean="0"/>
              <a:t>‹Nº›</a:t>
            </a:fld>
            <a:endParaRPr lang="es-ES"/>
          </a:p>
        </p:txBody>
      </p:sp>
    </p:spTree>
    <p:extLst>
      <p:ext uri="{BB962C8B-B14F-4D97-AF65-F5344CB8AC3E}">
        <p14:creationId xmlns:p14="http://schemas.microsoft.com/office/powerpoint/2010/main" val="1755262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2450703"/>
          </a:xfrm>
        </p:spPr>
        <p:style>
          <a:lnRef idx="3">
            <a:schemeClr val="lt1"/>
          </a:lnRef>
          <a:fillRef idx="1">
            <a:schemeClr val="accent3"/>
          </a:fillRef>
          <a:effectRef idx="1">
            <a:schemeClr val="accent3"/>
          </a:effectRef>
          <a:fontRef idx="minor">
            <a:schemeClr val="lt1"/>
          </a:fontRef>
        </p:style>
        <p:txBody>
          <a:bodyPr>
            <a:normAutofit/>
          </a:bodyPr>
          <a:lstStyle/>
          <a:p>
            <a:r>
              <a:rPr lang="es-ES_tradnl" sz="4800" b="1" dirty="0" smtClean="0">
                <a:solidFill>
                  <a:schemeClr val="tx1"/>
                </a:solidFill>
              </a:rPr>
              <a:t>UNIDAD V: EL ESTEREOTIPO</a:t>
            </a:r>
            <a:endParaRPr lang="es-ES" sz="4800" b="1" dirty="0">
              <a:solidFill>
                <a:schemeClr val="tx1"/>
              </a:solidFill>
            </a:endParaRPr>
          </a:p>
        </p:txBody>
      </p:sp>
    </p:spTree>
    <p:extLst>
      <p:ext uri="{BB962C8B-B14F-4D97-AF65-F5344CB8AC3E}">
        <p14:creationId xmlns:p14="http://schemas.microsoft.com/office/powerpoint/2010/main" val="638670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buNone/>
            </a:pPr>
            <a:endParaRPr lang="es-ES" b="1" dirty="0" smtClean="0"/>
          </a:p>
          <a:p>
            <a:pPr marL="0" indent="0" algn="just">
              <a:buNone/>
            </a:pPr>
            <a:r>
              <a:rPr lang="es-ES" b="1" dirty="0" smtClean="0">
                <a:solidFill>
                  <a:schemeClr val="tx1"/>
                </a:solidFill>
              </a:rPr>
              <a:t>Los fracasados</a:t>
            </a:r>
            <a:r>
              <a:rPr lang="es-ES" dirty="0" smtClean="0">
                <a:solidFill>
                  <a:schemeClr val="tx1"/>
                </a:solidFill>
              </a:rPr>
              <a:t> : Suelen ser hombres que lo han perdido todo. Su mujer les dejó y se llevó a los niños. En el trabajo, si lo tienen, son un lastre para la empresa. Lo peor es que la culpa es solo suya. Aun están a tiempo de cambiar su mala racha comprando el producto publicitado, que sin dudarlo les cambiará la vida por completo.</a:t>
            </a:r>
          </a:p>
          <a:p>
            <a:pPr algn="just"/>
            <a:endParaRPr lang="es-ES" dirty="0"/>
          </a:p>
        </p:txBody>
      </p:sp>
    </p:spTree>
    <p:extLst>
      <p:ext uri="{BB962C8B-B14F-4D97-AF65-F5344CB8AC3E}">
        <p14:creationId xmlns:p14="http://schemas.microsoft.com/office/powerpoint/2010/main" val="2058587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style>
          <a:lnRef idx="3">
            <a:schemeClr val="lt1"/>
          </a:lnRef>
          <a:fillRef idx="1">
            <a:schemeClr val="accent3"/>
          </a:fillRef>
          <a:effectRef idx="1">
            <a:schemeClr val="accent3"/>
          </a:effectRef>
          <a:fontRef idx="minor">
            <a:schemeClr val="lt1"/>
          </a:fontRef>
        </p:style>
        <p:txBody>
          <a:bodyPr/>
          <a:lstStyle/>
          <a:p>
            <a:pPr marL="0" indent="0" algn="just">
              <a:buNone/>
            </a:pPr>
            <a:r>
              <a:rPr lang="es-ES" b="1" dirty="0" smtClean="0">
                <a:solidFill>
                  <a:schemeClr val="tx1"/>
                </a:solidFill>
              </a:rPr>
              <a:t>Los bellezas rubias </a:t>
            </a:r>
            <a:r>
              <a:rPr lang="es-ES" dirty="0" smtClean="0">
                <a:solidFill>
                  <a:schemeClr val="tx1"/>
                </a:solidFill>
              </a:rPr>
              <a:t>: De cuerpo exuberante, el perfecto dulce que hace apetecible cualquier producto anunciado. Son rubias y no muy listas... pero lucen!!</a:t>
            </a:r>
          </a:p>
          <a:p>
            <a:pPr marL="0" indent="0">
              <a:buNone/>
            </a:pPr>
            <a:endParaRPr lang="es-ES" dirty="0"/>
          </a:p>
        </p:txBody>
      </p:sp>
    </p:spTree>
    <p:extLst>
      <p:ext uri="{BB962C8B-B14F-4D97-AF65-F5344CB8AC3E}">
        <p14:creationId xmlns:p14="http://schemas.microsoft.com/office/powerpoint/2010/main" val="3598418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t>ESTEREOTIPO ÉTNICO</a:t>
            </a:r>
            <a:endParaRPr lang="es-ES" b="1" dirty="0"/>
          </a:p>
        </p:txBody>
      </p:sp>
      <p:sp>
        <p:nvSpPr>
          <p:cNvPr id="3" name="2 Marcador de contenido"/>
          <p:cNvSpPr>
            <a:spLocks noGrp="1"/>
          </p:cNvSpPr>
          <p:nvPr>
            <p:ph idx="1"/>
          </p:nvPr>
        </p:nvSpPr>
        <p:spPr/>
        <p:style>
          <a:lnRef idx="3">
            <a:schemeClr val="lt1"/>
          </a:lnRef>
          <a:fillRef idx="1">
            <a:schemeClr val="accent3"/>
          </a:fillRef>
          <a:effectRef idx="1">
            <a:schemeClr val="accent3"/>
          </a:effectRef>
          <a:fontRef idx="minor">
            <a:schemeClr val="lt1"/>
          </a:fontRef>
        </p:style>
        <p:txBody>
          <a:bodyPr/>
          <a:lstStyle/>
          <a:p>
            <a:pPr marL="0" indent="0" algn="just">
              <a:buNone/>
            </a:pPr>
            <a:r>
              <a:rPr lang="es-ES" dirty="0" smtClean="0">
                <a:solidFill>
                  <a:schemeClr val="tx1"/>
                </a:solidFill>
              </a:rPr>
              <a:t>Generalización hecha acerca de un grupo étnico referente a la atribución de un rasgo que se considera injustificada por un observador. </a:t>
            </a:r>
            <a:br>
              <a:rPr lang="es-ES" dirty="0" smtClean="0">
                <a:solidFill>
                  <a:schemeClr val="tx1"/>
                </a:solidFill>
              </a:rPr>
            </a:br>
            <a:endParaRPr lang="es-ES" dirty="0" smtClean="0">
              <a:solidFill>
                <a:schemeClr val="tx1"/>
              </a:solidFill>
            </a:endParaRPr>
          </a:p>
          <a:p>
            <a:pPr marL="0" indent="0" algn="just">
              <a:buNone/>
            </a:pPr>
            <a:r>
              <a:rPr lang="es-ES" dirty="0" smtClean="0">
                <a:solidFill>
                  <a:schemeClr val="tx1"/>
                </a:solidFill>
              </a:rPr>
              <a:t>Un prejuicio es juicio y creencia de carácter negativo con relación a un grupo social. </a:t>
            </a:r>
            <a:endParaRPr lang="es-ES" dirty="0">
              <a:solidFill>
                <a:schemeClr val="tx1"/>
              </a:solidFill>
            </a:endParaRPr>
          </a:p>
        </p:txBody>
      </p:sp>
    </p:spTree>
    <p:extLst>
      <p:ext uri="{BB962C8B-B14F-4D97-AF65-F5344CB8AC3E}">
        <p14:creationId xmlns:p14="http://schemas.microsoft.com/office/powerpoint/2010/main" val="1030625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style>
          <a:lnRef idx="3">
            <a:schemeClr val="lt1"/>
          </a:lnRef>
          <a:fillRef idx="1">
            <a:schemeClr val="accent3"/>
          </a:fillRef>
          <a:effectRef idx="1">
            <a:schemeClr val="accent3"/>
          </a:effectRef>
          <a:fontRef idx="minor">
            <a:schemeClr val="lt1"/>
          </a:fontRef>
        </p:style>
        <p:txBody>
          <a:bodyPr/>
          <a:lstStyle/>
          <a:p>
            <a:pPr marL="0" indent="0" algn="just">
              <a:buNone/>
            </a:pPr>
            <a:r>
              <a:rPr lang="es-ES" dirty="0" smtClean="0">
                <a:solidFill>
                  <a:schemeClr val="tx1"/>
                </a:solidFill>
              </a:rPr>
              <a:t>La discriminación es la conducta de falta de igualdad en el tratamiento otorgado a las personas en virtud de su pertenencia al grupo o categoría en cuestión. </a:t>
            </a:r>
          </a:p>
          <a:p>
            <a:pPr marL="0" indent="0" algn="just">
              <a:buNone/>
            </a:pPr>
            <a:r>
              <a:rPr lang="es-ES" dirty="0" smtClean="0">
                <a:solidFill>
                  <a:schemeClr val="tx1"/>
                </a:solidFill>
              </a:rPr>
              <a:t/>
            </a:r>
            <a:br>
              <a:rPr lang="es-ES" dirty="0" smtClean="0">
                <a:solidFill>
                  <a:schemeClr val="tx1"/>
                </a:solidFill>
              </a:rPr>
            </a:br>
            <a:r>
              <a:rPr lang="es-ES" dirty="0" smtClean="0">
                <a:solidFill>
                  <a:schemeClr val="tx1"/>
                </a:solidFill>
              </a:rPr>
              <a:t>Se considera a los prejuicios como fenómenos de conocimiento constituidos por estereotipos y que llevan asociados un componente conductual que denominamos discriminación. </a:t>
            </a:r>
            <a:endParaRPr lang="es-ES" dirty="0">
              <a:solidFill>
                <a:schemeClr val="tx1"/>
              </a:solidFill>
            </a:endParaRPr>
          </a:p>
        </p:txBody>
      </p:sp>
    </p:spTree>
    <p:extLst>
      <p:ext uri="{BB962C8B-B14F-4D97-AF65-F5344CB8AC3E}">
        <p14:creationId xmlns:p14="http://schemas.microsoft.com/office/powerpoint/2010/main" val="4196773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EJEMPLOS COTIDIANOS.</a:t>
            </a:r>
            <a:endParaRPr lang="es-ES" dirty="0"/>
          </a:p>
        </p:txBody>
      </p:sp>
      <p:sp>
        <p:nvSpPr>
          <p:cNvPr id="3" name="2 Marcador de contenido"/>
          <p:cNvSpPr>
            <a:spLocks noGrp="1"/>
          </p:cNvSpPr>
          <p:nvPr>
            <p:ph idx="1"/>
          </p:nvPr>
        </p:nvSpPr>
        <p:spPr/>
        <p:style>
          <a:lnRef idx="3">
            <a:schemeClr val="lt1"/>
          </a:lnRef>
          <a:fillRef idx="1">
            <a:schemeClr val="accent3"/>
          </a:fillRef>
          <a:effectRef idx="1">
            <a:schemeClr val="accent3"/>
          </a:effectRef>
          <a:fontRef idx="minor">
            <a:schemeClr val="lt1"/>
          </a:fontRef>
        </p:style>
        <p:txBody>
          <a:bodyPr/>
          <a:lstStyle/>
          <a:p>
            <a:pPr marL="0" indent="0" algn="just">
              <a:buNone/>
            </a:pPr>
            <a:endParaRPr lang="es-ES" dirty="0" smtClean="0"/>
          </a:p>
          <a:p>
            <a:pPr marL="0" indent="0" algn="just">
              <a:buNone/>
            </a:pPr>
            <a:r>
              <a:rPr lang="es-ES" dirty="0" smtClean="0">
                <a:solidFill>
                  <a:schemeClr val="tx1"/>
                </a:solidFill>
              </a:rPr>
              <a:t>En USA un hombre negro epiléptico que usaba el cabello largo y trenzado, y a quien la policía mató porque los agentes presumieron, automáticamente, que un negro, en el piso, con convulsiones, debía estar drogado.</a:t>
            </a:r>
          </a:p>
          <a:p>
            <a:pPr marL="0" indent="0" algn="just">
              <a:buNone/>
            </a:pPr>
            <a:endParaRPr lang="es-ES_tradnl" dirty="0"/>
          </a:p>
          <a:p>
            <a:pPr marL="0" indent="0" algn="just">
              <a:buNone/>
            </a:pPr>
            <a:endParaRPr lang="es-ES" dirty="0"/>
          </a:p>
        </p:txBody>
      </p:sp>
    </p:spTree>
    <p:extLst>
      <p:ext uri="{BB962C8B-B14F-4D97-AF65-F5344CB8AC3E}">
        <p14:creationId xmlns:p14="http://schemas.microsoft.com/office/powerpoint/2010/main" val="3837741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style>
          <a:lnRef idx="3">
            <a:schemeClr val="lt1"/>
          </a:lnRef>
          <a:fillRef idx="1">
            <a:schemeClr val="accent3"/>
          </a:fillRef>
          <a:effectRef idx="1">
            <a:schemeClr val="accent3"/>
          </a:effectRef>
          <a:fontRef idx="minor">
            <a:schemeClr val="lt1"/>
          </a:fontRef>
        </p:style>
        <p:txBody>
          <a:bodyPr/>
          <a:lstStyle/>
          <a:p>
            <a:pPr marL="0" indent="0">
              <a:buNone/>
            </a:pPr>
            <a:endParaRPr lang="es-ES_tradnl" dirty="0" smtClean="0"/>
          </a:p>
          <a:p>
            <a:pPr marL="0" indent="0" algn="just">
              <a:buNone/>
            </a:pPr>
            <a:r>
              <a:rPr lang="es-ES_tradnl" dirty="0" smtClean="0">
                <a:solidFill>
                  <a:schemeClr val="tx1"/>
                </a:solidFill>
              </a:rPr>
              <a:t>En Chile, un comerciante hindú es atacado en su negocio por considerarlo una amenaza terrorista. Generalmente, le gritan en la calle: </a:t>
            </a:r>
            <a:r>
              <a:rPr lang="es-ES_tradnl" dirty="0" err="1" smtClean="0">
                <a:solidFill>
                  <a:schemeClr val="tx1"/>
                </a:solidFill>
              </a:rPr>
              <a:t>Sandokán</a:t>
            </a:r>
            <a:r>
              <a:rPr lang="es-ES_tradnl" dirty="0" smtClean="0">
                <a:solidFill>
                  <a:schemeClr val="tx1"/>
                </a:solidFill>
              </a:rPr>
              <a:t>, </a:t>
            </a:r>
            <a:r>
              <a:rPr lang="es-ES_tradnl" dirty="0" err="1" smtClean="0">
                <a:solidFill>
                  <a:schemeClr val="tx1"/>
                </a:solidFill>
              </a:rPr>
              <a:t>Bin</a:t>
            </a:r>
            <a:r>
              <a:rPr lang="es-ES_tradnl" dirty="0" smtClean="0">
                <a:solidFill>
                  <a:schemeClr val="tx1"/>
                </a:solidFill>
              </a:rPr>
              <a:t> Laden y le exigen que abandone el país.</a:t>
            </a:r>
          </a:p>
          <a:p>
            <a:pPr marL="0" indent="0" algn="just">
              <a:buNone/>
            </a:pPr>
            <a:r>
              <a:rPr lang="es-ES_tradnl" dirty="0" smtClean="0">
                <a:solidFill>
                  <a:schemeClr val="tx1"/>
                </a:solidFill>
              </a:rPr>
              <a:t>Además, suele ser común escuchar comentarios como que los peruanos residentes se comen las palomas o el descalificativo de “nana peruana” a mujeres morenas o con rasgos autóctonos.</a:t>
            </a:r>
            <a:endParaRPr lang="es-ES" dirty="0">
              <a:solidFill>
                <a:schemeClr val="tx1"/>
              </a:solidFill>
            </a:endParaRPr>
          </a:p>
        </p:txBody>
      </p:sp>
    </p:spTree>
    <p:extLst>
      <p:ext uri="{BB962C8B-B14F-4D97-AF65-F5344CB8AC3E}">
        <p14:creationId xmlns:p14="http://schemas.microsoft.com/office/powerpoint/2010/main" val="3962736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t>ESTEREOTIPO SEXISTA.</a:t>
            </a:r>
            <a:endParaRPr lang="es-ES" b="1" dirty="0"/>
          </a:p>
        </p:txBody>
      </p:sp>
      <p:sp>
        <p:nvSpPr>
          <p:cNvPr id="3" name="2 Marcador de contenido"/>
          <p:cNvSpPr>
            <a:spLocks noGrp="1"/>
          </p:cNvSpPr>
          <p:nvPr>
            <p:ph idx="1"/>
          </p:nvPr>
        </p:nvSpPr>
        <p:spPr/>
        <p:style>
          <a:lnRef idx="3">
            <a:schemeClr val="lt1"/>
          </a:lnRef>
          <a:fillRef idx="1">
            <a:schemeClr val="accent3"/>
          </a:fillRef>
          <a:effectRef idx="1">
            <a:schemeClr val="accent3"/>
          </a:effectRef>
          <a:fontRef idx="minor">
            <a:schemeClr val="lt1"/>
          </a:fontRef>
        </p:style>
        <p:txBody>
          <a:bodyPr/>
          <a:lstStyle/>
          <a:p>
            <a:pPr marL="0" indent="0" algn="just">
              <a:buNone/>
            </a:pPr>
            <a:r>
              <a:rPr lang="es-ES" dirty="0" smtClean="0">
                <a:solidFill>
                  <a:schemeClr val="tx1"/>
                </a:solidFill>
              </a:rPr>
              <a:t>Se refiere a las características de género, es decir, de hombres y mujeres. En cuanto a la llamada "cuestión femenina", se refiere a la reivindicación de igualdad entre hombres y mujeres. En el caso del machismo, a la minusvaloración del género femenino en relación al masculino.</a:t>
            </a:r>
            <a:endParaRPr lang="es-ES" dirty="0">
              <a:solidFill>
                <a:schemeClr val="tx1"/>
              </a:solidFill>
            </a:endParaRPr>
          </a:p>
        </p:txBody>
      </p:sp>
    </p:spTree>
    <p:extLst>
      <p:ext uri="{BB962C8B-B14F-4D97-AF65-F5344CB8AC3E}">
        <p14:creationId xmlns:p14="http://schemas.microsoft.com/office/powerpoint/2010/main" val="3574982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style>
          <a:lnRef idx="3">
            <a:schemeClr val="lt1"/>
          </a:lnRef>
          <a:fillRef idx="1">
            <a:schemeClr val="accent3"/>
          </a:fillRef>
          <a:effectRef idx="1">
            <a:schemeClr val="accent3"/>
          </a:effectRef>
          <a:fontRef idx="minor">
            <a:schemeClr val="lt1"/>
          </a:fontRef>
        </p:style>
        <p:txBody>
          <a:bodyPr/>
          <a:lstStyle/>
          <a:p>
            <a:pPr marL="0" indent="0" algn="just">
              <a:buNone/>
            </a:pPr>
            <a:r>
              <a:rPr lang="es-ES" dirty="0" smtClean="0">
                <a:solidFill>
                  <a:schemeClr val="tx1"/>
                </a:solidFill>
              </a:rPr>
              <a:t>Se dice que las mujeres son: más emotivas, amables, sensibles, dependientes, poco interesadas en la técnica, cuidadosas de su aspecto, naturalmente solícitas; en contraparte, los hombres, se perciben como agresivos, independientes, orientados al mundo y a la técnica, competitivos, seguros de sí mismos, poco emotivos.</a:t>
            </a:r>
          </a:p>
          <a:p>
            <a:pPr marL="0" indent="0" algn="just">
              <a:buNone/>
            </a:pPr>
            <a:r>
              <a:rPr lang="es-ES_tradnl" dirty="0" smtClean="0">
                <a:solidFill>
                  <a:schemeClr val="tx1"/>
                </a:solidFill>
              </a:rPr>
              <a:t>Este razonamiento se funda en la denominada visión “</a:t>
            </a:r>
            <a:r>
              <a:rPr lang="es-ES_tradnl" dirty="0" err="1" smtClean="0">
                <a:solidFill>
                  <a:schemeClr val="tx1"/>
                </a:solidFill>
              </a:rPr>
              <a:t>falocéntrica</a:t>
            </a:r>
            <a:r>
              <a:rPr lang="es-ES_tradnl" dirty="0" smtClean="0">
                <a:solidFill>
                  <a:schemeClr val="tx1"/>
                </a:solidFill>
              </a:rPr>
              <a:t>” de la sociedad.</a:t>
            </a:r>
            <a:endParaRPr lang="es-ES" dirty="0">
              <a:solidFill>
                <a:schemeClr val="tx1"/>
              </a:solidFill>
            </a:endParaRPr>
          </a:p>
        </p:txBody>
      </p:sp>
    </p:spTree>
    <p:extLst>
      <p:ext uri="{BB962C8B-B14F-4D97-AF65-F5344CB8AC3E}">
        <p14:creationId xmlns:p14="http://schemas.microsoft.com/office/powerpoint/2010/main" val="463959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t>EJEMPLOS DE ESTEREOTIPOS.</a:t>
            </a:r>
            <a:endParaRPr lang="es-ES" b="1" dirty="0"/>
          </a:p>
        </p:txBody>
      </p:sp>
      <p:sp>
        <p:nvSpPr>
          <p:cNvPr id="3" name="2 Marcador de contenido"/>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pPr marL="0" indent="0">
              <a:buNone/>
            </a:pPr>
            <a:r>
              <a:rPr lang="es-ES_tradnl" dirty="0" smtClean="0">
                <a:solidFill>
                  <a:schemeClr val="tx1"/>
                </a:solidFill>
              </a:rPr>
              <a:t>Utilización de la “mujer objeto” en productos de acceso predominantemente masculino: automóviles, cervezas, cigarrillos, etc.</a:t>
            </a:r>
          </a:p>
          <a:p>
            <a:pPr marL="0" indent="0">
              <a:buNone/>
            </a:pPr>
            <a:endParaRPr lang="es-ES_tradnl" dirty="0" smtClean="0">
              <a:solidFill>
                <a:schemeClr val="tx1"/>
              </a:solidFill>
            </a:endParaRPr>
          </a:p>
          <a:p>
            <a:pPr marL="0" indent="0">
              <a:buNone/>
            </a:pPr>
            <a:r>
              <a:rPr lang="es-ES_tradnl" dirty="0" smtClean="0">
                <a:solidFill>
                  <a:schemeClr val="tx1"/>
                </a:solidFill>
              </a:rPr>
              <a:t>Las mujeres aún relacionadas fuertemente al ámbito materno como vía de realización personal.</a:t>
            </a:r>
            <a:endParaRPr lang="es-ES_tradnl" dirty="0">
              <a:solidFill>
                <a:schemeClr val="tx1"/>
              </a:solidFill>
            </a:endParaRPr>
          </a:p>
          <a:p>
            <a:pPr marL="0" indent="0">
              <a:buNone/>
            </a:pPr>
            <a:endParaRPr lang="es-ES" dirty="0"/>
          </a:p>
        </p:txBody>
      </p:sp>
    </p:spTree>
    <p:extLst>
      <p:ext uri="{BB962C8B-B14F-4D97-AF65-F5344CB8AC3E}">
        <p14:creationId xmlns:p14="http://schemas.microsoft.com/office/powerpoint/2010/main" val="1889988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DEFINICIÓN</a:t>
            </a:r>
            <a:endParaRPr lang="es-ES" dirty="0"/>
          </a:p>
        </p:txBody>
      </p:sp>
      <p:sp>
        <p:nvSpPr>
          <p:cNvPr id="3" name="2 Marcador de contenido"/>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a:bodyPr>
          <a:lstStyle/>
          <a:p>
            <a:pPr marL="0" indent="0" algn="just">
              <a:buNone/>
            </a:pPr>
            <a:r>
              <a:rPr lang="es-ES" dirty="0" smtClean="0">
                <a:solidFill>
                  <a:schemeClr val="tx1"/>
                </a:solidFill>
              </a:rPr>
              <a:t>Un estereotipo es una imagen o idea aceptada comúnmente por un grupo o sociedad, que presenta un carácter inmutable. Se transmite de generación en generación y reside en el inconsciente colectivo de una comunidad. Esto hace que sea tan difícil removerlo del pensamiento común.</a:t>
            </a:r>
          </a:p>
        </p:txBody>
      </p:sp>
    </p:spTree>
    <p:extLst>
      <p:ext uri="{BB962C8B-B14F-4D97-AF65-F5344CB8AC3E}">
        <p14:creationId xmlns:p14="http://schemas.microsoft.com/office/powerpoint/2010/main" val="2162932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20688"/>
            <a:ext cx="8229600" cy="5505475"/>
          </a:xfrm>
        </p:spPr>
        <p:style>
          <a:lnRef idx="3">
            <a:schemeClr val="lt1"/>
          </a:lnRef>
          <a:fillRef idx="1">
            <a:schemeClr val="accent3"/>
          </a:fillRef>
          <a:effectRef idx="1">
            <a:schemeClr val="accent3"/>
          </a:effectRef>
          <a:fontRef idx="minor">
            <a:schemeClr val="lt1"/>
          </a:fontRef>
        </p:style>
        <p:txBody>
          <a:bodyPr/>
          <a:lstStyle/>
          <a:p>
            <a:pPr marL="0" indent="0" algn="just">
              <a:buNone/>
            </a:pPr>
            <a:r>
              <a:rPr lang="es-ES" dirty="0" smtClean="0">
                <a:solidFill>
                  <a:schemeClr val="tx1"/>
                </a:solidFill>
              </a:rPr>
              <a:t>El concepto de estereotipo hace referencia a la imagen mental simplificada y con pocos detalles acerca de un grupo de gente que comparte ciertas cualidades características. Suele utilizarse con un sentido negativo o peyorativo, considerándose que los estereotipos son creencias ilógicas que se pueden cambiar a través de la educación.</a:t>
            </a:r>
          </a:p>
          <a:p>
            <a:pPr marL="0" indent="0">
              <a:buNone/>
            </a:pPr>
            <a:endParaRPr lang="es-ES" dirty="0"/>
          </a:p>
        </p:txBody>
      </p:sp>
    </p:spTree>
    <p:extLst>
      <p:ext uri="{BB962C8B-B14F-4D97-AF65-F5344CB8AC3E}">
        <p14:creationId xmlns:p14="http://schemas.microsoft.com/office/powerpoint/2010/main" val="2321996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CARACTERÍSTICAS</a:t>
            </a:r>
            <a:endParaRPr lang="es-ES" dirty="0"/>
          </a:p>
        </p:txBody>
      </p:sp>
      <p:sp>
        <p:nvSpPr>
          <p:cNvPr id="3" name="2 Marcador de contenido"/>
          <p:cNvSpPr>
            <a:spLocks noGrp="1"/>
          </p:cNvSpPr>
          <p:nvPr>
            <p:ph idx="1"/>
          </p:nvPr>
        </p:nvSpPr>
        <p:spPr>
          <a:xfrm>
            <a:off x="457200" y="1412776"/>
            <a:ext cx="8229600" cy="4713387"/>
          </a:xfrm>
        </p:spPr>
        <p:style>
          <a:lnRef idx="3">
            <a:schemeClr val="lt1"/>
          </a:lnRef>
          <a:fillRef idx="1">
            <a:schemeClr val="accent3"/>
          </a:fillRef>
          <a:effectRef idx="1">
            <a:schemeClr val="accent3"/>
          </a:effectRef>
          <a:fontRef idx="minor">
            <a:schemeClr val="lt1"/>
          </a:fontRef>
        </p:style>
        <p:txBody>
          <a:bodyPr/>
          <a:lstStyle/>
          <a:p>
            <a:pPr algn="just"/>
            <a:r>
              <a:rPr lang="es-ES" dirty="0" smtClean="0">
                <a:solidFill>
                  <a:schemeClr val="tx1"/>
                </a:solidFill>
              </a:rPr>
              <a:t>Se vinculan </a:t>
            </a:r>
            <a:r>
              <a:rPr lang="es-ES" dirty="0">
                <a:solidFill>
                  <a:schemeClr val="tx1"/>
                </a:solidFill>
              </a:rPr>
              <a:t>con prejuicios sociales y acciones discriminatorias.</a:t>
            </a:r>
          </a:p>
          <a:p>
            <a:pPr algn="just"/>
            <a:r>
              <a:rPr lang="es-ES" dirty="0" smtClean="0">
                <a:solidFill>
                  <a:schemeClr val="tx1"/>
                </a:solidFill>
              </a:rPr>
              <a:t>Presentan una visión </a:t>
            </a:r>
            <a:r>
              <a:rPr lang="es-ES" dirty="0">
                <a:solidFill>
                  <a:schemeClr val="tx1"/>
                </a:solidFill>
              </a:rPr>
              <a:t>simplista de la realidad.</a:t>
            </a:r>
          </a:p>
          <a:p>
            <a:pPr algn="just"/>
            <a:r>
              <a:rPr lang="es-ES" dirty="0" smtClean="0">
                <a:solidFill>
                  <a:schemeClr val="tx1"/>
                </a:solidFill>
              </a:rPr>
              <a:t>Generan intolerancia </a:t>
            </a:r>
            <a:r>
              <a:rPr lang="es-ES" dirty="0">
                <a:solidFill>
                  <a:schemeClr val="tx1"/>
                </a:solidFill>
              </a:rPr>
              <a:t>frente a las diferencias individuales.</a:t>
            </a:r>
          </a:p>
          <a:p>
            <a:pPr algn="just"/>
            <a:r>
              <a:rPr lang="es-ES" dirty="0" smtClean="0">
                <a:solidFill>
                  <a:schemeClr val="tx1"/>
                </a:solidFill>
              </a:rPr>
              <a:t>Poseen dificultad </a:t>
            </a:r>
            <a:r>
              <a:rPr lang="es-ES" dirty="0">
                <a:solidFill>
                  <a:schemeClr val="tx1"/>
                </a:solidFill>
              </a:rPr>
              <a:t>para modificarse.</a:t>
            </a:r>
          </a:p>
          <a:p>
            <a:pPr algn="just"/>
            <a:r>
              <a:rPr lang="es-ES" dirty="0" smtClean="0">
                <a:solidFill>
                  <a:schemeClr val="tx1"/>
                </a:solidFill>
              </a:rPr>
              <a:t>Se transmiten </a:t>
            </a:r>
            <a:r>
              <a:rPr lang="es-ES" dirty="0">
                <a:solidFill>
                  <a:schemeClr val="tx1"/>
                </a:solidFill>
              </a:rPr>
              <a:t>de generación en generación</a:t>
            </a:r>
            <a:r>
              <a:rPr lang="es-ES" dirty="0" smtClean="0">
                <a:solidFill>
                  <a:schemeClr val="tx1"/>
                </a:solidFill>
              </a:rPr>
              <a:t>.</a:t>
            </a:r>
          </a:p>
          <a:p>
            <a:pPr algn="just"/>
            <a:r>
              <a:rPr lang="es-ES_tradnl" dirty="0" smtClean="0">
                <a:solidFill>
                  <a:schemeClr val="tx1"/>
                </a:solidFill>
              </a:rPr>
              <a:t>Se relacionan con las ideologías de Poder.</a:t>
            </a:r>
            <a:endParaRPr lang="es-ES" dirty="0">
              <a:solidFill>
                <a:schemeClr val="tx1"/>
              </a:solidFill>
            </a:endParaRPr>
          </a:p>
        </p:txBody>
      </p:sp>
    </p:spTree>
    <p:extLst>
      <p:ext uri="{BB962C8B-B14F-4D97-AF65-F5344CB8AC3E}">
        <p14:creationId xmlns:p14="http://schemas.microsoft.com/office/powerpoint/2010/main" val="1553071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TIPOS DE ESTEREOTIPOS.</a:t>
            </a:r>
            <a:endParaRPr lang="es-ES" dirty="0"/>
          </a:p>
        </p:txBody>
      </p:sp>
      <p:sp>
        <p:nvSpPr>
          <p:cNvPr id="3" name="2 Marcador de contenido"/>
          <p:cNvSpPr>
            <a:spLocks noGrp="1"/>
          </p:cNvSpPr>
          <p:nvPr>
            <p:ph idx="1"/>
          </p:nvPr>
        </p:nvSpPr>
        <p:spPr/>
        <p:style>
          <a:lnRef idx="3">
            <a:schemeClr val="lt1"/>
          </a:lnRef>
          <a:fillRef idx="1">
            <a:schemeClr val="accent3"/>
          </a:fillRef>
          <a:effectRef idx="1">
            <a:schemeClr val="accent3"/>
          </a:effectRef>
          <a:fontRef idx="minor">
            <a:schemeClr val="lt1"/>
          </a:fontRef>
        </p:style>
        <p:txBody>
          <a:bodyPr/>
          <a:lstStyle/>
          <a:p>
            <a:r>
              <a:rPr lang="es-ES" dirty="0" smtClean="0">
                <a:solidFill>
                  <a:schemeClr val="tx1"/>
                </a:solidFill>
              </a:rPr>
              <a:t>Sociales</a:t>
            </a:r>
            <a:endParaRPr lang="es-ES" dirty="0">
              <a:solidFill>
                <a:schemeClr val="tx1"/>
              </a:solidFill>
            </a:endParaRPr>
          </a:p>
          <a:p>
            <a:r>
              <a:rPr lang="es-ES" dirty="0">
                <a:solidFill>
                  <a:schemeClr val="tx1"/>
                </a:solidFill>
              </a:rPr>
              <a:t>É</a:t>
            </a:r>
            <a:r>
              <a:rPr lang="es-ES" dirty="0" smtClean="0">
                <a:solidFill>
                  <a:schemeClr val="tx1"/>
                </a:solidFill>
              </a:rPr>
              <a:t>tnicos</a:t>
            </a:r>
            <a:endParaRPr lang="es-ES" dirty="0">
              <a:solidFill>
                <a:schemeClr val="tx1"/>
              </a:solidFill>
            </a:endParaRPr>
          </a:p>
          <a:p>
            <a:r>
              <a:rPr lang="es-ES" dirty="0" smtClean="0">
                <a:solidFill>
                  <a:schemeClr val="tx1"/>
                </a:solidFill>
              </a:rPr>
              <a:t>Sexistas</a:t>
            </a:r>
            <a:endParaRPr lang="es-ES" dirty="0">
              <a:solidFill>
                <a:schemeClr val="tx1"/>
              </a:solidFill>
            </a:endParaRPr>
          </a:p>
        </p:txBody>
      </p:sp>
    </p:spTree>
    <p:extLst>
      <p:ext uri="{BB962C8B-B14F-4D97-AF65-F5344CB8AC3E}">
        <p14:creationId xmlns:p14="http://schemas.microsoft.com/office/powerpoint/2010/main" val="3058028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ESTEREOTIPO SOCIAL.</a:t>
            </a:r>
            <a:endParaRPr lang="es-ES" dirty="0"/>
          </a:p>
        </p:txBody>
      </p:sp>
      <p:sp>
        <p:nvSpPr>
          <p:cNvPr id="3" name="2 Marcador de contenido"/>
          <p:cNvSpPr>
            <a:spLocks noGrp="1"/>
          </p:cNvSpPr>
          <p:nvPr>
            <p:ph idx="1"/>
          </p:nvPr>
        </p:nvSpPr>
        <p:spPr>
          <a:xfrm>
            <a:off x="457200" y="1340768"/>
            <a:ext cx="8229600" cy="4968552"/>
          </a:xfrm>
        </p:spPr>
        <p:style>
          <a:lnRef idx="3">
            <a:schemeClr val="lt1"/>
          </a:lnRef>
          <a:fillRef idx="1">
            <a:schemeClr val="accent3"/>
          </a:fillRef>
          <a:effectRef idx="1">
            <a:schemeClr val="accent3"/>
          </a:effectRef>
          <a:fontRef idx="minor">
            <a:schemeClr val="lt1"/>
          </a:fontRef>
        </p:style>
        <p:txBody>
          <a:bodyPr>
            <a:normAutofit/>
          </a:bodyPr>
          <a:lstStyle/>
          <a:p>
            <a:pPr marL="0" indent="0" algn="just">
              <a:buNone/>
            </a:pPr>
            <a:endParaRPr lang="es-ES" dirty="0" smtClean="0"/>
          </a:p>
          <a:p>
            <a:pPr marL="0" indent="0" algn="just">
              <a:buNone/>
            </a:pPr>
            <a:r>
              <a:rPr lang="es-ES" dirty="0" smtClean="0">
                <a:solidFill>
                  <a:schemeClr val="tx1"/>
                </a:solidFill>
              </a:rPr>
              <a:t>Los estereotipos sociales  tienden  a crear generalizaciones sobre determinados colectivos internos de una sociedad. Así se suele asociar a los jóvenes con las conductas irrespetuosas, a los </a:t>
            </a:r>
            <a:r>
              <a:rPr lang="es-ES" i="1" dirty="0" err="1" smtClean="0">
                <a:solidFill>
                  <a:schemeClr val="tx1"/>
                </a:solidFill>
              </a:rPr>
              <a:t>rockeros</a:t>
            </a:r>
            <a:r>
              <a:rPr lang="es-ES" dirty="0" smtClean="0">
                <a:solidFill>
                  <a:schemeClr val="tx1"/>
                </a:solidFill>
              </a:rPr>
              <a:t> con la droga y el alcohol, a los pobres o marginados con el crimen, y a los ricos con la avaricia y el egoísmo. </a:t>
            </a:r>
            <a:endParaRPr lang="es-ES" dirty="0">
              <a:solidFill>
                <a:schemeClr val="tx1"/>
              </a:solidFill>
            </a:endParaRPr>
          </a:p>
        </p:txBody>
      </p:sp>
    </p:spTree>
    <p:extLst>
      <p:ext uri="{BB962C8B-B14F-4D97-AF65-F5344CB8AC3E}">
        <p14:creationId xmlns:p14="http://schemas.microsoft.com/office/powerpoint/2010/main" val="40686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073427"/>
          </a:xfrm>
        </p:spPr>
        <p:style>
          <a:lnRef idx="3">
            <a:schemeClr val="lt1"/>
          </a:lnRef>
          <a:fillRef idx="1">
            <a:schemeClr val="accent3"/>
          </a:fillRef>
          <a:effectRef idx="1">
            <a:schemeClr val="accent3"/>
          </a:effectRef>
          <a:fontRef idx="minor">
            <a:schemeClr val="lt1"/>
          </a:fontRef>
        </p:style>
        <p:txBody>
          <a:bodyPr/>
          <a:lstStyle/>
          <a:p>
            <a:pPr marL="0" indent="0" algn="just">
              <a:buNone/>
            </a:pPr>
            <a:r>
              <a:rPr lang="es-ES" dirty="0" smtClean="0">
                <a:solidFill>
                  <a:schemeClr val="tx1"/>
                </a:solidFill>
              </a:rPr>
              <a:t>Los grupos profesionales tampoco se libran de los estereotipos, y aún se pueden oír expresiones como “tienes cosas de bombero”, o epítetos nada amistosos como el que califica al abogado de “ladrón letrado” o al médico de “matasanos”.</a:t>
            </a:r>
          </a:p>
          <a:p>
            <a:pPr marL="0" indent="0">
              <a:buNone/>
            </a:pPr>
            <a:endParaRPr lang="es-ES" dirty="0"/>
          </a:p>
        </p:txBody>
      </p:sp>
    </p:spTree>
    <p:extLst>
      <p:ext uri="{BB962C8B-B14F-4D97-AF65-F5344CB8AC3E}">
        <p14:creationId xmlns:p14="http://schemas.microsoft.com/office/powerpoint/2010/main" val="4126532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t>EJEMPLOS MEDIÁTICOS.</a:t>
            </a:r>
            <a:endParaRPr lang="es-ES" b="1" dirty="0"/>
          </a:p>
        </p:txBody>
      </p:sp>
      <p:sp>
        <p:nvSpPr>
          <p:cNvPr id="3" name="2 Marcador de contenido"/>
          <p:cNvSpPr>
            <a:spLocks noGrp="1"/>
          </p:cNvSpPr>
          <p:nvPr>
            <p:ph idx="1"/>
          </p:nvPr>
        </p:nvSpPr>
        <p:spPr>
          <a:xfrm>
            <a:off x="457200" y="1412776"/>
            <a:ext cx="8229600" cy="4713387"/>
          </a:xfrm>
        </p:spPr>
        <p:style>
          <a:lnRef idx="3">
            <a:schemeClr val="lt1"/>
          </a:lnRef>
          <a:fillRef idx="1">
            <a:schemeClr val="accent3"/>
          </a:fillRef>
          <a:effectRef idx="1">
            <a:schemeClr val="accent3"/>
          </a:effectRef>
          <a:fontRef idx="minor">
            <a:schemeClr val="lt1"/>
          </a:fontRef>
        </p:style>
        <p:txBody>
          <a:bodyPr>
            <a:normAutofit fontScale="92500" lnSpcReduction="20000"/>
          </a:bodyPr>
          <a:lstStyle/>
          <a:p>
            <a:pPr marL="0" indent="0" algn="just">
              <a:buNone/>
            </a:pPr>
            <a:r>
              <a:rPr lang="es-ES" b="1" dirty="0">
                <a:solidFill>
                  <a:schemeClr val="tx1"/>
                </a:solidFill>
              </a:rPr>
              <a:t>Las amas de casa</a:t>
            </a:r>
            <a:r>
              <a:rPr lang="es-ES" b="1" dirty="0" smtClean="0">
                <a:solidFill>
                  <a:schemeClr val="tx1"/>
                </a:solidFill>
              </a:rPr>
              <a:t> </a:t>
            </a:r>
            <a:r>
              <a:rPr lang="es-ES" dirty="0" smtClean="0">
                <a:solidFill>
                  <a:schemeClr val="tx1"/>
                </a:solidFill>
              </a:rPr>
              <a:t>: Durante muchas décadas relacionadas con la cocina, electrodomésticos y artículos de belleza. Expertas en economía, psicología y mil cosas mas. Eso si solo en el ámbito domestico.</a:t>
            </a:r>
          </a:p>
          <a:p>
            <a:pPr marL="0" indent="0" algn="just">
              <a:buNone/>
            </a:pPr>
            <a:r>
              <a:rPr lang="es-ES" dirty="0" smtClean="0">
                <a:solidFill>
                  <a:schemeClr val="tx1"/>
                </a:solidFill>
              </a:rPr>
              <a:t/>
            </a:r>
            <a:br>
              <a:rPr lang="es-ES" dirty="0" smtClean="0">
                <a:solidFill>
                  <a:schemeClr val="tx1"/>
                </a:solidFill>
              </a:rPr>
            </a:br>
            <a:r>
              <a:rPr lang="es-ES" b="1" dirty="0">
                <a:solidFill>
                  <a:schemeClr val="tx1"/>
                </a:solidFill>
              </a:rPr>
              <a:t>Los triunfadores </a:t>
            </a:r>
            <a:r>
              <a:rPr lang="es-ES" dirty="0" smtClean="0">
                <a:solidFill>
                  <a:schemeClr val="tx1"/>
                </a:solidFill>
              </a:rPr>
              <a:t>: Mayoritariamente hombres jóvenes de elevada categoría social y alto poder adquisitivo. Nos venden la idea que uno solo puede ser feliz si ha triunfado al 100% en su vida laboral y si dispone de dinero ilimitado.</a:t>
            </a:r>
            <a:br>
              <a:rPr lang="es-ES" dirty="0" smtClean="0">
                <a:solidFill>
                  <a:schemeClr val="tx1"/>
                </a:solidFill>
              </a:rPr>
            </a:br>
            <a:endParaRPr lang="es-ES" dirty="0">
              <a:solidFill>
                <a:schemeClr val="tx1"/>
              </a:solidFill>
            </a:endParaRPr>
          </a:p>
        </p:txBody>
      </p:sp>
    </p:spTree>
    <p:extLst>
      <p:ext uri="{BB962C8B-B14F-4D97-AF65-F5344CB8AC3E}">
        <p14:creationId xmlns:p14="http://schemas.microsoft.com/office/powerpoint/2010/main" val="3077283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289451"/>
          </a:xfrm>
        </p:spPr>
        <p:style>
          <a:lnRef idx="2">
            <a:schemeClr val="accent3">
              <a:shade val="50000"/>
            </a:schemeClr>
          </a:lnRef>
          <a:fillRef idx="1">
            <a:schemeClr val="accent3"/>
          </a:fillRef>
          <a:effectRef idx="0">
            <a:schemeClr val="accent3"/>
          </a:effectRef>
          <a:fontRef idx="minor">
            <a:schemeClr val="lt1"/>
          </a:fontRef>
        </p:style>
        <p:txBody>
          <a:bodyPr>
            <a:normAutofit fontScale="92500"/>
          </a:bodyPr>
          <a:lstStyle/>
          <a:p>
            <a:pPr marL="0" indent="0" algn="just">
              <a:buNone/>
            </a:pPr>
            <a:r>
              <a:rPr lang="es-ES" b="1" dirty="0" smtClean="0">
                <a:solidFill>
                  <a:schemeClr val="tx1"/>
                </a:solidFill>
              </a:rPr>
              <a:t>Los deportistas </a:t>
            </a:r>
            <a:r>
              <a:rPr lang="es-ES" dirty="0" smtClean="0">
                <a:solidFill>
                  <a:schemeClr val="tx1"/>
                </a:solidFill>
              </a:rPr>
              <a:t>: Triunfadores que además son iconos de la sociedad. Se les venera como Dioses. Estos venden cualquier cosa.</a:t>
            </a:r>
          </a:p>
          <a:p>
            <a:pPr marL="0" indent="0" algn="just">
              <a:buNone/>
            </a:pPr>
            <a:r>
              <a:rPr lang="es-ES" dirty="0" smtClean="0">
                <a:solidFill>
                  <a:schemeClr val="tx1"/>
                </a:solidFill>
              </a:rPr>
              <a:t/>
            </a:r>
            <a:br>
              <a:rPr lang="es-ES" dirty="0" smtClean="0">
                <a:solidFill>
                  <a:schemeClr val="tx1"/>
                </a:solidFill>
              </a:rPr>
            </a:br>
            <a:r>
              <a:rPr lang="es-ES" b="1" dirty="0" smtClean="0">
                <a:solidFill>
                  <a:schemeClr val="tx1"/>
                </a:solidFill>
              </a:rPr>
              <a:t>Los intelectuales </a:t>
            </a:r>
            <a:r>
              <a:rPr lang="es-ES" dirty="0" smtClean="0">
                <a:solidFill>
                  <a:schemeClr val="tx1"/>
                </a:solidFill>
              </a:rPr>
              <a:t>: Normalmente de edad avanzada y dedicados únicamente a desarrollar las neuronas. Durante mucho tiempo el perfecto espécimen de intelectual era el catedrático experto en un tema en concreto pero un negado para la vida social. En la publicidad suelen ser ejemplos a no seguir.</a:t>
            </a:r>
            <a:br>
              <a:rPr lang="es-ES" dirty="0" smtClean="0">
                <a:solidFill>
                  <a:schemeClr val="tx1"/>
                </a:solidFill>
              </a:rPr>
            </a:br>
            <a:endParaRPr lang="es-ES" dirty="0">
              <a:solidFill>
                <a:schemeClr val="tx1"/>
              </a:solidFill>
            </a:endParaRPr>
          </a:p>
        </p:txBody>
      </p:sp>
    </p:spTree>
    <p:extLst>
      <p:ext uri="{BB962C8B-B14F-4D97-AF65-F5344CB8AC3E}">
        <p14:creationId xmlns:p14="http://schemas.microsoft.com/office/powerpoint/2010/main" val="3472958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63</TotalTime>
  <Words>767</Words>
  <Application>Microsoft Office PowerPoint</Application>
  <PresentationFormat>Presentación en pantalla (4:3)</PresentationFormat>
  <Paragraphs>46</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UNIDAD V: EL ESTEREOTIPO</vt:lpstr>
      <vt:lpstr>DEFINICIÓN</vt:lpstr>
      <vt:lpstr>Presentación de PowerPoint</vt:lpstr>
      <vt:lpstr>CARACTERÍSTICAS</vt:lpstr>
      <vt:lpstr>TIPOS DE ESTEREOTIPOS.</vt:lpstr>
      <vt:lpstr>ESTEREOTIPO SOCIAL.</vt:lpstr>
      <vt:lpstr>Presentación de PowerPoint</vt:lpstr>
      <vt:lpstr>EJEMPLOS MEDIÁTICOS.</vt:lpstr>
      <vt:lpstr>Presentación de PowerPoint</vt:lpstr>
      <vt:lpstr>Presentación de PowerPoint</vt:lpstr>
      <vt:lpstr>Presentación de PowerPoint</vt:lpstr>
      <vt:lpstr>ESTEREOTIPO ÉTNICO</vt:lpstr>
      <vt:lpstr>Presentación de PowerPoint</vt:lpstr>
      <vt:lpstr>EJEMPLOS COTIDIANOS.</vt:lpstr>
      <vt:lpstr>Presentación de PowerPoint</vt:lpstr>
      <vt:lpstr>ESTEREOTIPO SEXISTA.</vt:lpstr>
      <vt:lpstr>Presentación de PowerPoint</vt:lpstr>
      <vt:lpstr>EJEMPLOS DE ESTEREOTIPOS.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V: EL ESTEREOTIPO</dc:title>
  <dc:creator>patricia</dc:creator>
  <cp:lastModifiedBy>patricia</cp:lastModifiedBy>
  <cp:revision>5</cp:revision>
  <dcterms:created xsi:type="dcterms:W3CDTF">2011-09-27T12:03:29Z</dcterms:created>
  <dcterms:modified xsi:type="dcterms:W3CDTF">2011-09-27T13:07:21Z</dcterms:modified>
</cp:coreProperties>
</file>