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64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93" r:id="rId19"/>
    <p:sldId id="394" r:id="rId20"/>
    <p:sldId id="395" r:id="rId21"/>
    <p:sldId id="390" r:id="rId22"/>
    <p:sldId id="391" r:id="rId23"/>
    <p:sldId id="392" r:id="rId24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DD73"/>
    <a:srgbClr val="2EF26F"/>
    <a:srgbClr val="DF2D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92" autoAdjust="0"/>
  </p:normalViewPr>
  <p:slideViewPr>
    <p:cSldViewPr>
      <p:cViewPr>
        <p:scale>
          <a:sx n="60" d="100"/>
          <a:sy n="60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DACA07-71EF-4DA1-B2A3-7C2673E33641}" type="datetimeFigureOut">
              <a:rPr lang="en-AU"/>
              <a:pPr>
                <a:defRPr/>
              </a:pPr>
              <a:t>29/07/2011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5625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4BF195-4701-4DEA-8008-1534D80E75E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04C886-91EF-4B59-8A1B-009BEBA40FB4}" type="datetimeFigureOut">
              <a:rPr lang="en-US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870" tIns="45935" rIns="91870" bIns="4593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5625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8DAD9D-C2F5-4A11-BC7A-8A0514D3D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057400" lvl="4" indent="-228600"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24580" name="Slide Number Placeholder 3"/>
          <p:cNvSpPr txBox="1">
            <a:spLocks noChangeArrowheads="1"/>
          </p:cNvSpPr>
          <p:nvPr/>
        </p:nvSpPr>
        <p:spPr bwMode="auto">
          <a:xfrm>
            <a:off x="3884613" y="9445625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70" tIns="45935" rIns="91870" bIns="45935" anchor="b"/>
          <a:lstStyle/>
          <a:p>
            <a:pPr algn="r"/>
            <a:fld id="{11702F3C-433F-4D58-B117-826489CC942A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/>
              <a:t>1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5F69B3-1C43-4E29-AAC6-F91B4D3957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Think about this one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D6F191-F2C1-4838-BD3A-2DD440196D1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Disproportionate jobs focus on Brisbane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5948B3-8880-4DF7-8935-3A92073BF9F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2E0057-A8B8-4679-93F0-5A76448EBCF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Think about this one what do the figures mean?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A65926-FA8D-4665-9E7E-416AF689E31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What does this stat mean?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9EB46A-6F3B-422A-BDAD-9B33B39CADC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To provide context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2554CB-DBF0-4338-951C-A21F3128FF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C0F82D-E2A5-4B82-BC05-D08B684C965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F0BF4F-46B6-46B2-94AE-BB5DFBC8618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344D09-4F58-4BD4-B0BF-7FFD46C153B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DB9DC3-109C-4F00-ACE9-F1F1234C5463}" type="slidenum">
              <a:rPr lang="en-A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AU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F40DD7-85C2-4A6D-A328-742764FA85B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463DE7-6C24-4670-A781-46ABD3ADF821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dirty="0" smtClean="0"/>
          </a:p>
          <a:p>
            <a:pPr>
              <a:spcBef>
                <a:spcPct val="0"/>
              </a:spcBef>
            </a:pPr>
            <a:r>
              <a:rPr lang="en-AU" b="1" dirty="0" smtClean="0"/>
              <a:t>yes</a:t>
            </a:r>
            <a:endParaRPr lang="en-US" b="1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AFBF42-B80F-458A-92E1-766176AB4BFD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dirty="0" smtClean="0"/>
              <a:t>yes</a:t>
            </a: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60FE50-A017-4DF0-883C-B019EA7237AE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dirty="0" smtClean="0"/>
              <a:t>yes</a:t>
            </a: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A9334-331F-46E3-889C-F902260E6C7A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yes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EBDA8-8DD6-49B1-AF3E-1D51603E86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yes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9ABF55-4AC1-4801-A46D-3D8D1387530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Yes. Disproportionate number of jobs in Brisbane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2CC478-8BD7-42C7-BC02-B7EE997F07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7845-2DDF-46C4-B1FB-AEE5712989CB}" type="datetimeFigureOut">
              <a:rPr lang="en-US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402D-6005-4DCC-9FB5-A42D9EC27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3E1C1-E4F4-473F-989B-EEDD14F44ADF}" type="datetimeFigureOut">
              <a:rPr lang="en-US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2058-B7E4-4B9C-A94E-2D14F206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00052-B2D7-4B98-AB48-106A8558BB56}" type="datetimeFigureOut">
              <a:rPr lang="en-US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FA6B9-F7AA-4924-9DE5-F5A1D375A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B471-C370-4B61-B18F-38DF4F281831}" type="datetimeFigureOut">
              <a:rPr lang="en-US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9274D-FFAD-417A-B367-F9DD2225D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7EBCC-73D4-47C3-8EDA-493098D8989A}" type="datetimeFigureOut">
              <a:rPr lang="en-US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ED86-A43F-4ED0-979C-F9F889287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A8B6B-1990-413A-A110-690F18C89A5F}" type="datetimeFigureOut">
              <a:rPr lang="en-US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3B6E3-921E-4C08-BB3A-0C82C8F12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3F235-5E6E-47E2-A6DB-7A72E1C47EE6}" type="datetimeFigureOut">
              <a:rPr lang="en-US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94E8F-03C9-45A5-A007-03B698A49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2F1DD-F6E0-435D-A867-775293D9F4F3}" type="datetimeFigureOut">
              <a:rPr lang="en-US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43186-0342-41B0-B84E-9B398793C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674B5-F506-4305-BD85-96BBC5BEC60A}" type="datetimeFigureOut">
              <a:rPr lang="en-US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63E90-9CB1-42A0-9EFD-9B3D3F7AC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ED887-DD91-4CB6-8549-43C69CBFA57A}" type="datetimeFigureOut">
              <a:rPr lang="en-US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A14F2-3354-4D97-8A00-6BDFF78CB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5AADE-A9AA-44D3-9788-E2311A9F3EED}" type="datetimeFigureOut">
              <a:rPr lang="en-US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D4A54-8584-434B-859B-1A6EC7C4A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A78EE0-30E2-42BF-B943-D03238BAFADB}" type="datetimeFigureOut">
              <a:rPr lang="en-US"/>
              <a:pPr>
                <a:defRPr/>
              </a:pPr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7835A6-5555-4864-8342-D1453C94C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media/image11.jpe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media/image11.jpeg" TargetMode="Externa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media/image11.jpeg" TargetMode="Externa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media/image11.jpeg" TargetMode="Externa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media/image11.jpeg" TargetMode="Externa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media/image11.jpeg" TargetMode="Externa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media/image11.jpeg" TargetMode="Externa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media/image11.jpeg" TargetMode="Externa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media/image11.jpeg" TargetMode="Externa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media/image11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media/image11.jpeg" TargetMode="Externa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media/image11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media/image11.jpeg" TargetMode="Externa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media/image11.jpeg" TargetMode="Externa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media/image11.jpeg" TargetMode="Externa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media/image11.jpeg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media/image11.jpeg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media/image11.jpeg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media/image11.jpeg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media/image11.jpeg" TargetMode="Externa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media/image11.jpeg" TargetMode="Externa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media/image11.jpeg" TargetMode="Externa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media\image11.jpeg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  <a:blipFill dpi="0" rotWithShape="1">
            <a:blip r:embed="rId3" r:link="rId4" cstate="print"/>
            <a:srcRect/>
            <a:stretch>
              <a:fillRect/>
            </a:stretch>
          </a:blipFill>
        </p:spPr>
        <p:txBody>
          <a:bodyPr/>
          <a:lstStyle/>
          <a:p>
            <a:pPr hangingPunct="1"/>
            <a:r>
              <a:rPr lang="en-AU" sz="3600" smtClean="0"/>
              <a:t>                              </a:t>
            </a:r>
          </a:p>
        </p:txBody>
      </p:sp>
      <p:sp>
        <p:nvSpPr>
          <p:cNvPr id="3075" name="Subtitle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719137"/>
          </a:xfrm>
        </p:spPr>
        <p:txBody>
          <a:bodyPr/>
          <a:lstStyle/>
          <a:p>
            <a:pPr algn="ctr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b="1" smtClean="0">
                <a:solidFill>
                  <a:srgbClr val="FF0000"/>
                </a:solidFill>
              </a:rPr>
              <a:t>The Northern Corridor Partnership</a:t>
            </a:r>
          </a:p>
          <a:p>
            <a:pPr hangingPunct="1">
              <a:lnSpc>
                <a:spcPct val="80000"/>
              </a:lnSpc>
            </a:pPr>
            <a:endParaRPr lang="en-AU" sz="2100" smtClean="0">
              <a:solidFill>
                <a:srgbClr val="002060"/>
              </a:solidFill>
            </a:endParaRPr>
          </a:p>
          <a:p>
            <a:pPr hangingPunct="1">
              <a:lnSpc>
                <a:spcPct val="80000"/>
              </a:lnSpc>
            </a:pPr>
            <a:endParaRPr lang="en-US" sz="1900" smtClean="0">
              <a:solidFill>
                <a:srgbClr val="37609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750" y="3141663"/>
            <a:ext cx="80645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Geoff Timm &amp; Tom McCue</a:t>
            </a:r>
          </a:p>
          <a:p>
            <a:pPr algn="ctr">
              <a:defRPr/>
            </a:pPr>
            <a:endParaRPr lang="en-AU" sz="2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Partnership Brokers</a:t>
            </a:r>
          </a:p>
          <a:p>
            <a:pPr algn="ctr">
              <a:defRPr/>
            </a:pPr>
            <a:r>
              <a:rPr lang="en-A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Queensland Youth Industry Links</a:t>
            </a:r>
          </a:p>
          <a:p>
            <a:pPr algn="ctr">
              <a:defRPr/>
            </a:pPr>
            <a:endParaRPr lang="en-AU" sz="2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Arial" charset="0"/>
            </a:endParaRPr>
          </a:p>
          <a:p>
            <a:pPr algn="ctr">
              <a:defRPr/>
            </a:pPr>
            <a:endParaRPr lang="en-AU" sz="2000" dirty="0">
              <a:latin typeface="+mn-lt"/>
              <a:cs typeface="Arial" charset="0"/>
            </a:endParaRPr>
          </a:p>
          <a:p>
            <a:pPr algn="ctr">
              <a:defRPr/>
            </a:pPr>
            <a:endParaRPr lang="en-AU" sz="2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3077" name="Picture 2" descr="cid:image002.jpg@01CBE4B8.1C4217C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5661248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/>
          <a:srcRect l="23267" t="17738" r="4443" b="13525"/>
          <a:stretch>
            <a:fillRect/>
          </a:stretch>
        </p:blipFill>
        <p:spPr bwMode="auto">
          <a:xfrm>
            <a:off x="1259632" y="1714500"/>
            <a:ext cx="72183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 descr="media\image11.jpeg"/>
          <p:cNvSpPr txBox="1">
            <a:spLocks/>
          </p:cNvSpPr>
          <p:nvPr/>
        </p:nvSpPr>
        <p:spPr>
          <a:xfrm>
            <a:off x="468313" y="188913"/>
            <a:ext cx="8229600" cy="1143000"/>
          </a:xfrm>
          <a:prstGeom prst="rect">
            <a:avLst/>
          </a:prstGeom>
          <a:blipFill dpi="0" rotWithShape="1">
            <a:blip r:embed="rId4" r:link="rId5" cstate="print"/>
            <a:srcRect/>
            <a:stretch>
              <a:fillRect/>
            </a:stretch>
          </a:blipFill>
        </p:spPr>
        <p:txBody>
          <a:bodyPr/>
          <a:lstStyle/>
          <a:p>
            <a:pPr algn="ctr" eaLnBrk="0">
              <a:defRPr/>
            </a:pPr>
            <a:r>
              <a:rPr lang="en-AU" sz="3600">
                <a:latin typeface="+mj-lt"/>
                <a:ea typeface="+mj-ea"/>
                <a:cs typeface="+mj-cs"/>
              </a:rPr>
              <a:t>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 l="23267" t="17960" r="4111" b="12418"/>
          <a:stretch>
            <a:fillRect/>
          </a:stretch>
        </p:blipFill>
        <p:spPr bwMode="auto">
          <a:xfrm>
            <a:off x="900113" y="1571625"/>
            <a:ext cx="73580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 descr="media\image11.jpeg"/>
          <p:cNvSpPr txBox="1">
            <a:spLocks/>
          </p:cNvSpPr>
          <p:nvPr/>
        </p:nvSpPr>
        <p:spPr>
          <a:xfrm>
            <a:off x="539750" y="260350"/>
            <a:ext cx="8229600" cy="1143000"/>
          </a:xfrm>
          <a:prstGeom prst="rect">
            <a:avLst/>
          </a:prstGeom>
          <a:blipFill dpi="0" rotWithShape="1">
            <a:blip r:embed="rId4" r:link="rId5" cstate="print"/>
            <a:srcRect/>
            <a:stretch>
              <a:fillRect/>
            </a:stretch>
          </a:blipFill>
        </p:spPr>
        <p:txBody>
          <a:bodyPr/>
          <a:lstStyle/>
          <a:p>
            <a:pPr algn="ctr" eaLnBrk="0">
              <a:defRPr/>
            </a:pPr>
            <a:r>
              <a:rPr lang="en-AU" sz="3600">
                <a:latin typeface="+mj-lt"/>
                <a:ea typeface="+mj-ea"/>
                <a:cs typeface="+mj-cs"/>
              </a:rPr>
              <a:t>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 l="22934" t="17960" r="7268" b="12639"/>
          <a:stretch>
            <a:fillRect/>
          </a:stretch>
        </p:blipFill>
        <p:spPr bwMode="auto">
          <a:xfrm>
            <a:off x="1116013" y="1557338"/>
            <a:ext cx="692943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 descr="media\image11.jpeg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  <a:blipFill dpi="0" rotWithShape="1">
            <a:blip r:embed="rId4" r:link="rId5" cstate="print"/>
            <a:srcRect/>
            <a:stretch>
              <a:fillRect/>
            </a:stretch>
          </a:blipFill>
        </p:spPr>
        <p:txBody>
          <a:bodyPr/>
          <a:lstStyle/>
          <a:p>
            <a:pPr algn="ctr" eaLnBrk="0">
              <a:defRPr/>
            </a:pPr>
            <a:r>
              <a:rPr lang="en-AU" sz="3600">
                <a:latin typeface="+mj-lt"/>
                <a:ea typeface="+mj-ea"/>
                <a:cs typeface="+mj-cs"/>
              </a:rPr>
              <a:t>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 l="22934" t="19069" r="6271" b="12639"/>
          <a:stretch>
            <a:fillRect/>
          </a:stretch>
        </p:blipFill>
        <p:spPr bwMode="auto">
          <a:xfrm>
            <a:off x="1258888" y="1700213"/>
            <a:ext cx="65468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 descr="media\image11.jpeg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  <a:blipFill dpi="0" rotWithShape="1">
            <a:blip r:embed="rId4" r:link="rId5" cstate="print"/>
            <a:srcRect/>
            <a:stretch>
              <a:fillRect/>
            </a:stretch>
          </a:blipFill>
        </p:spPr>
        <p:txBody>
          <a:bodyPr/>
          <a:lstStyle/>
          <a:p>
            <a:pPr algn="ctr" eaLnBrk="0">
              <a:defRPr/>
            </a:pPr>
            <a:r>
              <a:rPr lang="en-AU" sz="3600">
                <a:latin typeface="+mj-lt"/>
                <a:ea typeface="+mj-ea"/>
                <a:cs typeface="+mj-cs"/>
              </a:rPr>
              <a:t>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/>
          <a:srcRect l="22934" t="19734" r="5606" b="10643"/>
          <a:stretch>
            <a:fillRect/>
          </a:stretch>
        </p:blipFill>
        <p:spPr bwMode="auto">
          <a:xfrm>
            <a:off x="1187450" y="1557338"/>
            <a:ext cx="66532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 descr="media\image11.jpeg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  <a:blipFill dpi="0" rotWithShape="1">
            <a:blip r:embed="rId4" r:link="rId5" cstate="print"/>
            <a:srcRect/>
            <a:stretch>
              <a:fillRect/>
            </a:stretch>
          </a:blipFill>
        </p:spPr>
        <p:txBody>
          <a:bodyPr/>
          <a:lstStyle/>
          <a:p>
            <a:pPr algn="ctr" eaLnBrk="0">
              <a:defRPr/>
            </a:pPr>
            <a:r>
              <a:rPr lang="en-AU" sz="3600">
                <a:latin typeface="+mj-lt"/>
                <a:ea typeface="+mj-ea"/>
                <a:cs typeface="+mj-cs"/>
              </a:rPr>
              <a:t>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/>
          <a:srcRect l="23100" t="21729" r="5603" b="8426"/>
          <a:stretch>
            <a:fillRect/>
          </a:stretch>
        </p:blipFill>
        <p:spPr bwMode="auto">
          <a:xfrm>
            <a:off x="1187450" y="1557338"/>
            <a:ext cx="6791325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 descr="media\image11.jpeg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  <a:blipFill dpi="0" rotWithShape="1">
            <a:blip r:embed="rId4" r:link="rId5" cstate="print"/>
            <a:srcRect/>
            <a:stretch>
              <a:fillRect/>
            </a:stretch>
          </a:blipFill>
        </p:spPr>
        <p:txBody>
          <a:bodyPr/>
          <a:lstStyle/>
          <a:p>
            <a:pPr algn="ctr" eaLnBrk="0">
              <a:defRPr/>
            </a:pPr>
            <a:r>
              <a:rPr lang="en-AU" sz="3600">
                <a:latin typeface="+mj-lt"/>
                <a:ea typeface="+mj-ea"/>
                <a:cs typeface="+mj-cs"/>
              </a:rPr>
              <a:t>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5151" t="25941" r="5603" b="7095"/>
          <a:stretch>
            <a:fillRect/>
          </a:stretch>
        </p:blipFill>
        <p:spPr bwMode="auto">
          <a:xfrm>
            <a:off x="1116013" y="1268413"/>
            <a:ext cx="70008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 descr="media\image11.jpeg"/>
          <p:cNvSpPr txBox="1">
            <a:spLocks/>
          </p:cNvSpPr>
          <p:nvPr/>
        </p:nvSpPr>
        <p:spPr>
          <a:xfrm>
            <a:off x="468313" y="188913"/>
            <a:ext cx="8229600" cy="1143000"/>
          </a:xfrm>
          <a:prstGeom prst="rect">
            <a:avLst/>
          </a:prstGeom>
          <a:blipFill dpi="0" rotWithShape="1">
            <a:blip r:embed="rId4" r:link="rId5" cstate="print"/>
            <a:srcRect/>
            <a:stretch>
              <a:fillRect/>
            </a:stretch>
          </a:blipFill>
        </p:spPr>
        <p:txBody>
          <a:bodyPr/>
          <a:lstStyle/>
          <a:p>
            <a:pPr algn="ctr" eaLnBrk="0">
              <a:defRPr/>
            </a:pPr>
            <a:r>
              <a:rPr lang="en-AU" sz="3600">
                <a:latin typeface="+mj-lt"/>
                <a:ea typeface="+mj-ea"/>
                <a:cs typeface="+mj-cs"/>
              </a:rPr>
              <a:t>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5151" t="25941" r="5603" b="7095"/>
          <a:stretch>
            <a:fillRect/>
          </a:stretch>
        </p:blipFill>
        <p:spPr bwMode="auto">
          <a:xfrm>
            <a:off x="900113" y="1341438"/>
            <a:ext cx="70008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 rot="1667811">
            <a:off x="401638" y="3263900"/>
            <a:ext cx="24050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4800">
                <a:solidFill>
                  <a:srgbClr val="FF0000"/>
                </a:solidFill>
              </a:rPr>
              <a:t>29.6 %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 rot="1943865">
            <a:off x="3717925" y="1854200"/>
            <a:ext cx="2571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4000">
                <a:solidFill>
                  <a:srgbClr val="FF0000"/>
                </a:solidFill>
              </a:rPr>
              <a:t>30,192  Primary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 rot="-2360667">
            <a:off x="5437188" y="4119563"/>
            <a:ext cx="27860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4000">
                <a:solidFill>
                  <a:srgbClr val="FF0000"/>
                </a:solidFill>
              </a:rPr>
              <a:t>19,993</a:t>
            </a:r>
          </a:p>
          <a:p>
            <a:r>
              <a:rPr lang="en-AU" sz="4000">
                <a:solidFill>
                  <a:srgbClr val="FF0000"/>
                </a:solidFill>
              </a:rPr>
              <a:t>Secondary</a:t>
            </a:r>
          </a:p>
        </p:txBody>
      </p:sp>
      <p:sp>
        <p:nvSpPr>
          <p:cNvPr id="6" name="Title 1" descr="media\image11.jpeg"/>
          <p:cNvSpPr txBox="1">
            <a:spLocks/>
          </p:cNvSpPr>
          <p:nvPr/>
        </p:nvSpPr>
        <p:spPr>
          <a:xfrm>
            <a:off x="468313" y="188913"/>
            <a:ext cx="8229600" cy="1143000"/>
          </a:xfrm>
          <a:prstGeom prst="rect">
            <a:avLst/>
          </a:prstGeom>
          <a:blipFill dpi="0" rotWithShape="1">
            <a:blip r:embed="rId4" r:link="rId5" cstate="print"/>
            <a:srcRect/>
            <a:stretch>
              <a:fillRect/>
            </a:stretch>
          </a:blipFill>
        </p:spPr>
        <p:txBody>
          <a:bodyPr/>
          <a:lstStyle/>
          <a:p>
            <a:pPr algn="ctr" eaLnBrk="0">
              <a:defRPr/>
            </a:pPr>
            <a:r>
              <a:rPr lang="en-AU" sz="3600">
                <a:latin typeface="+mj-lt"/>
                <a:ea typeface="+mj-ea"/>
                <a:cs typeface="+mj-cs"/>
              </a:rPr>
              <a:t>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3244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media\image11.jpeg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  <a:blipFill dpi="0" rotWithShape="1">
            <a:blip r:embed="rId2" r:link="rId3" cstate="print"/>
            <a:srcRect/>
            <a:stretch>
              <a:fillRect/>
            </a:stretch>
          </a:blipFill>
        </p:spPr>
        <p:txBody>
          <a:bodyPr/>
          <a:lstStyle/>
          <a:p>
            <a:pPr algn="ctr" eaLnBrk="0">
              <a:defRPr/>
            </a:pPr>
            <a:r>
              <a:rPr lang="en-AU" sz="3600">
                <a:latin typeface="+mj-lt"/>
                <a:ea typeface="+mj-ea"/>
                <a:cs typeface="+mj-cs"/>
              </a:rPr>
              <a:t>               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To summarise..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/>
          <a:lstStyle/>
          <a:p>
            <a:r>
              <a:rPr lang="en-AU" b="1" dirty="0" smtClean="0">
                <a:solidFill>
                  <a:schemeClr val="tx2"/>
                </a:solidFill>
              </a:rPr>
              <a:t>Residential development</a:t>
            </a:r>
          </a:p>
          <a:p>
            <a:r>
              <a:rPr lang="en-AU" b="1" dirty="0" smtClean="0">
                <a:solidFill>
                  <a:schemeClr val="tx2"/>
                </a:solidFill>
              </a:rPr>
              <a:t>Sunshine Coast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Pelican Waters 4,500 new residents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Caloundra South 50,000 new residents</a:t>
            </a:r>
          </a:p>
          <a:p>
            <a:endParaRPr lang="en-AU" dirty="0" smtClean="0"/>
          </a:p>
          <a:p>
            <a:r>
              <a:rPr lang="en-AU" b="1" dirty="0" smtClean="0">
                <a:solidFill>
                  <a:schemeClr val="tx2"/>
                </a:solidFill>
              </a:rPr>
              <a:t>27% of Sunshine Coast residents commute to the South each day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hinese Prov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989138"/>
            <a:ext cx="5040313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 descr="media\image11.jpeg"/>
          <p:cNvSpPr txBox="1">
            <a:spLocks/>
          </p:cNvSpPr>
          <p:nvPr/>
        </p:nvSpPr>
        <p:spPr>
          <a:xfrm>
            <a:off x="468313" y="404813"/>
            <a:ext cx="8229600" cy="1143000"/>
          </a:xfrm>
          <a:prstGeom prst="rect">
            <a:avLst/>
          </a:prstGeom>
          <a:blipFill dpi="0" rotWithShape="1">
            <a:blip r:embed="rId4" r:link="rId5" cstate="print"/>
            <a:srcRect/>
            <a:stretch>
              <a:fillRect/>
            </a:stretch>
          </a:blipFill>
        </p:spPr>
        <p:txBody>
          <a:bodyPr/>
          <a:lstStyle/>
          <a:p>
            <a:pPr algn="ctr" eaLnBrk="0">
              <a:defRPr/>
            </a:pPr>
            <a:r>
              <a:rPr lang="en-AU" sz="3600">
                <a:latin typeface="+mj-lt"/>
                <a:ea typeface="+mj-ea"/>
                <a:cs typeface="+mj-cs"/>
              </a:rPr>
              <a:t>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AU" b="1" dirty="0" smtClean="0">
                <a:solidFill>
                  <a:schemeClr val="tx2"/>
                </a:solidFill>
              </a:rPr>
              <a:t>Residential development</a:t>
            </a:r>
          </a:p>
          <a:p>
            <a:pPr algn="ctr">
              <a:buNone/>
            </a:pPr>
            <a:r>
              <a:rPr lang="en-AU" b="1" dirty="0" smtClean="0">
                <a:solidFill>
                  <a:schemeClr val="tx2"/>
                </a:solidFill>
              </a:rPr>
              <a:t>Moreton Region.</a:t>
            </a:r>
          </a:p>
          <a:p>
            <a:pPr algn="ctr"/>
            <a:r>
              <a:rPr lang="en-AU" b="1" dirty="0" smtClean="0">
                <a:solidFill>
                  <a:schemeClr val="tx2"/>
                </a:solidFill>
              </a:rPr>
              <a:t>Caboolture West</a:t>
            </a:r>
          </a:p>
          <a:p>
            <a:pPr algn="ctr"/>
            <a:r>
              <a:rPr lang="en-AU" b="1" dirty="0" smtClean="0">
                <a:solidFill>
                  <a:schemeClr val="tx2"/>
                </a:solidFill>
              </a:rPr>
              <a:t>Caboolture Central</a:t>
            </a:r>
          </a:p>
          <a:p>
            <a:pPr algn="ctr"/>
            <a:r>
              <a:rPr lang="en-AU" b="1" dirty="0" smtClean="0">
                <a:solidFill>
                  <a:schemeClr val="tx2"/>
                </a:solidFill>
              </a:rPr>
              <a:t>Further development planned for the Morayfield/Burpengary area</a:t>
            </a:r>
          </a:p>
          <a:p>
            <a:pPr algn="ctr"/>
            <a:r>
              <a:rPr lang="en-AU" b="1" dirty="0" smtClean="0">
                <a:solidFill>
                  <a:schemeClr val="tx2"/>
                </a:solidFill>
              </a:rPr>
              <a:t>Brolga Lakes</a:t>
            </a:r>
          </a:p>
          <a:p>
            <a:pPr algn="ctr"/>
            <a:r>
              <a:rPr lang="en-AU" b="1" dirty="0" smtClean="0">
                <a:solidFill>
                  <a:schemeClr val="tx2"/>
                </a:solidFill>
              </a:rPr>
              <a:t>Northlakes 25,000 new residents</a:t>
            </a:r>
            <a:endParaRPr lang="en-AU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Title 1" descr="media\image11.jp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blipFill dpi="0" rotWithShape="1">
            <a:blip r:embed="rId2" r:link="rId3" cstate="print"/>
            <a:srcRect/>
            <a:stretch>
              <a:fillRect/>
            </a:stretch>
          </a:blipFill>
        </p:spPr>
        <p:txBody>
          <a:bodyPr/>
          <a:lstStyle/>
          <a:p>
            <a:pPr algn="ctr" eaLnBrk="0">
              <a:defRPr/>
            </a:pPr>
            <a:r>
              <a:rPr lang="en-AU" sz="3600">
                <a:latin typeface="+mj-lt"/>
                <a:ea typeface="+mj-ea"/>
                <a:cs typeface="+mj-cs"/>
              </a:rPr>
              <a:t>                         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 cstate="print"/>
          <a:srcRect l="22768" t="17960" r="5769" b="12810"/>
          <a:stretch>
            <a:fillRect/>
          </a:stretch>
        </p:blipFill>
        <p:spPr bwMode="auto">
          <a:xfrm>
            <a:off x="900113" y="1484313"/>
            <a:ext cx="6986587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 descr="media\image11.jpeg"/>
          <p:cNvSpPr txBox="1">
            <a:spLocks/>
          </p:cNvSpPr>
          <p:nvPr/>
        </p:nvSpPr>
        <p:spPr>
          <a:xfrm>
            <a:off x="468313" y="188913"/>
            <a:ext cx="8229600" cy="1143000"/>
          </a:xfrm>
          <a:prstGeom prst="rect">
            <a:avLst/>
          </a:prstGeom>
          <a:blipFill dpi="0" rotWithShape="1">
            <a:blip r:embed="rId4" r:link="rId5" cstate="print"/>
            <a:srcRect/>
            <a:stretch>
              <a:fillRect/>
            </a:stretch>
          </a:blipFill>
        </p:spPr>
        <p:txBody>
          <a:bodyPr/>
          <a:lstStyle/>
          <a:p>
            <a:pPr algn="ctr" eaLnBrk="0">
              <a:defRPr/>
            </a:pPr>
            <a:r>
              <a:rPr lang="en-AU" sz="3600">
                <a:latin typeface="+mj-lt"/>
                <a:ea typeface="+mj-ea"/>
                <a:cs typeface="+mj-cs"/>
              </a:rPr>
              <a:t>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 cstate="print"/>
          <a:srcRect l="23100" t="21065" r="4274" b="8868"/>
          <a:stretch>
            <a:fillRect/>
          </a:stretch>
        </p:blipFill>
        <p:spPr bwMode="auto">
          <a:xfrm>
            <a:off x="1042988" y="1484313"/>
            <a:ext cx="6664325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 descr="media\image11.jpeg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  <a:blipFill dpi="0" rotWithShape="1">
            <a:blip r:embed="rId4" r:link="rId5" cstate="print"/>
            <a:srcRect/>
            <a:stretch>
              <a:fillRect/>
            </a:stretch>
          </a:blipFill>
        </p:spPr>
        <p:txBody>
          <a:bodyPr/>
          <a:lstStyle/>
          <a:p>
            <a:pPr algn="ctr" eaLnBrk="0">
              <a:defRPr/>
            </a:pPr>
            <a:r>
              <a:rPr lang="en-AU" sz="3600">
                <a:latin typeface="+mj-lt"/>
                <a:ea typeface="+mj-ea"/>
                <a:cs typeface="+mj-cs"/>
              </a:rPr>
              <a:t>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786063" y="2214563"/>
          <a:ext cx="3000375" cy="2286000"/>
        </p:xfrm>
        <a:graphic>
          <a:graphicData uri="http://schemas.openxmlformats.org/presentationml/2006/ole">
            <p:oleObj spid="_x0000_s1026" name="Picture" r:id="rId4" imgW="4028571" imgH="2704762" progId="StaticDib">
              <p:embed/>
            </p:oleObj>
          </a:graphicData>
        </a:graphic>
      </p:graphicFrame>
      <p:sp>
        <p:nvSpPr>
          <p:cNvPr id="3" name="Title 1" descr="media\image11.jpeg"/>
          <p:cNvSpPr txBox="1">
            <a:spLocks/>
          </p:cNvSpPr>
          <p:nvPr/>
        </p:nvSpPr>
        <p:spPr>
          <a:xfrm>
            <a:off x="468313" y="404813"/>
            <a:ext cx="8229600" cy="1143000"/>
          </a:xfrm>
          <a:prstGeom prst="rect">
            <a:avLst/>
          </a:prstGeom>
          <a:blipFill dpi="0" rotWithShape="1">
            <a:blip r:embed="rId5" r:link="rId6" cstate="print"/>
            <a:srcRect/>
            <a:stretch>
              <a:fillRect/>
            </a:stretch>
          </a:blipFill>
        </p:spPr>
        <p:txBody>
          <a:bodyPr/>
          <a:lstStyle/>
          <a:p>
            <a:pPr algn="ctr" eaLnBrk="0">
              <a:defRPr/>
            </a:pPr>
            <a:r>
              <a:rPr lang="en-AU" sz="3600">
                <a:latin typeface="+mj-lt"/>
                <a:ea typeface="+mj-ea"/>
                <a:cs typeface="+mj-cs"/>
              </a:rPr>
              <a:t>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1846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AU" smtClean="0">
                <a:ea typeface="ＭＳ Ｐゴシック" pitchFamily="34" charset="-128"/>
              </a:rPr>
              <a:t>  Changing nature of labour markets</a:t>
            </a:r>
          </a:p>
          <a:p>
            <a:pPr>
              <a:buFont typeface="Arial" pitchFamily="34" charset="0"/>
              <a:buNone/>
            </a:pPr>
            <a:endParaRPr lang="en-AU" smtClean="0">
              <a:ea typeface="ＭＳ Ｐゴシック" pitchFamily="34" charset="-128"/>
            </a:endParaRPr>
          </a:p>
          <a:p>
            <a:endParaRPr lang="en-AU" smtClean="0">
              <a:ea typeface="ＭＳ Ｐゴシック" pitchFamily="34" charset="-128"/>
            </a:endParaRP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060575"/>
            <a:ext cx="8116888" cy="4500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124" name="Picture 9" descr="MacroPlan Hz CMY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2060575"/>
            <a:ext cx="644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 descr="media\image11.jpeg"/>
          <p:cNvSpPr txBox="1">
            <a:spLocks/>
          </p:cNvSpPr>
          <p:nvPr/>
        </p:nvSpPr>
        <p:spPr bwMode="auto">
          <a:xfrm>
            <a:off x="468313" y="260350"/>
            <a:ext cx="8229600" cy="1052513"/>
          </a:xfrm>
          <a:prstGeom prst="rect">
            <a:avLst/>
          </a:prstGeom>
          <a:blipFill dpi="0" rotWithShape="1">
            <a:blip r:embed="rId5" r:link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>
              <a:defRPr/>
            </a:pPr>
            <a:r>
              <a:rPr lang="en-AU" sz="3600">
                <a:latin typeface="+mj-lt"/>
                <a:ea typeface="+mj-ea"/>
                <a:cs typeface="+mj-cs"/>
              </a:rPr>
              <a:t>                              </a:t>
            </a: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260350"/>
            <a:ext cx="4103687" cy="1143000"/>
          </a:xfrm>
        </p:spPr>
        <p:txBody>
          <a:bodyPr/>
          <a:lstStyle/>
          <a:p>
            <a:r>
              <a:rPr lang="en-AU" smtClean="0">
                <a:solidFill>
                  <a:schemeClr val="bg1"/>
                </a:solidFill>
                <a:ea typeface="ＭＳ Ｐゴシック" pitchFamily="34" charset="-128"/>
              </a:rPr>
              <a:t>Global Drivers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065338"/>
            <a:ext cx="7416800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457200" y="1484313"/>
            <a:ext cx="82296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AU" sz="3200" b="1">
                <a:latin typeface="Calibri" pitchFamily="34" charset="0"/>
              </a:rPr>
              <a:t>More people 65+ are working</a:t>
            </a:r>
            <a:endParaRPr lang="en-AU" sz="240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Swis721 Lt BT"/>
              <a:buNone/>
            </a:pPr>
            <a:endParaRPr lang="en-AU" sz="280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Swis721 Lt BT"/>
              <a:buNone/>
            </a:pPr>
            <a:endParaRPr lang="en-AU" sz="2800">
              <a:latin typeface="Calibri" pitchFamily="34" charset="0"/>
            </a:endParaRP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endParaRPr lang="en-AU" sz="24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AU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AU" sz="3200">
              <a:latin typeface="Calibri" pitchFamily="34" charset="0"/>
            </a:endParaRPr>
          </a:p>
        </p:txBody>
      </p:sp>
      <p:pic>
        <p:nvPicPr>
          <p:cNvPr id="6148" name="Picture 9" descr="MacroPlan Hz CMY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5980113"/>
            <a:ext cx="644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 descr="media\image11.jpeg"/>
          <p:cNvSpPr txBox="1">
            <a:spLocks/>
          </p:cNvSpPr>
          <p:nvPr/>
        </p:nvSpPr>
        <p:spPr bwMode="auto">
          <a:xfrm>
            <a:off x="468313" y="260350"/>
            <a:ext cx="8229600" cy="981075"/>
          </a:xfrm>
          <a:prstGeom prst="rect">
            <a:avLst/>
          </a:prstGeom>
          <a:blipFill dpi="0" rotWithShape="1">
            <a:blip r:embed="rId5" r:link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>
              <a:defRPr/>
            </a:pPr>
            <a:r>
              <a:rPr lang="en-AU" sz="3600">
                <a:latin typeface="+mj-lt"/>
                <a:ea typeface="+mj-ea"/>
                <a:cs typeface="+mj-cs"/>
              </a:rPr>
              <a:t>                              </a:t>
            </a:r>
          </a:p>
        </p:txBody>
      </p:sp>
      <p:sp>
        <p:nvSpPr>
          <p:cNvPr id="6150" name="Title 1"/>
          <p:cNvSpPr>
            <a:spLocks noGrp="1"/>
          </p:cNvSpPr>
          <p:nvPr>
            <p:ph type="title"/>
          </p:nvPr>
        </p:nvSpPr>
        <p:spPr>
          <a:xfrm>
            <a:off x="4103688" y="188913"/>
            <a:ext cx="5040312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a typeface="ＭＳ Ｐゴシック" pitchFamily="34" charset="-128"/>
              </a:rPr>
              <a:t>LOCAL DRIVERS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952625"/>
            <a:ext cx="7370763" cy="4905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5724525" y="6308725"/>
            <a:ext cx="1663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200">
                <a:latin typeface="Calibri" pitchFamily="34" charset="0"/>
              </a:rPr>
              <a:t>Source:  ABARE (2009)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47062" cy="41846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AU" smtClean="0">
                <a:ea typeface="ＭＳ Ｐゴシック" pitchFamily="34" charset="-128"/>
              </a:rPr>
              <a:t>Advanced resource projects</a:t>
            </a:r>
          </a:p>
          <a:p>
            <a:pPr lvl="1">
              <a:buFont typeface="Swis721 Lt BT"/>
              <a:buNone/>
            </a:pPr>
            <a:endParaRPr lang="en-AU" sz="900" smtClean="0">
              <a:ea typeface="ＭＳ Ｐゴシック" pitchFamily="34" charset="-128"/>
            </a:endParaRPr>
          </a:p>
          <a:p>
            <a:endParaRPr lang="en-AU" smtClean="0">
              <a:ea typeface="ＭＳ Ｐゴシック" pitchFamily="34" charset="-128"/>
            </a:endParaRPr>
          </a:p>
          <a:p>
            <a:endParaRPr lang="en-AU" smtClean="0">
              <a:ea typeface="ＭＳ Ｐゴシック" pitchFamily="34" charset="-128"/>
            </a:endParaRPr>
          </a:p>
        </p:txBody>
      </p:sp>
      <p:pic>
        <p:nvPicPr>
          <p:cNvPr id="7173" name="Picture 9" descr="MacroPlan Hz CMY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5980113"/>
            <a:ext cx="644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 descr="media\image11.jpeg"/>
          <p:cNvSpPr txBox="1">
            <a:spLocks/>
          </p:cNvSpPr>
          <p:nvPr/>
        </p:nvSpPr>
        <p:spPr bwMode="auto">
          <a:xfrm>
            <a:off x="539750" y="260350"/>
            <a:ext cx="8229600" cy="981075"/>
          </a:xfrm>
          <a:prstGeom prst="rect">
            <a:avLst/>
          </a:prstGeom>
          <a:blipFill dpi="0" rotWithShape="1">
            <a:blip r:embed="rId5" r:link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>
              <a:defRPr/>
            </a:pPr>
            <a:r>
              <a:rPr lang="en-AU" sz="3600">
                <a:latin typeface="+mj-lt"/>
                <a:ea typeface="+mj-ea"/>
                <a:cs typeface="+mj-cs"/>
              </a:rPr>
              <a:t>                              </a:t>
            </a:r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4663" y="260350"/>
            <a:ext cx="5111750" cy="1143000"/>
          </a:xfrm>
        </p:spPr>
        <p:txBody>
          <a:bodyPr/>
          <a:lstStyle/>
          <a:p>
            <a:r>
              <a:rPr lang="en-AU" sz="3600" smtClean="0">
                <a:solidFill>
                  <a:schemeClr val="bg1"/>
                </a:solidFill>
                <a:ea typeface="ＭＳ Ｐゴシック" pitchFamily="34" charset="-128"/>
              </a:rPr>
              <a:t>NATIONAL DRIVERS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1656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AU" smtClean="0">
                <a:ea typeface="ＭＳ Ｐゴシック" pitchFamily="34" charset="-128"/>
              </a:rPr>
              <a:t>Catalysts: Freight &amp; Logistics </a:t>
            </a:r>
          </a:p>
          <a:p>
            <a:pPr lvl="1">
              <a:buFont typeface="Swis721 Lt BT"/>
              <a:buNone/>
            </a:pPr>
            <a:endParaRPr lang="en-AU" smtClean="0">
              <a:ea typeface="ＭＳ Ｐゴシック" pitchFamily="34" charset="-128"/>
            </a:endParaRPr>
          </a:p>
          <a:p>
            <a:endParaRPr lang="en-AU" smtClean="0">
              <a:ea typeface="ＭＳ Ｐゴシック" pitchFamily="34" charset="-128"/>
            </a:endParaRPr>
          </a:p>
          <a:p>
            <a:endParaRPr lang="en-AU" smtClean="0">
              <a:ea typeface="ＭＳ Ｐゴシック" pitchFamily="34" charset="-128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060575"/>
            <a:ext cx="5753100" cy="4619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7380288" y="6381750"/>
            <a:ext cx="1511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000">
                <a:latin typeface="Calibri" pitchFamily="34" charset="0"/>
              </a:rPr>
              <a:t>Source:  BITRE (2008) </a:t>
            </a:r>
          </a:p>
        </p:txBody>
      </p:sp>
      <p:pic>
        <p:nvPicPr>
          <p:cNvPr id="8197" name="Picture 9" descr="MacroPlan Hz CMY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5980113"/>
            <a:ext cx="644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 descr="media\image11.jpeg"/>
          <p:cNvSpPr txBox="1">
            <a:spLocks/>
          </p:cNvSpPr>
          <p:nvPr/>
        </p:nvSpPr>
        <p:spPr bwMode="auto">
          <a:xfrm>
            <a:off x="468313" y="260350"/>
            <a:ext cx="8229600" cy="981075"/>
          </a:xfrm>
          <a:prstGeom prst="rect">
            <a:avLst/>
          </a:prstGeom>
          <a:blipFill dpi="0" rotWithShape="1">
            <a:blip r:embed="rId5" r:link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>
              <a:defRPr/>
            </a:pPr>
            <a:r>
              <a:rPr lang="en-AU" sz="3600">
                <a:latin typeface="+mj-lt"/>
                <a:ea typeface="+mj-ea"/>
                <a:cs typeface="+mj-cs"/>
              </a:rPr>
              <a:t>                              </a:t>
            </a:r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188913"/>
            <a:ext cx="4537075" cy="1143000"/>
          </a:xfrm>
        </p:spPr>
        <p:txBody>
          <a:bodyPr/>
          <a:lstStyle/>
          <a:p>
            <a:r>
              <a:rPr lang="en-AU" sz="3600" smtClean="0">
                <a:solidFill>
                  <a:schemeClr val="bg1"/>
                </a:solidFill>
                <a:ea typeface="ＭＳ Ｐゴシック" pitchFamily="34" charset="-128"/>
              </a:rPr>
              <a:t>NATIONAL DRIVERS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/>
          <a:srcRect l="22601" t="18625" r="4774" b="12639"/>
          <a:stretch>
            <a:fillRect/>
          </a:stretch>
        </p:blipFill>
        <p:spPr bwMode="auto">
          <a:xfrm>
            <a:off x="1331913" y="1557338"/>
            <a:ext cx="650081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 descr="media\image11.jpeg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  <a:blipFill dpi="0" rotWithShape="1">
            <a:blip r:embed="rId4" r:link="rId5" cstate="print"/>
            <a:srcRect/>
            <a:stretch>
              <a:fillRect/>
            </a:stretch>
          </a:blipFill>
        </p:spPr>
        <p:txBody>
          <a:bodyPr/>
          <a:lstStyle/>
          <a:p>
            <a:pPr algn="ctr" eaLnBrk="0">
              <a:defRPr/>
            </a:pPr>
            <a:r>
              <a:rPr lang="en-AU" sz="3600">
                <a:latin typeface="+mj-lt"/>
                <a:ea typeface="+mj-ea"/>
                <a:cs typeface="+mj-cs"/>
              </a:rPr>
              <a:t>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/>
          <a:srcRect l="23100" t="18404" r="2115" b="13034"/>
          <a:stretch>
            <a:fillRect/>
          </a:stretch>
        </p:blipFill>
        <p:spPr bwMode="auto">
          <a:xfrm>
            <a:off x="982663" y="1779588"/>
            <a:ext cx="7215187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 descr="media\image11.jpeg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  <a:blipFill dpi="0" rotWithShape="1">
            <a:blip r:embed="rId4" r:link="rId5" cstate="print"/>
            <a:srcRect/>
            <a:stretch>
              <a:fillRect/>
            </a:stretch>
          </a:blipFill>
        </p:spPr>
        <p:txBody>
          <a:bodyPr/>
          <a:lstStyle/>
          <a:p>
            <a:pPr algn="ctr" eaLnBrk="0">
              <a:defRPr/>
            </a:pPr>
            <a:r>
              <a:rPr lang="en-AU" sz="3600">
                <a:latin typeface="+mj-lt"/>
                <a:ea typeface="+mj-ea"/>
                <a:cs typeface="+mj-cs"/>
              </a:rPr>
              <a:t>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 l="23100" t="18625" r="4771" b="12144"/>
          <a:stretch>
            <a:fillRect/>
          </a:stretch>
        </p:blipFill>
        <p:spPr bwMode="auto">
          <a:xfrm>
            <a:off x="755650" y="1785938"/>
            <a:ext cx="7643813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 descr="media\image11.jpeg"/>
          <p:cNvSpPr txBox="1">
            <a:spLocks/>
          </p:cNvSpPr>
          <p:nvPr/>
        </p:nvSpPr>
        <p:spPr>
          <a:xfrm>
            <a:off x="468313" y="333375"/>
            <a:ext cx="8229600" cy="1143000"/>
          </a:xfrm>
          <a:prstGeom prst="rect">
            <a:avLst/>
          </a:prstGeom>
          <a:blipFill dpi="0" rotWithShape="1">
            <a:blip r:embed="rId4" r:link="rId5" cstate="print"/>
            <a:srcRect/>
            <a:stretch>
              <a:fillRect/>
            </a:stretch>
          </a:blipFill>
        </p:spPr>
        <p:txBody>
          <a:bodyPr/>
          <a:lstStyle/>
          <a:p>
            <a:pPr algn="ctr" eaLnBrk="0">
              <a:defRPr/>
            </a:pPr>
            <a:r>
              <a:rPr lang="en-AU" sz="3600">
                <a:latin typeface="+mj-lt"/>
                <a:ea typeface="+mj-ea"/>
                <a:cs typeface="+mj-cs"/>
              </a:rPr>
              <a:t>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195</Words>
  <Application>Microsoft Office PowerPoint</Application>
  <PresentationFormat>On-screen Show (4:3)</PresentationFormat>
  <Paragraphs>93</Paragraphs>
  <Slides>23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ＭＳ Ｐゴシック</vt:lpstr>
      <vt:lpstr>Swis721 Lt BT</vt:lpstr>
      <vt:lpstr>Office Theme</vt:lpstr>
      <vt:lpstr>Picture</vt:lpstr>
      <vt:lpstr>                              </vt:lpstr>
      <vt:lpstr>Slide 2</vt:lpstr>
      <vt:lpstr>Global Drivers </vt:lpstr>
      <vt:lpstr>LOCAL DRIVERS</vt:lpstr>
      <vt:lpstr>NATIONAL DRIVERS</vt:lpstr>
      <vt:lpstr>NATIONAL DRIVERS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To summarise..</vt:lpstr>
      <vt:lpstr>                              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QYIL Partnerships March 2011</dc:title>
  <dc:creator>User</dc:creator>
  <cp:lastModifiedBy>User</cp:lastModifiedBy>
  <cp:revision>316</cp:revision>
  <dcterms:created xsi:type="dcterms:W3CDTF">2011-01-27T23:32:18Z</dcterms:created>
  <dcterms:modified xsi:type="dcterms:W3CDTF">2011-07-29T05:26:53Z</dcterms:modified>
</cp:coreProperties>
</file>