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5" r:id="rId2"/>
    <p:sldId id="297" r:id="rId3"/>
    <p:sldId id="298" r:id="rId4"/>
    <p:sldId id="299" r:id="rId5"/>
    <p:sldId id="300" r:id="rId6"/>
    <p:sldId id="301" r:id="rId7"/>
    <p:sldId id="302" r:id="rId8"/>
    <p:sldId id="273" r:id="rId9"/>
    <p:sldId id="257" r:id="rId10"/>
    <p:sldId id="269" r:id="rId11"/>
    <p:sldId id="263" r:id="rId12"/>
    <p:sldId id="264" r:id="rId13"/>
    <p:sldId id="284" r:id="rId14"/>
    <p:sldId id="275" r:id="rId15"/>
    <p:sldId id="276" r:id="rId16"/>
    <p:sldId id="286" r:id="rId17"/>
    <p:sldId id="287" r:id="rId18"/>
    <p:sldId id="288" r:id="rId19"/>
    <p:sldId id="289" r:id="rId20"/>
    <p:sldId id="290" r:id="rId21"/>
    <p:sldId id="291" r:id="rId22"/>
    <p:sldId id="292" r:id="rId23"/>
    <p:sldId id="293" r:id="rId24"/>
    <p:sldId id="294" r:id="rId25"/>
    <p:sldId id="295" r:id="rId26"/>
    <p:sldId id="296"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04" autoAdjust="0"/>
  </p:normalViewPr>
  <p:slideViewPr>
    <p:cSldViewPr>
      <p:cViewPr varScale="1">
        <p:scale>
          <a:sx n="34" d="100"/>
          <a:sy n="34" d="100"/>
        </p:scale>
        <p:origin x="-498" y="-90"/>
      </p:cViewPr>
      <p:guideLst>
        <p:guide orient="horz" pos="2160"/>
        <p:guide pos="2880"/>
      </p:guideLst>
    </p:cSldViewPr>
  </p:slideViewPr>
  <p:notesTextViewPr>
    <p:cViewPr>
      <p:scale>
        <a:sx n="100" d="100"/>
        <a:sy n="100" d="100"/>
      </p:scale>
      <p:origin x="0" y="12"/>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DB4576C-E945-4F06-9D8E-58A1677E9FC3}" type="datetimeFigureOut">
              <a:rPr lang="en-US" smtClean="0"/>
              <a:pPr/>
              <a:t>3/8/2011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7DEF65-B22B-4C84-9518-B296E6784F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‘Welcome to Country’</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would like to welcome you all here today and begin by acknowledging the traditional custodians of the land we are meeting on today and pay our respects to the Elders past, present and future. </a:t>
            </a:r>
            <a:r>
              <a:rPr lang="en-AU" sz="1200" kern="1200" dirty="0" smtClean="0">
                <a:solidFill>
                  <a:schemeClr val="tx1"/>
                </a:solidFill>
                <a:latin typeface="+mn-lt"/>
                <a:ea typeface="+mn-ea"/>
                <a:cs typeface="+mn-cs"/>
              </a:rPr>
              <a:t> </a:t>
            </a:r>
          </a:p>
          <a:p>
            <a:pPr>
              <a:buFont typeface="Arial" pitchFamily="34" charset="0"/>
              <a:buChar char="•"/>
            </a:pPr>
            <a:r>
              <a:rPr lang="en-AU" sz="1200" kern="1200" dirty="0" smtClean="0">
                <a:solidFill>
                  <a:schemeClr val="tx1"/>
                </a:solidFill>
                <a:latin typeface="+mn-lt"/>
                <a:ea typeface="+mn-ea"/>
                <a:cs typeface="+mn-cs"/>
              </a:rPr>
              <a:t>Special welcome to Terri and Omer from our funding body DEEWR</a:t>
            </a:r>
          </a:p>
          <a:p>
            <a:pPr lvl="0">
              <a:buFont typeface="Arial" pitchFamily="34" charset="0"/>
              <a:buChar char="•"/>
            </a:pPr>
            <a:r>
              <a:rPr lang="en-US" sz="1200" kern="1200" dirty="0" smtClean="0">
                <a:solidFill>
                  <a:schemeClr val="tx1"/>
                </a:solidFill>
                <a:latin typeface="+mn-lt"/>
                <a:ea typeface="+mn-ea"/>
                <a:cs typeface="+mn-cs"/>
              </a:rPr>
              <a:t>I would like to thank you all for your attendance and encourage you to actively participate in discussions and activities throughout the morning </a:t>
            </a:r>
            <a:endParaRPr lang="en-AU"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I ask you to contribute to the combined approach to developing solutions to some of the Regional issues that affect youth Attainment and Transition. </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House keeping</a:t>
            </a:r>
            <a:r>
              <a:rPr lang="en-AU" sz="1200" kern="1200" dirty="0" smtClean="0">
                <a:solidFill>
                  <a:schemeClr val="tx1"/>
                </a:solidFill>
                <a:latin typeface="+mn-lt"/>
                <a:ea typeface="+mn-ea"/>
                <a:cs typeface="+mn-cs"/>
              </a:rPr>
              <a:t> </a:t>
            </a:r>
          </a:p>
          <a:p>
            <a:pPr lvl="0">
              <a:buFont typeface="Arial" pitchFamily="34" charset="0"/>
              <a:buChar char="•"/>
            </a:pPr>
            <a:r>
              <a:rPr lang="en-US" sz="1200" kern="1200" dirty="0" smtClean="0">
                <a:solidFill>
                  <a:schemeClr val="tx1"/>
                </a:solidFill>
                <a:latin typeface="+mn-lt"/>
                <a:ea typeface="+mn-ea"/>
                <a:cs typeface="+mn-cs"/>
              </a:rPr>
              <a:t>Toilets, continue to eat and drink during morning</a:t>
            </a:r>
            <a:r>
              <a:rPr lang="en-AU" sz="1200" kern="1200" dirty="0" smtClean="0">
                <a:solidFill>
                  <a:schemeClr val="tx1"/>
                </a:solidFill>
                <a:latin typeface="+mn-lt"/>
                <a:ea typeface="+mn-ea"/>
                <a:cs typeface="+mn-cs"/>
              </a:rPr>
              <a:t> </a:t>
            </a:r>
          </a:p>
          <a:p>
            <a:pPr lvl="0">
              <a:buFont typeface="Arial" pitchFamily="34" charset="0"/>
              <a:buChar char="•"/>
            </a:pPr>
            <a:r>
              <a:rPr lang="en-US" sz="1200" kern="1200" dirty="0" smtClean="0">
                <a:solidFill>
                  <a:schemeClr val="tx1"/>
                </a:solidFill>
                <a:latin typeface="+mn-lt"/>
                <a:ea typeface="+mn-ea"/>
                <a:cs typeface="+mn-cs"/>
              </a:rPr>
              <a:t>Apologies</a:t>
            </a:r>
            <a:endParaRPr lang="en-AU"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Overview of the agenda</a:t>
            </a:r>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r>
              <a:rPr lang="en-AU" sz="1200" b="1" kern="1200" dirty="0" smtClean="0">
                <a:solidFill>
                  <a:schemeClr val="tx1"/>
                </a:solidFill>
                <a:latin typeface="+mn-lt"/>
                <a:ea typeface="+mn-ea"/>
                <a:cs typeface="+mn-cs"/>
              </a:rPr>
              <a:t>Thank all attendees </a:t>
            </a:r>
            <a:endParaRPr lang="en-AU"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An acknowledgement of full attendance</a:t>
            </a:r>
            <a:r>
              <a:rPr lang="en-US" sz="1200" b="1" kern="1200" dirty="0" smtClean="0">
                <a:solidFill>
                  <a:schemeClr val="tx1"/>
                </a:solidFill>
                <a:latin typeface="+mn-lt"/>
                <a:ea typeface="+mn-ea"/>
                <a:cs typeface="+mn-cs"/>
              </a:rPr>
              <a:t>  demonstrating an indication of interest and support for our important initiative</a:t>
            </a:r>
            <a:r>
              <a:rPr lang="en-US" sz="1200" kern="1200" dirty="0" smtClean="0">
                <a:solidFill>
                  <a:schemeClr val="tx1"/>
                </a:solidFill>
                <a:latin typeface="+mn-lt"/>
                <a:ea typeface="+mn-ea"/>
                <a:cs typeface="+mn-cs"/>
              </a:rPr>
              <a:t> </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partnerships has:</a:t>
            </a:r>
          </a:p>
          <a:p>
            <a:r>
              <a:rPr lang="en-AU" dirty="0" smtClean="0"/>
              <a:t> some fantastic opportunities</a:t>
            </a:r>
            <a:r>
              <a:rPr lang="en-AU" baseline="0" dirty="0" smtClean="0"/>
              <a:t> to attract new partners</a:t>
            </a:r>
          </a:p>
          <a:p>
            <a:r>
              <a:rPr lang="en-AU" baseline="0" dirty="0" smtClean="0"/>
              <a:t>Please network with Bill afterwards to see if there are points of synergy</a:t>
            </a:r>
          </a:p>
          <a:p>
            <a:r>
              <a:rPr lang="en-AU" baseline="0" dirty="0" smtClean="0"/>
              <a:t>Significant funding</a:t>
            </a:r>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curriculum issues that were identified by the first MRYA were handed over to this group who broke the tasks into 3 subgroups to address what you see on the </a:t>
            </a:r>
            <a:r>
              <a:rPr lang="en-AU" dirty="0" err="1" smtClean="0"/>
              <a:t>slide.The</a:t>
            </a:r>
            <a:r>
              <a:rPr lang="en-AU" dirty="0" smtClean="0"/>
              <a:t> subgroup leaders will now report back on the results of their meetings since the first SPN meeting that was held on 30</a:t>
            </a:r>
            <a:r>
              <a:rPr lang="en-AU" baseline="30000" dirty="0" smtClean="0"/>
              <a:t>th</a:t>
            </a:r>
            <a:r>
              <a:rPr lang="en-AU" dirty="0" smtClean="0"/>
              <a:t> Nov 2010</a:t>
            </a:r>
          </a:p>
          <a:p>
            <a:r>
              <a:rPr lang="en-AU" dirty="0" smtClean="0"/>
              <a:t>Kate  Ken  Gregg.</a:t>
            </a:r>
          </a:p>
          <a:p>
            <a:endParaRPr lang="en-AU" dirty="0" smtClean="0"/>
          </a:p>
          <a:p>
            <a:r>
              <a:rPr lang="en-AU" dirty="0" smtClean="0"/>
              <a:t>Thank presenters.  Annette would now</a:t>
            </a:r>
            <a:r>
              <a:rPr lang="en-AU" baseline="0" dirty="0" smtClean="0"/>
              <a:t> like the opportunity to speak about her activities in the past 7 months and some of the partnerships arising</a:t>
            </a:r>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Remember the cat? Change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Yes, now while </a:t>
            </a:r>
            <a:r>
              <a:rPr lang="en-AU" baseline="0" dirty="0" smtClean="0"/>
              <a:t> </a:t>
            </a:r>
            <a:r>
              <a:rPr lang="en-AU" dirty="0" smtClean="0"/>
              <a:t>the ducks are in a row, they aren’t all facing</a:t>
            </a:r>
            <a:r>
              <a:rPr lang="en-AU" baseline="0" dirty="0" smtClean="0"/>
              <a:t> the same direction....YET</a:t>
            </a:r>
          </a:p>
          <a:p>
            <a:r>
              <a:rPr lang="en-AU" baseline="0" dirty="0" smtClean="0"/>
              <a:t>However, as you can hear, we are working on it.</a:t>
            </a:r>
          </a:p>
          <a:p>
            <a:r>
              <a:rPr lang="en-AU" baseline="0" dirty="0" smtClean="0"/>
              <a:t>I would now like to introduce some of our partners who have been working on MRYA key area groups to tell you about the kind of activities that have been undertaken that can result in partnerships created as a result of the work done by the KAGs</a:t>
            </a:r>
          </a:p>
          <a:p>
            <a:r>
              <a:rPr lang="en-AU" baseline="0" dirty="0" smtClean="0"/>
              <a:t>Dennis Chiron from CBEC will outline a school-business-industry partnership that has been identified this year.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Introduce Dennis to speak</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err="1" smtClean="0"/>
              <a:t>Annettte</a:t>
            </a:r>
            <a:r>
              <a:rPr lang="en-AU" dirty="0" smtClean="0"/>
              <a:t> will now introduce the speakers from the remaining KAGs</a:t>
            </a:r>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The purpose of this planning session is</a:t>
            </a:r>
            <a:endParaRPr lang="en-US"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To give your key action group </a:t>
            </a:r>
            <a:r>
              <a:rPr lang="en-AU" sz="1200" b="1" kern="1200" dirty="0" smtClean="0">
                <a:solidFill>
                  <a:schemeClr val="tx1"/>
                </a:solidFill>
                <a:latin typeface="+mn-lt"/>
                <a:ea typeface="+mn-ea"/>
                <a:cs typeface="+mn-cs"/>
              </a:rPr>
              <a:t>a strategic regional focus for the next 3 months </a:t>
            </a:r>
            <a:r>
              <a:rPr lang="en-AU" sz="1200" kern="1200" dirty="0" smtClean="0">
                <a:solidFill>
                  <a:schemeClr val="tx1"/>
                </a:solidFill>
                <a:latin typeface="+mn-lt"/>
                <a:ea typeface="+mn-ea"/>
                <a:cs typeface="+mn-cs"/>
              </a:rPr>
              <a:t>when they will again report back to this forum. (Please understand that you may offer your services to the KAG at any time: resources, time, finance  etc)</a:t>
            </a:r>
            <a:endParaRPr lang="en-US"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To identify a date around a month from now for the next meeting to be held. This may be held at the QYIL office, or you may offer your business premises, or school for the meeting.</a:t>
            </a:r>
            <a:endParaRPr lang="en-US"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To identify a person to lead the KAG for the next 3 months and to report back to the forum in June the progress that the group has made</a:t>
            </a:r>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Can I have 1 person from each KAG to report back on the results of the discussion just completed, starting with the Business and Industry KAG , Parents &amp; </a:t>
            </a:r>
            <a:r>
              <a:rPr lang="en-AU" dirty="0" err="1" smtClean="0"/>
              <a:t>families;Skills</a:t>
            </a:r>
            <a:r>
              <a:rPr lang="en-AU" dirty="0" smtClean="0"/>
              <a:t> Shortages; Young people at risk; Senior</a:t>
            </a:r>
            <a:r>
              <a:rPr lang="en-AU" baseline="0" dirty="0" smtClean="0"/>
              <a:t> phase network, one rep only to summarize please.</a:t>
            </a:r>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Thanks to all for input</a:t>
            </a:r>
            <a:r>
              <a:rPr lang="en-AU" baseline="0" dirty="0" smtClean="0"/>
              <a:t> and attendance. You can hear how willing stakeholders are to become involved and how much young people can benefit from the things we do in this forum.</a:t>
            </a:r>
          </a:p>
          <a:p>
            <a:r>
              <a:rPr lang="en-AU" baseline="0" dirty="0" smtClean="0"/>
              <a:t>KAGs will be holding meetings across the next few weeks. Please indicate on the stationery provided if you would like an invitation to participate. Present KAG members will be emailed via the distribution list and new participants who identify themselves today will be added.</a:t>
            </a:r>
          </a:p>
          <a:p>
            <a:r>
              <a:rPr lang="en-AU" baseline="0" dirty="0" smtClean="0"/>
              <a:t>Annette will compile the results of today's meeting and circulate to the membership. If you have any ideas for partnerships or require partnership advice, please see one of the QYIL staff to arrange an appointment for next week.</a:t>
            </a:r>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Just can’t resist these critter </a:t>
            </a:r>
            <a:r>
              <a:rPr lang="en-AU" dirty="0" err="1" smtClean="0"/>
              <a:t>photos.The</a:t>
            </a:r>
            <a:r>
              <a:rPr lang="en-AU" dirty="0" smtClean="0"/>
              <a:t> following organisations were represented here today with us. Existing and new  partners are identified in RED font</a:t>
            </a:r>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Active partners highlighted in red. This gives us some idea of the strength and depth of commitment demonstrated by the Moreton Region.</a:t>
            </a:r>
            <a:r>
              <a:rPr lang="en-AU" baseline="0" dirty="0" smtClean="0"/>
              <a:t> </a:t>
            </a:r>
            <a:r>
              <a:rPr lang="en-AU" baseline="0" smtClean="0"/>
              <a:t>Thank you all very much and travel safely.</a:t>
            </a:r>
            <a:endParaRPr lang="en-US"/>
          </a:p>
        </p:txBody>
      </p:sp>
      <p:sp>
        <p:nvSpPr>
          <p:cNvPr id="4" name="Slide Number Placeholder 3"/>
          <p:cNvSpPr>
            <a:spLocks noGrp="1"/>
          </p:cNvSpPr>
          <p:nvPr>
            <p:ph type="sldNum" sz="quarter" idx="10"/>
          </p:nvPr>
        </p:nvSpPr>
        <p:spPr/>
        <p:txBody>
          <a:bodyPr/>
          <a:lstStyle/>
          <a:p>
            <a:fld id="{7F7DEF65-B22B-4C84-9518-B296E6784F47}"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Explain the importance of MRYA and share a the</a:t>
            </a:r>
            <a:r>
              <a:rPr lang="en-AU" baseline="0" dirty="0" smtClean="0"/>
              <a:t> partnership priorities</a:t>
            </a:r>
            <a:endParaRPr lang="en-AU"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b="1" kern="1200" dirty="0" smtClean="0">
                <a:solidFill>
                  <a:schemeClr val="tx1"/>
                </a:solidFill>
                <a:latin typeface="+mn-lt"/>
                <a:ea typeface="+mn-ea"/>
                <a:cs typeface="+mn-cs"/>
              </a:rPr>
              <a:t>At the end of this slide introduce QYIL staff</a:t>
            </a:r>
            <a:endParaRPr lang="en-AU"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Staff stand to be recognised</a:t>
            </a:r>
          </a:p>
          <a:p>
            <a:pPr>
              <a:buFont typeface="Arial" pitchFamily="34" charset="0"/>
              <a:buChar char="•"/>
            </a:pPr>
            <a:r>
              <a:rPr lang="en-AU" sz="1200" kern="1200" dirty="0" smtClean="0">
                <a:solidFill>
                  <a:schemeClr val="tx1"/>
                </a:solidFill>
                <a:latin typeface="+mn-lt"/>
                <a:ea typeface="+mn-ea"/>
                <a:cs typeface="+mn-cs"/>
              </a:rPr>
              <a:t>All understand the key principals of partnering that are:</a:t>
            </a:r>
            <a:endParaRPr lang="en-AU"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AU" sz="1200" b="1" kern="1200" dirty="0" smtClean="0">
                <a:solidFill>
                  <a:schemeClr val="tx1"/>
                </a:solidFill>
                <a:latin typeface="+mn-lt"/>
                <a:ea typeface="+mn-ea"/>
                <a:cs typeface="+mn-cs"/>
              </a:rPr>
              <a:t>Supported with extensive PD to assist in areas of: </a:t>
            </a:r>
            <a:endParaRPr lang="en-AU"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Partnering Essentials</a:t>
            </a:r>
          </a:p>
          <a:p>
            <a:pPr lvl="0">
              <a:buFont typeface="Arial" pitchFamily="34" charset="0"/>
              <a:buChar char="•"/>
            </a:pPr>
            <a:r>
              <a:rPr lang="en-AU" sz="1200" kern="1200" dirty="0" smtClean="0">
                <a:solidFill>
                  <a:schemeClr val="tx1"/>
                </a:solidFill>
                <a:latin typeface="+mn-lt"/>
                <a:ea typeface="+mn-ea"/>
                <a:cs typeface="+mn-cs"/>
              </a:rPr>
              <a:t>Planning and running a strategic meeting</a:t>
            </a:r>
          </a:p>
          <a:p>
            <a:pPr lvl="0">
              <a:buFont typeface="Arial" pitchFamily="34" charset="0"/>
              <a:buChar char="•"/>
            </a:pPr>
            <a:r>
              <a:rPr lang="en-AU" sz="1200" kern="1200" dirty="0" smtClean="0">
                <a:solidFill>
                  <a:schemeClr val="tx1"/>
                </a:solidFill>
                <a:latin typeface="+mn-lt"/>
                <a:ea typeface="+mn-ea"/>
                <a:cs typeface="+mn-cs"/>
              </a:rPr>
              <a:t>Brokering Strategic Partnerships</a:t>
            </a:r>
          </a:p>
          <a:p>
            <a:pPr lvl="0">
              <a:buFont typeface="Arial" pitchFamily="34" charset="0"/>
              <a:buChar char="•"/>
            </a:pPr>
            <a:r>
              <a:rPr lang="en-AU" sz="1200" kern="1200" dirty="0" smtClean="0">
                <a:solidFill>
                  <a:schemeClr val="tx1"/>
                </a:solidFill>
                <a:latin typeface="+mn-lt"/>
                <a:ea typeface="+mn-ea"/>
                <a:cs typeface="+mn-cs"/>
              </a:rPr>
              <a:t>Developing sustainability</a:t>
            </a:r>
          </a:p>
          <a:p>
            <a:endParaRPr lang="en-AU"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Keep this slide up when I end and hand over to Tom</a:t>
            </a:r>
            <a:endParaRPr lang="en-AU"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When I started in Moreton in August last year...</a:t>
            </a:r>
          </a:p>
          <a:p>
            <a:r>
              <a:rPr lang="en-AU" dirty="0" smtClean="0"/>
              <a:t>I remember feeling just like this cat</a:t>
            </a:r>
            <a:r>
              <a:rPr lang="en-AU" baseline="0" dirty="0" smtClean="0"/>
              <a:t> </a:t>
            </a:r>
            <a:r>
              <a:rPr lang="en-AU" dirty="0" smtClean="0"/>
              <a:t>when I was addressing this forum on 30</a:t>
            </a:r>
            <a:r>
              <a:rPr lang="en-AU" baseline="30000" dirty="0" smtClean="0"/>
              <a:t>th</a:t>
            </a:r>
            <a:r>
              <a:rPr lang="en-AU" dirty="0" smtClean="0"/>
              <a:t> August.</a:t>
            </a:r>
          </a:p>
          <a:p>
            <a:r>
              <a:rPr lang="en-AU" dirty="0" smtClean="0"/>
              <a:t>Perhaps it felt a bit like this collectively for all PB staff because of the late start to the program and the unspoken pressure that existed to get it right..</a:t>
            </a:r>
          </a:p>
          <a:p>
            <a:r>
              <a:rPr lang="en-AU" dirty="0" smtClean="0"/>
              <a:t>I’m going to speak a bit about what the MRYA has been able to achieve in 7 months and what we as brokers have been doing with our time.</a:t>
            </a:r>
          </a:p>
          <a:p>
            <a:r>
              <a:rPr lang="en-AU" dirty="0" smtClean="0"/>
              <a:t>Thanks to all your hard work and the strong support that QYIL has provided in the region, I’m happy to say that I’m very proud of the commitment shown by PBs and stakeholders, and of the outcomes we are here to report on.</a:t>
            </a:r>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Important things are:</a:t>
            </a:r>
          </a:p>
          <a:p>
            <a:pPr>
              <a:buFont typeface="Arial" pitchFamily="34" charset="0"/>
              <a:buChar char="•"/>
            </a:pPr>
            <a:r>
              <a:rPr lang="en-AU" dirty="0" smtClean="0"/>
              <a:t> sustainability generated by MoU</a:t>
            </a:r>
          </a:p>
          <a:p>
            <a:pPr>
              <a:buFont typeface="Arial" pitchFamily="34" charset="0"/>
              <a:buChar char="•"/>
            </a:pPr>
            <a:r>
              <a:rPr lang="en-AU" dirty="0" smtClean="0"/>
              <a:t>Tenancy agreement included</a:t>
            </a:r>
          </a:p>
          <a:p>
            <a:pPr>
              <a:buFont typeface="Arial" pitchFamily="34" charset="0"/>
              <a:buChar char="•"/>
            </a:pPr>
            <a:r>
              <a:rPr lang="en-AU" dirty="0" smtClean="0"/>
              <a:t>Certification level agreed so industry recognition</a:t>
            </a:r>
          </a:p>
          <a:p>
            <a:pPr>
              <a:buFont typeface="Arial" pitchFamily="34" charset="0"/>
              <a:buChar char="•"/>
            </a:pPr>
            <a:r>
              <a:rPr lang="en-AU" dirty="0" smtClean="0"/>
              <a:t>Schools provide what industry needs</a:t>
            </a:r>
          </a:p>
          <a:p>
            <a:pPr>
              <a:buFont typeface="Arial" pitchFamily="34" charset="0"/>
              <a:buChar char="•"/>
            </a:pPr>
            <a:r>
              <a:rPr lang="en-AU" dirty="0" smtClean="0"/>
              <a:t>Industry values what is being provided so employers accept trainees from the TTC</a:t>
            </a:r>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Important things here are:</a:t>
            </a:r>
          </a:p>
          <a:p>
            <a:pPr>
              <a:buFont typeface="Arial" pitchFamily="34" charset="0"/>
              <a:buChar char="•"/>
            </a:pPr>
            <a:r>
              <a:rPr lang="en-AU" dirty="0" smtClean="0"/>
              <a:t>Combined management</a:t>
            </a:r>
            <a:r>
              <a:rPr lang="en-AU" baseline="0" dirty="0" smtClean="0"/>
              <a:t> board for consistency</a:t>
            </a:r>
          </a:p>
          <a:p>
            <a:pPr>
              <a:buFont typeface="Arial" pitchFamily="34" charset="0"/>
              <a:buChar char="•"/>
            </a:pPr>
            <a:r>
              <a:rPr lang="en-AU" baseline="0" dirty="0" smtClean="0"/>
              <a:t>Cross campus manager for access and affordability</a:t>
            </a:r>
          </a:p>
          <a:p>
            <a:pPr>
              <a:buFont typeface="Arial" pitchFamily="34" charset="0"/>
              <a:buChar char="•"/>
            </a:pPr>
            <a:r>
              <a:rPr lang="en-AU" baseline="0" dirty="0" smtClean="0"/>
              <a:t>Enterprise model of operation allows students actual industry level work to complete</a:t>
            </a:r>
          </a:p>
          <a:p>
            <a:pPr>
              <a:buFont typeface="Arial" pitchFamily="34" charset="0"/>
              <a:buChar char="•"/>
            </a:pPr>
            <a:r>
              <a:rPr lang="en-AU" baseline="0" dirty="0" smtClean="0"/>
              <a:t>Exit </a:t>
            </a:r>
            <a:r>
              <a:rPr lang="en-AU" baseline="0" dirty="0" err="1" smtClean="0"/>
              <a:t>quals</a:t>
            </a:r>
            <a:r>
              <a:rPr lang="en-AU" baseline="0" dirty="0" smtClean="0"/>
              <a:t> respected by industry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smtClean="0"/>
              <a:t>Rather than have you suffer death by </a:t>
            </a:r>
            <a:r>
              <a:rPr lang="en-AU" dirty="0" err="1" smtClean="0"/>
              <a:t>powerpoint</a:t>
            </a:r>
            <a:r>
              <a:rPr lang="en-AU" dirty="0" smtClean="0"/>
              <a:t> delivered by me</a:t>
            </a:r>
            <a:r>
              <a:rPr lang="en-AU" baseline="0" dirty="0" smtClean="0"/>
              <a:t> for the third time, I felt that our key movers and shakers could, where possible, tell you themselves.</a:t>
            </a:r>
            <a:endParaRPr lang="en-US" dirty="0" smtClean="0"/>
          </a:p>
          <a:p>
            <a:endParaRPr lang="en-US" dirty="0"/>
          </a:p>
        </p:txBody>
      </p:sp>
      <p:sp>
        <p:nvSpPr>
          <p:cNvPr id="4" name="Slide Number Placeholder 3"/>
          <p:cNvSpPr>
            <a:spLocks noGrp="1"/>
          </p:cNvSpPr>
          <p:nvPr>
            <p:ph type="sldNum" sz="quarter" idx="10"/>
          </p:nvPr>
        </p:nvSpPr>
        <p:spPr/>
        <p:txBody>
          <a:bodyPr/>
          <a:lstStyle/>
          <a:p>
            <a:fld id="{7F7DEF65-B22B-4C84-9518-B296E6784F4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67046D-8F1C-46D4-A42D-B385DE44577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7046D-8F1C-46D4-A42D-B385DE44577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7046D-8F1C-46D4-A42D-B385DE44577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7046D-8F1C-46D4-A42D-B385DE44577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67046D-8F1C-46D4-A42D-B385DE44577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67046D-8F1C-46D4-A42D-B385DE44577B}"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67046D-8F1C-46D4-A42D-B385DE44577B}" type="datetimeFigureOut">
              <a:rPr lang="en-US" smtClean="0"/>
              <a:pPr/>
              <a:t>3/8/2011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67046D-8F1C-46D4-A42D-B385DE44577B}" type="datetimeFigureOut">
              <a:rPr lang="en-US" smtClean="0"/>
              <a:pPr/>
              <a:t>3/8/2011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7046D-8F1C-46D4-A42D-B385DE44577B}" type="datetimeFigureOut">
              <a:rPr lang="en-US" smtClean="0"/>
              <a:pPr/>
              <a:t>3/8/2011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7046D-8F1C-46D4-A42D-B385DE44577B}"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7046D-8F1C-46D4-A42D-B385DE44577B}"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4BAEA-0FDC-4CE5-B358-D6BE5C0B55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7046D-8F1C-46D4-A42D-B385DE44577B}" type="datetimeFigureOut">
              <a:rPr lang="en-US" smtClean="0"/>
              <a:pPr/>
              <a:t>3/8/2011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4BAEA-0FDC-4CE5-B358-D6BE5C0B55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400600"/>
          </a:xfrm>
        </p:spPr>
        <p:txBody>
          <a:bodyPr>
            <a:normAutofit/>
          </a:bodyPr>
          <a:lstStyle/>
          <a:p>
            <a:pPr algn="ctr">
              <a:buNone/>
            </a:pPr>
            <a:r>
              <a:rPr lang="en-AU" sz="4400" b="1" dirty="0" smtClean="0">
                <a:solidFill>
                  <a:srgbClr val="FF0000"/>
                </a:solidFill>
              </a:rPr>
              <a:t>Welcome</a:t>
            </a:r>
          </a:p>
          <a:p>
            <a:r>
              <a:rPr lang="en-AU" dirty="0" smtClean="0">
                <a:solidFill>
                  <a:schemeClr val="accent1">
                    <a:lumMod val="75000"/>
                  </a:schemeClr>
                </a:solidFill>
              </a:rPr>
              <a:t>QYIL would like to thank you in advance for your contributions to this morning’s discussions</a:t>
            </a:r>
          </a:p>
          <a:p>
            <a:r>
              <a:rPr lang="en-AU" dirty="0" smtClean="0">
                <a:solidFill>
                  <a:schemeClr val="accent1">
                    <a:lumMod val="75000"/>
                  </a:schemeClr>
                </a:solidFill>
              </a:rPr>
              <a:t>Welcome to all MRYA members.</a:t>
            </a:r>
          </a:p>
          <a:p>
            <a:r>
              <a:rPr lang="en-AU" dirty="0" smtClean="0">
                <a:solidFill>
                  <a:schemeClr val="accent1">
                    <a:lumMod val="75000"/>
                  </a:schemeClr>
                </a:solidFill>
              </a:rPr>
              <a:t>Welcome to Country.</a:t>
            </a:r>
          </a:p>
          <a:p>
            <a:pPr>
              <a:buNone/>
            </a:pPr>
            <a:r>
              <a:rPr lang="en-AU" dirty="0" smtClean="0">
                <a:solidFill>
                  <a:schemeClr val="accent1">
                    <a:lumMod val="75000"/>
                  </a:schemeClr>
                </a:solidFill>
              </a:rPr>
              <a:t/>
            </a:r>
            <a:br>
              <a:rPr lang="en-AU" dirty="0" smtClean="0">
                <a:solidFill>
                  <a:schemeClr val="accent1">
                    <a:lumMod val="75000"/>
                  </a:schemeClr>
                </a:solidFill>
              </a:rPr>
            </a:br>
            <a:r>
              <a:rPr lang="en-AU" dirty="0" smtClean="0">
                <a:solidFill>
                  <a:schemeClr val="accent1">
                    <a:lumMod val="75000"/>
                  </a:schemeClr>
                </a:solidFill>
              </a:rPr>
              <a:t>Geoff Timm. Regional Engagement Manager</a:t>
            </a:r>
            <a:endParaRPr lang="en-US" dirty="0">
              <a:solidFill>
                <a:schemeClr val="accent1">
                  <a:lumMod val="75000"/>
                </a:schemeClr>
              </a:solidFill>
            </a:endParaRPr>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412776"/>
            <a:ext cx="7776864" cy="5445224"/>
          </a:xfrm>
        </p:spPr>
        <p:txBody>
          <a:bodyPr>
            <a:noAutofit/>
          </a:bodyPr>
          <a:lstStyle/>
          <a:p>
            <a:r>
              <a:rPr lang="en-AU" sz="2400" b="1" dirty="0" smtClean="0">
                <a:solidFill>
                  <a:srgbClr val="FF0000"/>
                </a:solidFill>
              </a:rPr>
              <a:t>Caboolture-Morayfield State High Schools</a:t>
            </a:r>
          </a:p>
          <a:p>
            <a:r>
              <a:rPr lang="en-AU" sz="2400" b="1" dirty="0" smtClean="0">
                <a:solidFill>
                  <a:srgbClr val="FF0000"/>
                </a:solidFill>
              </a:rPr>
              <a:t>Civil Construction/Building and Construction Partnership</a:t>
            </a:r>
          </a:p>
          <a:p>
            <a:r>
              <a:rPr lang="en-AU" sz="2000" b="1" dirty="0" smtClean="0">
                <a:solidFill>
                  <a:schemeClr val="tx2">
                    <a:lumMod val="75000"/>
                  </a:schemeClr>
                </a:solidFill>
              </a:rPr>
              <a:t>CSHS –CSQ – MSHS –MBRC – MSQ – Scooters Plastering</a:t>
            </a:r>
            <a:endParaRPr lang="en-US" sz="2000" b="1" dirty="0" smtClean="0">
              <a:solidFill>
                <a:schemeClr val="tx2">
                  <a:lumMod val="75000"/>
                </a:schemeClr>
              </a:solidFill>
            </a:endParaRPr>
          </a:p>
          <a:p>
            <a:r>
              <a:rPr lang="en-AU" sz="2400" b="1" dirty="0" smtClean="0">
                <a:solidFill>
                  <a:srgbClr val="FF0000"/>
                </a:solidFill>
              </a:rPr>
              <a:t>Features: </a:t>
            </a:r>
          </a:p>
          <a:p>
            <a:r>
              <a:rPr lang="en-AU" sz="2400" dirty="0" smtClean="0">
                <a:solidFill>
                  <a:schemeClr val="accent1">
                    <a:lumMod val="75000"/>
                  </a:schemeClr>
                </a:solidFill>
              </a:rPr>
              <a:t>Combined Board of management</a:t>
            </a:r>
          </a:p>
          <a:p>
            <a:r>
              <a:rPr lang="en-AU" sz="2400" dirty="0" smtClean="0">
                <a:solidFill>
                  <a:schemeClr val="accent1">
                    <a:lumMod val="75000"/>
                  </a:schemeClr>
                </a:solidFill>
              </a:rPr>
              <a:t>Cross Campus manager</a:t>
            </a:r>
          </a:p>
          <a:p>
            <a:r>
              <a:rPr lang="en-AU" sz="2400" dirty="0" smtClean="0">
                <a:solidFill>
                  <a:schemeClr val="accent1">
                    <a:lumMod val="75000"/>
                  </a:schemeClr>
                </a:solidFill>
              </a:rPr>
              <a:t>Enterprise model of operation</a:t>
            </a:r>
          </a:p>
          <a:p>
            <a:r>
              <a:rPr lang="en-AU" sz="2400" dirty="0" smtClean="0">
                <a:solidFill>
                  <a:schemeClr val="accent1">
                    <a:lumMod val="75000"/>
                  </a:schemeClr>
                </a:solidFill>
              </a:rPr>
              <a:t>Industry validated Certification</a:t>
            </a:r>
            <a:endParaRPr lang="en-AU" sz="2400" b="1" dirty="0" smtClean="0">
              <a:solidFill>
                <a:schemeClr val="accent1">
                  <a:lumMod val="75000"/>
                </a:schemeClr>
              </a:solidFill>
            </a:endParaRPr>
          </a:p>
          <a:p>
            <a:r>
              <a:rPr lang="en-AU" sz="2400" b="1" dirty="0" smtClean="0">
                <a:solidFill>
                  <a:srgbClr val="FF0000"/>
                </a:solidFill>
              </a:rPr>
              <a:t>Outcomes for Youth:</a:t>
            </a:r>
            <a:endParaRPr lang="en-US" sz="2400" b="1" dirty="0" smtClean="0">
              <a:solidFill>
                <a:srgbClr val="FF0000"/>
              </a:solidFill>
            </a:endParaRPr>
          </a:p>
          <a:p>
            <a:pPr>
              <a:buFont typeface="Arial" pitchFamily="34" charset="0"/>
              <a:buChar char="•"/>
            </a:pPr>
            <a:r>
              <a:rPr lang="en-AU" sz="2400" dirty="0" smtClean="0">
                <a:solidFill>
                  <a:schemeClr val="accent1">
                    <a:lumMod val="75000"/>
                  </a:schemeClr>
                </a:solidFill>
              </a:rPr>
              <a:t>Clearly articulated pathways from school to job</a:t>
            </a:r>
            <a:endParaRPr lang="en-US" sz="2400" dirty="0" smtClean="0">
              <a:solidFill>
                <a:schemeClr val="accent1">
                  <a:lumMod val="75000"/>
                </a:schemeClr>
              </a:solidFill>
            </a:endParaRPr>
          </a:p>
          <a:p>
            <a:pPr>
              <a:buFont typeface="Arial" pitchFamily="34" charset="0"/>
              <a:buChar char="•"/>
            </a:pPr>
            <a:r>
              <a:rPr lang="en-AU" sz="2400" dirty="0" smtClean="0">
                <a:solidFill>
                  <a:schemeClr val="accent1">
                    <a:lumMod val="75000"/>
                  </a:schemeClr>
                </a:solidFill>
              </a:rPr>
              <a:t>Opportunity to enter the workforce in a trade</a:t>
            </a:r>
            <a:endParaRPr lang="en-US" sz="2400" dirty="0" smtClean="0">
              <a:solidFill>
                <a:schemeClr val="accent1">
                  <a:lumMod val="75000"/>
                </a:schemeClr>
              </a:solidFill>
            </a:endParaRPr>
          </a:p>
          <a:p>
            <a:pPr>
              <a:buFont typeface="Arial" pitchFamily="34" charset="0"/>
              <a:buChar char="•"/>
            </a:pPr>
            <a:r>
              <a:rPr lang="en-AU" sz="2400" dirty="0" smtClean="0">
                <a:solidFill>
                  <a:schemeClr val="accent1">
                    <a:lumMod val="75000"/>
                  </a:schemeClr>
                </a:solidFill>
              </a:rPr>
              <a:t>Exit qualifications accepted by Industry</a:t>
            </a:r>
          </a:p>
          <a:p>
            <a:endParaRPr lang="en-AU" sz="2400" dirty="0" smtClean="0"/>
          </a:p>
          <a:p>
            <a:endParaRPr lang="en-AU" sz="2400" dirty="0" smtClean="0"/>
          </a:p>
          <a:p>
            <a:endParaRPr lang="en-AU" sz="2400" dirty="0" smtClean="0"/>
          </a:p>
          <a:p>
            <a:endParaRPr lang="en-US" sz="2400" dirty="0"/>
          </a:p>
        </p:txBody>
      </p:sp>
      <p:sp>
        <p:nvSpPr>
          <p:cNvPr id="4" name="Title 1"/>
          <p:cNvSpPr>
            <a:spLocks noGrp="1"/>
          </p:cNvSpPr>
          <p:nvPr>
            <p:ph type="ctrTitle"/>
          </p:nvPr>
        </p:nvSpPr>
        <p:spPr>
          <a:xfrm>
            <a:off x="685800" y="188913"/>
            <a:ext cx="7772400" cy="1079847"/>
          </a:xfrm>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23528" y="764704"/>
            <a:ext cx="8424936" cy="6093296"/>
          </a:xfrm>
        </p:spPr>
        <p:txBody>
          <a:bodyPr>
            <a:normAutofit lnSpcReduction="10000"/>
          </a:bodyPr>
          <a:lstStyle/>
          <a:p>
            <a:r>
              <a:rPr lang="en-AU" sz="2400" b="1" dirty="0" smtClean="0">
                <a:solidFill>
                  <a:srgbClr val="FF0000"/>
                </a:solidFill>
              </a:rPr>
              <a:t>Burpengary Youth Space Partnership.</a:t>
            </a:r>
          </a:p>
          <a:p>
            <a:r>
              <a:rPr lang="en-AU" sz="2000" b="1" dirty="0" smtClean="0">
                <a:solidFill>
                  <a:schemeClr val="tx2">
                    <a:lumMod val="75000"/>
                  </a:schemeClr>
                </a:solidFill>
              </a:rPr>
              <a:t>Burpengary Baptist Church – Reclink – Shekinah – MSHS – Global Sports Ministries – Community &amp; Business Organisations.</a:t>
            </a:r>
          </a:p>
          <a:p>
            <a:r>
              <a:rPr lang="en-AU" sz="2000" b="1" dirty="0" smtClean="0">
                <a:solidFill>
                  <a:schemeClr val="tx2">
                    <a:lumMod val="75000"/>
                  </a:schemeClr>
                </a:solidFill>
              </a:rPr>
              <a:t>Mr Bill Fowles.</a:t>
            </a:r>
          </a:p>
          <a:p>
            <a:r>
              <a:rPr lang="en-AU" sz="2400" dirty="0" smtClean="0">
                <a:solidFill>
                  <a:srgbClr val="FF0000"/>
                </a:solidFill>
              </a:rPr>
              <a:t>Features:</a:t>
            </a:r>
          </a:p>
          <a:p>
            <a:r>
              <a:rPr lang="en-AU" sz="2400" dirty="0" smtClean="0">
                <a:solidFill>
                  <a:schemeClr val="accent1">
                    <a:lumMod val="75000"/>
                  </a:schemeClr>
                </a:solidFill>
              </a:rPr>
              <a:t>Community input</a:t>
            </a:r>
          </a:p>
          <a:p>
            <a:r>
              <a:rPr lang="en-AU" sz="2400" dirty="0" smtClean="0">
                <a:solidFill>
                  <a:schemeClr val="accent1">
                    <a:lumMod val="75000"/>
                  </a:schemeClr>
                </a:solidFill>
              </a:rPr>
              <a:t>A variety of opportunities for youth</a:t>
            </a:r>
          </a:p>
          <a:p>
            <a:r>
              <a:rPr lang="en-AU" sz="2400" dirty="0" smtClean="0">
                <a:solidFill>
                  <a:schemeClr val="accent1">
                    <a:lumMod val="75000"/>
                  </a:schemeClr>
                </a:solidFill>
              </a:rPr>
              <a:t>Links between school/business /industry in the Burpengary area</a:t>
            </a:r>
          </a:p>
          <a:p>
            <a:r>
              <a:rPr lang="en-AU" sz="2400" dirty="0" smtClean="0">
                <a:solidFill>
                  <a:schemeClr val="accent1">
                    <a:lumMod val="75000"/>
                  </a:schemeClr>
                </a:solidFill>
              </a:rPr>
              <a:t>Opportunity for Enterprise model to be used in developing the Youth Space</a:t>
            </a:r>
            <a:endParaRPr lang="en-AU" sz="2400" dirty="0" smtClean="0"/>
          </a:p>
          <a:p>
            <a:r>
              <a:rPr lang="en-AU" sz="2400" dirty="0" smtClean="0">
                <a:solidFill>
                  <a:srgbClr val="FF0000"/>
                </a:solidFill>
              </a:rPr>
              <a:t>Outcomes for Youth:</a:t>
            </a:r>
          </a:p>
          <a:p>
            <a:pPr>
              <a:buFont typeface="Arial" pitchFamily="34" charset="0"/>
              <a:buChar char="•"/>
            </a:pPr>
            <a:r>
              <a:rPr lang="en-AU" sz="2400" dirty="0" smtClean="0">
                <a:solidFill>
                  <a:schemeClr val="accent1">
                    <a:lumMod val="75000"/>
                  </a:schemeClr>
                </a:solidFill>
              </a:rPr>
              <a:t>Safe space to engage/re-engage</a:t>
            </a:r>
          </a:p>
          <a:p>
            <a:pPr>
              <a:buFont typeface="Arial" pitchFamily="34" charset="0"/>
              <a:buChar char="•"/>
            </a:pPr>
            <a:r>
              <a:rPr lang="en-AU" sz="2400" dirty="0" smtClean="0">
                <a:solidFill>
                  <a:schemeClr val="accent1">
                    <a:lumMod val="75000"/>
                  </a:schemeClr>
                </a:solidFill>
              </a:rPr>
              <a:t>Opportunity for students from Morayfield high school to gain industry experience in Construction</a:t>
            </a:r>
          </a:p>
          <a:p>
            <a:pPr>
              <a:buFont typeface="Arial" pitchFamily="34" charset="0"/>
              <a:buChar char="•"/>
            </a:pPr>
            <a:r>
              <a:rPr lang="en-AU" sz="2400" dirty="0" smtClean="0">
                <a:solidFill>
                  <a:schemeClr val="accent1">
                    <a:lumMod val="75000"/>
                  </a:schemeClr>
                </a:solidFill>
              </a:rPr>
              <a:t>Strong support from employers in local business/industry</a:t>
            </a:r>
          </a:p>
          <a:p>
            <a:endParaRPr lang="en-AU" sz="2400" dirty="0" smtClean="0"/>
          </a:p>
          <a:p>
            <a:endParaRPr lang="en-US" sz="2400" dirty="0"/>
          </a:p>
        </p:txBody>
      </p:sp>
      <p:sp>
        <p:nvSpPr>
          <p:cNvPr id="4" name="Title 1"/>
          <p:cNvSpPr>
            <a:spLocks noGrp="1"/>
          </p:cNvSpPr>
          <p:nvPr>
            <p:ph type="ctrTitle"/>
          </p:nvPr>
        </p:nvSpPr>
        <p:spPr>
          <a:xfrm>
            <a:off x="685800" y="0"/>
            <a:ext cx="7772400" cy="836613"/>
          </a:xfrm>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08720"/>
            <a:ext cx="6400800" cy="5760640"/>
          </a:xfrm>
        </p:spPr>
        <p:txBody>
          <a:bodyPr>
            <a:normAutofit fontScale="92500"/>
          </a:bodyPr>
          <a:lstStyle/>
          <a:p>
            <a:r>
              <a:rPr lang="en-AU" sz="2400" b="1" dirty="0" smtClean="0">
                <a:solidFill>
                  <a:srgbClr val="FF0000"/>
                </a:solidFill>
              </a:rPr>
              <a:t>Senior Phase Network Partnership.</a:t>
            </a:r>
          </a:p>
          <a:p>
            <a:r>
              <a:rPr lang="en-AU" sz="2400" b="1" dirty="0" smtClean="0">
                <a:solidFill>
                  <a:srgbClr val="FF0000"/>
                </a:solidFill>
              </a:rPr>
              <a:t>Features:</a:t>
            </a:r>
          </a:p>
          <a:p>
            <a:r>
              <a:rPr lang="en-AU" sz="2400" b="1" dirty="0" smtClean="0">
                <a:solidFill>
                  <a:schemeClr val="accent1">
                    <a:lumMod val="75000"/>
                  </a:schemeClr>
                </a:solidFill>
              </a:rPr>
              <a:t>Three working Groups.</a:t>
            </a:r>
          </a:p>
          <a:p>
            <a:r>
              <a:rPr lang="en-AU" sz="2400" dirty="0" smtClean="0">
                <a:solidFill>
                  <a:srgbClr val="FF0000"/>
                </a:solidFill>
              </a:rPr>
              <a:t>Group A: </a:t>
            </a:r>
            <a:r>
              <a:rPr lang="en-AU" sz="2400" dirty="0" smtClean="0">
                <a:solidFill>
                  <a:schemeClr val="accent1">
                    <a:lumMod val="75000"/>
                  </a:schemeClr>
                </a:solidFill>
              </a:rPr>
              <a:t>Kate Ruddy. (St Columbans Catholic College)</a:t>
            </a:r>
          </a:p>
          <a:p>
            <a:r>
              <a:rPr lang="en-AU" sz="2400" dirty="0" smtClean="0">
                <a:solidFill>
                  <a:schemeClr val="accent1">
                    <a:lumMod val="75000"/>
                  </a:schemeClr>
                </a:solidFill>
              </a:rPr>
              <a:t>Pathways &amp; Transition Opportunities</a:t>
            </a:r>
          </a:p>
          <a:p>
            <a:endParaRPr lang="en-AU" sz="2400" dirty="0" smtClean="0">
              <a:solidFill>
                <a:schemeClr val="accent1">
                  <a:lumMod val="75000"/>
                </a:schemeClr>
              </a:solidFill>
            </a:endParaRPr>
          </a:p>
          <a:p>
            <a:r>
              <a:rPr lang="en-AU" sz="2400" dirty="0" smtClean="0">
                <a:solidFill>
                  <a:srgbClr val="FF0000"/>
                </a:solidFill>
              </a:rPr>
              <a:t>Group B</a:t>
            </a:r>
            <a:r>
              <a:rPr lang="en-AU" sz="2400" dirty="0" smtClean="0">
                <a:solidFill>
                  <a:schemeClr val="accent1">
                    <a:lumMod val="75000"/>
                  </a:schemeClr>
                </a:solidFill>
              </a:rPr>
              <a:t>: Ken Simpson (Morayfield SHS)</a:t>
            </a:r>
          </a:p>
          <a:p>
            <a:r>
              <a:rPr lang="en-AU" sz="2400" dirty="0" smtClean="0">
                <a:solidFill>
                  <a:schemeClr val="accent1">
                    <a:lumMod val="75000"/>
                  </a:schemeClr>
                </a:solidFill>
              </a:rPr>
              <a:t>School-Industry Interface</a:t>
            </a:r>
          </a:p>
          <a:p>
            <a:endParaRPr lang="en-AU" sz="2400" dirty="0" smtClean="0">
              <a:solidFill>
                <a:schemeClr val="accent1">
                  <a:lumMod val="75000"/>
                </a:schemeClr>
              </a:solidFill>
            </a:endParaRPr>
          </a:p>
          <a:p>
            <a:r>
              <a:rPr lang="en-AU" sz="2400" dirty="0" smtClean="0">
                <a:solidFill>
                  <a:srgbClr val="FF0000"/>
                </a:solidFill>
              </a:rPr>
              <a:t>Group C: </a:t>
            </a:r>
            <a:r>
              <a:rPr lang="en-AU" sz="2400" dirty="0" smtClean="0">
                <a:solidFill>
                  <a:schemeClr val="accent1">
                    <a:lumMod val="75000"/>
                  </a:schemeClr>
                </a:solidFill>
              </a:rPr>
              <a:t>Gregg Nowell,( Mueller College)</a:t>
            </a:r>
          </a:p>
          <a:p>
            <a:r>
              <a:rPr lang="en-AU" sz="2400" dirty="0" smtClean="0">
                <a:solidFill>
                  <a:schemeClr val="accent1">
                    <a:lumMod val="75000"/>
                  </a:schemeClr>
                </a:solidFill>
              </a:rPr>
              <a:t>Industry Validation/VET Network</a:t>
            </a:r>
          </a:p>
          <a:p>
            <a:r>
              <a:rPr lang="en-AU" sz="2400" dirty="0" smtClean="0">
                <a:solidFill>
                  <a:srgbClr val="FF0000"/>
                </a:solidFill>
              </a:rPr>
              <a:t>Outcomes for Youth:</a:t>
            </a:r>
          </a:p>
          <a:p>
            <a:pPr>
              <a:buFont typeface="Arial" pitchFamily="34" charset="0"/>
              <a:buChar char="•"/>
            </a:pPr>
            <a:r>
              <a:rPr lang="en-AU" sz="2400" dirty="0" smtClean="0">
                <a:solidFill>
                  <a:schemeClr val="tx2">
                    <a:lumMod val="75000"/>
                  </a:schemeClr>
                </a:solidFill>
              </a:rPr>
              <a:t>Clear transition and attainment pathways</a:t>
            </a:r>
          </a:p>
          <a:p>
            <a:pPr>
              <a:buFont typeface="Arial" pitchFamily="34" charset="0"/>
              <a:buChar char="•"/>
            </a:pPr>
            <a:r>
              <a:rPr lang="en-AU" sz="2400" dirty="0" smtClean="0">
                <a:solidFill>
                  <a:schemeClr val="tx2">
                    <a:lumMod val="75000"/>
                  </a:schemeClr>
                </a:solidFill>
              </a:rPr>
              <a:t>Industry articulation with VET offerings</a:t>
            </a:r>
          </a:p>
          <a:p>
            <a:endParaRPr lang="en-US" sz="2400" dirty="0">
              <a:solidFill>
                <a:schemeClr val="accent1">
                  <a:lumMod val="75000"/>
                </a:schemeClr>
              </a:solidFill>
            </a:endParaRPr>
          </a:p>
        </p:txBody>
      </p:sp>
      <p:sp>
        <p:nvSpPr>
          <p:cNvPr id="4" name="Title 1"/>
          <p:cNvSpPr>
            <a:spLocks noGrp="1"/>
          </p:cNvSpPr>
          <p:nvPr>
            <p:ph type="ctrTitle"/>
          </p:nvPr>
        </p:nvSpPr>
        <p:spPr>
          <a:xfrm>
            <a:off x="685800" y="0"/>
            <a:ext cx="7772400" cy="980728"/>
          </a:xfrm>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a:bodyPr>
          <a:lstStyle/>
          <a:p>
            <a:pPr algn="ctr">
              <a:buNone/>
            </a:pPr>
            <a:r>
              <a:rPr lang="en-AU" sz="2000" b="1" dirty="0" smtClean="0">
                <a:solidFill>
                  <a:srgbClr val="FF0000"/>
                </a:solidFill>
              </a:rPr>
              <a:t>Annette Homann – Partnership broker</a:t>
            </a:r>
            <a:endParaRPr lang="en-US" sz="2000" b="1" dirty="0" smtClean="0">
              <a:solidFill>
                <a:srgbClr val="FF0000"/>
              </a:solidFill>
            </a:endParaRPr>
          </a:p>
          <a:p>
            <a:pPr algn="ctr">
              <a:buNone/>
            </a:pPr>
            <a:r>
              <a:rPr lang="en-US" sz="4000" b="1" dirty="0" err="1" smtClean="0">
                <a:solidFill>
                  <a:srgbClr val="FF0000"/>
                </a:solidFill>
              </a:rPr>
              <a:t>LIFEmpower</a:t>
            </a:r>
            <a:endParaRPr lang="en-US" sz="4000" b="1" dirty="0" smtClean="0">
              <a:solidFill>
                <a:srgbClr val="FF0000"/>
              </a:solidFill>
            </a:endParaRPr>
          </a:p>
          <a:p>
            <a:pPr algn="ctr">
              <a:buNone/>
            </a:pPr>
            <a:r>
              <a:rPr lang="en-US" sz="2000" b="1" dirty="0" smtClean="0">
                <a:solidFill>
                  <a:schemeClr val="tx2">
                    <a:lumMod val="75000"/>
                  </a:schemeClr>
                </a:solidFill>
              </a:rPr>
              <a:t>Fiducian Financial- Lember Williams – Web-</a:t>
            </a:r>
            <a:r>
              <a:rPr lang="en-US" sz="2000" b="1" dirty="0" err="1" smtClean="0">
                <a:solidFill>
                  <a:schemeClr val="tx2">
                    <a:lumMod val="75000"/>
                  </a:schemeClr>
                </a:solidFill>
              </a:rPr>
              <a:t>Sta</a:t>
            </a:r>
            <a:endParaRPr lang="en-US" sz="2000" b="1" dirty="0" smtClean="0">
              <a:solidFill>
                <a:schemeClr val="tx2">
                  <a:lumMod val="75000"/>
                </a:schemeClr>
              </a:solidFill>
            </a:endParaRPr>
          </a:p>
          <a:p>
            <a:pPr algn="ctr">
              <a:buNone/>
            </a:pPr>
            <a:r>
              <a:rPr lang="en-US" sz="2800" b="1" dirty="0" smtClean="0">
                <a:solidFill>
                  <a:srgbClr val="FF0000"/>
                </a:solidFill>
              </a:rPr>
              <a:t>Purpose</a:t>
            </a:r>
          </a:p>
          <a:p>
            <a:pPr algn="ctr">
              <a:buNone/>
            </a:pPr>
            <a:r>
              <a:rPr lang="en-AU" sz="2000" dirty="0" smtClean="0">
                <a:solidFill>
                  <a:schemeClr val="accent1">
                    <a:lumMod val="75000"/>
                  </a:schemeClr>
                </a:solidFill>
              </a:rPr>
              <a:t>Local Professional and Business women are developing a Mentoring, Guest Speaking and Workshop Program to deliver to Local High School Students in regards to Social Networking, Financial Awareness, Legalities</a:t>
            </a:r>
          </a:p>
          <a:p>
            <a:pPr algn="ctr">
              <a:buNone/>
            </a:pPr>
            <a:r>
              <a:rPr lang="en-AU" sz="2800" b="1" dirty="0" smtClean="0">
                <a:solidFill>
                  <a:srgbClr val="FF0000"/>
                </a:solidFill>
              </a:rPr>
              <a:t>Outcomes for Youth</a:t>
            </a:r>
          </a:p>
          <a:p>
            <a:pPr algn="ctr"/>
            <a:r>
              <a:rPr lang="en-AU" sz="2400" b="1" dirty="0" smtClean="0">
                <a:solidFill>
                  <a:schemeClr val="accent1">
                    <a:lumMod val="75000"/>
                  </a:schemeClr>
                </a:solidFill>
              </a:rPr>
              <a:t>Increase knowledge outside of classroom</a:t>
            </a:r>
          </a:p>
          <a:p>
            <a:pPr algn="ctr"/>
            <a:r>
              <a:rPr lang="en-AU" sz="2400" b="1" dirty="0" smtClean="0">
                <a:solidFill>
                  <a:schemeClr val="accent1">
                    <a:lumMod val="75000"/>
                  </a:schemeClr>
                </a:solidFill>
              </a:rPr>
              <a:t>Increase knowledge of Life Skills</a:t>
            </a:r>
          </a:p>
          <a:p>
            <a:pPr algn="ctr"/>
            <a:r>
              <a:rPr lang="en-AU" sz="2400" b="1" dirty="0" smtClean="0">
                <a:solidFill>
                  <a:schemeClr val="accent1">
                    <a:lumMod val="75000"/>
                  </a:schemeClr>
                </a:solidFill>
              </a:rPr>
              <a:t>Engage with local Business and Professional Women</a:t>
            </a:r>
          </a:p>
          <a:p>
            <a:pPr algn="ctr">
              <a:buNone/>
            </a:pPr>
            <a:endParaRPr lang="en-AU" sz="1600" b="1" dirty="0" smtClean="0">
              <a:solidFill>
                <a:srgbClr val="FF0000"/>
              </a:solidFill>
            </a:endParaRPr>
          </a:p>
          <a:p>
            <a:pPr algn="ctr">
              <a:buNone/>
            </a:pPr>
            <a:endParaRPr lang="en-AU" sz="1600" dirty="0" smtClean="0"/>
          </a:p>
          <a:p>
            <a:pPr algn="ctr">
              <a:buNone/>
            </a:pPr>
            <a:endParaRPr lang="en-US" sz="1600" b="1" dirty="0">
              <a:solidFill>
                <a:schemeClr val="tx2">
                  <a:lumMod val="75000"/>
                </a:schemeClr>
              </a:solidFill>
            </a:endParaRPr>
          </a:p>
        </p:txBody>
      </p:sp>
      <p:sp>
        <p:nvSpPr>
          <p:cNvPr id="4" name="Title 1"/>
          <p:cNvSpPr>
            <a:spLocks noGrp="1"/>
          </p:cNvSpPr>
          <p:nvPr>
            <p:ph type="title"/>
          </p:nvPr>
        </p:nvSpPr>
        <p:spPr>
          <a:blipFill dpi="0" rotWithShape="1">
            <a:blip r:embed="rId2"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412776"/>
            <a:ext cx="7848872" cy="5445224"/>
          </a:xfrm>
        </p:spPr>
        <p:txBody>
          <a:bodyPr>
            <a:normAutofit fontScale="55000" lnSpcReduction="20000"/>
          </a:bodyPr>
          <a:lstStyle/>
          <a:p>
            <a:r>
              <a:rPr lang="en-US" sz="3600" dirty="0" smtClean="0">
                <a:solidFill>
                  <a:srgbClr val="002060"/>
                </a:solidFill>
              </a:rPr>
              <a:t>Moreton Bay Regional Council Indigenous Development – DEEWR – DEEDI – KYC</a:t>
            </a:r>
            <a:endParaRPr lang="en-US" sz="3600" dirty="0" smtClean="0">
              <a:solidFill>
                <a:schemeClr val="tx1"/>
              </a:solidFill>
            </a:endParaRPr>
          </a:p>
          <a:p>
            <a:r>
              <a:rPr lang="en-US" sz="5800" dirty="0" smtClean="0">
                <a:solidFill>
                  <a:srgbClr val="FF0000"/>
                </a:solidFill>
              </a:rPr>
              <a:t>Indigenous Employment Expo</a:t>
            </a:r>
            <a:endParaRPr lang="en-AU" dirty="0" smtClean="0"/>
          </a:p>
          <a:p>
            <a:r>
              <a:rPr lang="en-AU" sz="4400" b="1" dirty="0" smtClean="0">
                <a:solidFill>
                  <a:srgbClr val="FF0000"/>
                </a:solidFill>
              </a:rPr>
              <a:t>Purpose:</a:t>
            </a:r>
          </a:p>
          <a:p>
            <a:r>
              <a:rPr lang="en-AU" sz="4400" dirty="0" smtClean="0">
                <a:solidFill>
                  <a:schemeClr val="tx2">
                    <a:lumMod val="75000"/>
                  </a:schemeClr>
                </a:solidFill>
              </a:rPr>
              <a:t>To expose employers to the benefits of employing Indigenous Australians </a:t>
            </a:r>
          </a:p>
          <a:p>
            <a:r>
              <a:rPr lang="en-AU" sz="4400" dirty="0" smtClean="0">
                <a:solidFill>
                  <a:schemeClr val="tx2">
                    <a:lumMod val="75000"/>
                  </a:schemeClr>
                </a:solidFill>
              </a:rPr>
              <a:t>To increase access to employment opportunities for Indigenous Australians </a:t>
            </a:r>
          </a:p>
          <a:p>
            <a:r>
              <a:rPr lang="en-AU" sz="4400" dirty="0" smtClean="0">
                <a:solidFill>
                  <a:schemeClr val="tx2">
                    <a:lumMod val="75000"/>
                  </a:schemeClr>
                </a:solidFill>
              </a:rPr>
              <a:t> To provide promotional opportunities for employment service providers </a:t>
            </a:r>
          </a:p>
          <a:p>
            <a:r>
              <a:rPr lang="en-AU" sz="4400" dirty="0" smtClean="0">
                <a:solidFill>
                  <a:schemeClr val="tx2">
                    <a:lumMod val="75000"/>
                  </a:schemeClr>
                </a:solidFill>
              </a:rPr>
              <a:t> To provide an opportunity for employment service providers to access practical learning’s from cross cultural awareness training </a:t>
            </a:r>
          </a:p>
          <a:p>
            <a:r>
              <a:rPr lang="en-AU" sz="4400" dirty="0" smtClean="0">
                <a:solidFill>
                  <a:schemeClr val="tx2">
                    <a:lumMod val="75000"/>
                  </a:schemeClr>
                </a:solidFill>
              </a:rPr>
              <a:t> To identify and map community issues/challenges in accessing employment/ employment services providers </a:t>
            </a:r>
          </a:p>
          <a:p>
            <a:endParaRPr lang="en-US" dirty="0">
              <a:solidFill>
                <a:schemeClr val="tx1"/>
              </a:solidFill>
            </a:endParaRPr>
          </a:p>
        </p:txBody>
      </p:sp>
      <p:sp>
        <p:nvSpPr>
          <p:cNvPr id="4" name="Title 1"/>
          <p:cNvSpPr>
            <a:spLocks noGrp="1"/>
          </p:cNvSpPr>
          <p:nvPr>
            <p:ph type="ctrTitle"/>
          </p:nvPr>
        </p:nvSpPr>
        <p:spPr>
          <a:xfrm>
            <a:off x="685800" y="260350"/>
            <a:ext cx="7772400" cy="865188"/>
          </a:xfrm>
          <a:blipFill dpi="0" rotWithShape="1">
            <a:blip r:embed="rId2"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solidFill>
                  <a:srgbClr val="C00000"/>
                </a:solidFill>
              </a:rPr>
              <a:t>Try a Trade</a:t>
            </a:r>
          </a:p>
          <a:p>
            <a:pPr algn="ctr">
              <a:buNone/>
            </a:pPr>
            <a:r>
              <a:rPr lang="en-US" sz="2400" dirty="0" smtClean="0">
                <a:solidFill>
                  <a:schemeClr val="tx2">
                    <a:lumMod val="75000"/>
                  </a:schemeClr>
                </a:solidFill>
              </a:rPr>
              <a:t>Moreton Bay Regional Council Fleet Workshops, Caboolture and Pine Rivers</a:t>
            </a:r>
          </a:p>
          <a:p>
            <a:pPr algn="ctr">
              <a:buNone/>
            </a:pPr>
            <a:r>
              <a:rPr lang="en-US" sz="2400" dirty="0" smtClean="0">
                <a:solidFill>
                  <a:schemeClr val="tx2">
                    <a:lumMod val="75000"/>
                  </a:schemeClr>
                </a:solidFill>
              </a:rPr>
              <a:t>Moreton Bay Region High Schools</a:t>
            </a:r>
          </a:p>
          <a:p>
            <a:pPr algn="ctr">
              <a:buNone/>
            </a:pPr>
            <a:endParaRPr lang="en-US" sz="1600" dirty="0" smtClean="0"/>
          </a:p>
          <a:p>
            <a:pPr algn="ctr">
              <a:buNone/>
            </a:pPr>
            <a:r>
              <a:rPr lang="en-US" sz="2400" b="1" dirty="0" smtClean="0">
                <a:solidFill>
                  <a:srgbClr val="FF0000"/>
                </a:solidFill>
              </a:rPr>
              <a:t>Purpose:</a:t>
            </a:r>
          </a:p>
          <a:p>
            <a:pPr algn="ctr"/>
            <a:r>
              <a:rPr lang="en-US" sz="2400" b="1" dirty="0" smtClean="0">
                <a:solidFill>
                  <a:schemeClr val="tx2">
                    <a:lumMod val="75000"/>
                  </a:schemeClr>
                </a:solidFill>
              </a:rPr>
              <a:t>Increase students’ industrial experience </a:t>
            </a:r>
          </a:p>
          <a:p>
            <a:pPr algn="ctr"/>
            <a:r>
              <a:rPr lang="en-AU" sz="2400" b="1" dirty="0" smtClean="0">
                <a:solidFill>
                  <a:schemeClr val="tx2">
                    <a:lumMod val="75000"/>
                  </a:schemeClr>
                </a:solidFill>
              </a:rPr>
              <a:t>Raise awareness about local jobs</a:t>
            </a:r>
          </a:p>
          <a:p>
            <a:pPr algn="ctr"/>
            <a:r>
              <a:rPr lang="en-AU" sz="2400" b="1" dirty="0" smtClean="0">
                <a:solidFill>
                  <a:schemeClr val="tx2">
                    <a:lumMod val="75000"/>
                  </a:schemeClr>
                </a:solidFill>
              </a:rPr>
              <a:t>Identify potential apprentices</a:t>
            </a:r>
            <a:endParaRPr lang="en-US" sz="2400" b="1" dirty="0">
              <a:solidFill>
                <a:schemeClr val="tx2">
                  <a:lumMod val="75000"/>
                </a:schemeClr>
              </a:solidFill>
            </a:endParaRPr>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blipFill dpi="0" rotWithShape="1">
            <a:blip r:embed="rId2" cstate="print"/>
            <a:srcRect/>
            <a:stretch>
              <a:fillRect/>
            </a:stretch>
          </a:blipFill>
        </p:spPr>
        <p:txBody>
          <a:bodyPr/>
          <a:lstStyle/>
          <a:p>
            <a:pPr eaLnBrk="1" hangingPunct="1"/>
            <a:r>
              <a:rPr lang="en-AU" sz="3600" smtClean="0"/>
              <a:t>                              </a:t>
            </a:r>
          </a:p>
        </p:txBody>
      </p:sp>
      <p:pic>
        <p:nvPicPr>
          <p:cNvPr id="5" name="Picture 3" descr="image001"/>
          <p:cNvPicPr>
            <a:picLocks noGrp="1" noChangeAspect="1" noChangeArrowheads="1"/>
          </p:cNvPicPr>
          <p:nvPr>
            <p:ph idx="1"/>
          </p:nvPr>
        </p:nvPicPr>
        <p:blipFill>
          <a:blip r:embed="rId3" cstate="print"/>
          <a:srcRect/>
          <a:stretch>
            <a:fillRect/>
          </a:stretch>
        </p:blipFill>
        <p:spPr bwMode="auto">
          <a:xfrm>
            <a:off x="467544" y="1268760"/>
            <a:ext cx="8208912" cy="5589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6" presetClass="emph" presetSubtype="0" autoRev="1" fill="hold" nodeType="afterEffect">
                                  <p:stCondLst>
                                    <p:cond delay="0"/>
                                  </p:stCondLst>
                                  <p:childTnLst>
                                    <p:animScale>
                                      <p:cBhvr>
                                        <p:cTn id="10"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pic>
        <p:nvPicPr>
          <p:cNvPr id="5" name="ecxPicture 4" descr="http://www.rense.com/Gmail%20-%20Animal%20Magic%21_files/a_004.jpg"/>
          <p:cNvPicPr>
            <a:picLocks noGrp="1" noChangeAspect="1" noChangeArrowheads="1"/>
          </p:cNvPicPr>
          <p:nvPr>
            <p:ph idx="1"/>
          </p:nvPr>
        </p:nvPicPr>
        <p:blipFill>
          <a:blip r:embed="rId4" cstate="print"/>
          <a:srcRect/>
          <a:stretch>
            <a:fillRect/>
          </a:stretch>
        </p:blipFill>
        <p:spPr bwMode="auto">
          <a:xfrm>
            <a:off x="0" y="1124744"/>
            <a:ext cx="9144000" cy="5733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517232"/>
          </a:xfrm>
        </p:spPr>
        <p:txBody>
          <a:bodyPr>
            <a:normAutofit fontScale="25000" lnSpcReduction="20000"/>
          </a:bodyPr>
          <a:lstStyle/>
          <a:p>
            <a:pPr algn="ctr"/>
            <a:r>
              <a:rPr lang="en-AU" sz="9600" b="1" dirty="0" smtClean="0">
                <a:solidFill>
                  <a:srgbClr val="FF0000"/>
                </a:solidFill>
              </a:rPr>
              <a:t>Business-Industry </a:t>
            </a:r>
            <a:r>
              <a:rPr lang="en-US" sz="9600" b="1" dirty="0" smtClean="0">
                <a:solidFill>
                  <a:srgbClr val="FF0000"/>
                </a:solidFill>
              </a:rPr>
              <a:t>Key Action Group</a:t>
            </a:r>
            <a:r>
              <a:rPr lang="en-US" sz="9600" dirty="0" smtClean="0">
                <a:solidFill>
                  <a:srgbClr val="FF0000"/>
                </a:solidFill>
              </a:rPr>
              <a:t>.</a:t>
            </a:r>
            <a:endParaRPr lang="en-AU" sz="9600" b="1" dirty="0" smtClean="0">
              <a:solidFill>
                <a:srgbClr val="FF0000"/>
              </a:solidFill>
            </a:endParaRPr>
          </a:p>
          <a:p>
            <a:r>
              <a:rPr lang="en-AU" sz="8000" b="1" dirty="0" smtClean="0">
                <a:solidFill>
                  <a:schemeClr val="accent1">
                    <a:lumMod val="75000"/>
                  </a:schemeClr>
                </a:solidFill>
              </a:rPr>
              <a:t>St. Columbans Catholic College-CBEC School-Business-Industry Partnership</a:t>
            </a:r>
          </a:p>
          <a:p>
            <a:r>
              <a:rPr lang="en-AU" sz="8000" b="1" dirty="0" smtClean="0">
                <a:solidFill>
                  <a:schemeClr val="accent1">
                    <a:lumMod val="75000"/>
                  </a:schemeClr>
                </a:solidFill>
              </a:rPr>
              <a:t>Dennis Chiron- CEO, Caboolture Business Enterprise Centre (CBEC):</a:t>
            </a:r>
          </a:p>
          <a:p>
            <a:pPr algn="ctr">
              <a:buNone/>
            </a:pPr>
            <a:r>
              <a:rPr lang="en-AU" sz="8000" b="1" dirty="0" smtClean="0">
                <a:solidFill>
                  <a:srgbClr val="FF0000"/>
                </a:solidFill>
              </a:rPr>
              <a:t>Features:</a:t>
            </a:r>
          </a:p>
          <a:p>
            <a:pPr>
              <a:buNone/>
            </a:pPr>
            <a:r>
              <a:rPr lang="en-AU" sz="8000" b="1" dirty="0" smtClean="0">
                <a:solidFill>
                  <a:schemeClr val="accent1">
                    <a:lumMod val="75000"/>
                  </a:schemeClr>
                </a:solidFill>
              </a:rPr>
              <a:t>School-Workplace visits: Work experience/SAT possibilities (Where </a:t>
            </a:r>
            <a:r>
              <a:rPr lang="en-AU" sz="8000" b="1" smtClean="0">
                <a:solidFill>
                  <a:schemeClr val="accent1">
                    <a:lumMod val="75000"/>
                  </a:schemeClr>
                </a:solidFill>
              </a:rPr>
              <a:t>desired):Resume </a:t>
            </a:r>
            <a:r>
              <a:rPr lang="en-AU" sz="8000" b="1" dirty="0" smtClean="0">
                <a:solidFill>
                  <a:schemeClr val="accent1">
                    <a:lumMod val="75000"/>
                  </a:schemeClr>
                </a:solidFill>
              </a:rPr>
              <a:t>preparation: Business/Industry mentors identified: Student interviews at CBEC (Video): Mentors complete school visits – Feedback re interviews</a:t>
            </a:r>
          </a:p>
          <a:p>
            <a:endParaRPr lang="en-AU" sz="8000" b="1" dirty="0" smtClean="0">
              <a:solidFill>
                <a:schemeClr val="accent1">
                  <a:lumMod val="75000"/>
                </a:schemeClr>
              </a:solidFill>
            </a:endParaRPr>
          </a:p>
          <a:p>
            <a:pPr algn="ctr"/>
            <a:r>
              <a:rPr lang="en-AU" sz="8000" b="1" dirty="0" smtClean="0">
                <a:solidFill>
                  <a:srgbClr val="FF0000"/>
                </a:solidFill>
              </a:rPr>
              <a:t>Outcomes for Youth:</a:t>
            </a:r>
          </a:p>
          <a:p>
            <a:r>
              <a:rPr lang="en-AU" sz="8000" b="1" dirty="0" smtClean="0">
                <a:solidFill>
                  <a:schemeClr val="accent1">
                    <a:lumMod val="75000"/>
                  </a:schemeClr>
                </a:solidFill>
              </a:rPr>
              <a:t>Local business-Industry knowledge</a:t>
            </a:r>
          </a:p>
          <a:p>
            <a:r>
              <a:rPr lang="en-AU" sz="8000" b="1" dirty="0" smtClean="0">
                <a:solidFill>
                  <a:schemeClr val="accent1">
                    <a:lumMod val="75000"/>
                  </a:schemeClr>
                </a:solidFill>
              </a:rPr>
              <a:t>Practical experience in resume preparation and interview technique</a:t>
            </a:r>
          </a:p>
          <a:p>
            <a:r>
              <a:rPr lang="en-AU" sz="8000" b="1" dirty="0" smtClean="0">
                <a:solidFill>
                  <a:schemeClr val="accent1">
                    <a:lumMod val="75000"/>
                  </a:schemeClr>
                </a:solidFill>
              </a:rPr>
              <a:t>Support of business-industry employer</a:t>
            </a:r>
          </a:p>
          <a:p>
            <a:r>
              <a:rPr lang="en-AU" sz="8000" b="1" dirty="0" smtClean="0">
                <a:solidFill>
                  <a:schemeClr val="accent1">
                    <a:lumMod val="75000"/>
                  </a:schemeClr>
                </a:solidFill>
              </a:rPr>
              <a:t>Pathways to local jobs</a:t>
            </a:r>
          </a:p>
          <a:p>
            <a:r>
              <a:rPr lang="en-AU" sz="8000" b="1" dirty="0" smtClean="0">
                <a:solidFill>
                  <a:schemeClr val="accent1">
                    <a:lumMod val="75000"/>
                  </a:schemeClr>
                </a:solidFill>
              </a:rPr>
              <a:t>School based apprenticeships/traineeships</a:t>
            </a:r>
            <a:endParaRPr lang="en-AU" sz="4400" b="1" dirty="0" smtClean="0">
              <a:solidFill>
                <a:schemeClr val="accent1">
                  <a:lumMod val="75000"/>
                </a:schemeClr>
              </a:solidFill>
            </a:endParaRPr>
          </a:p>
          <a:p>
            <a:endParaRPr lang="en-AU" sz="4400" b="1" dirty="0" smtClean="0">
              <a:solidFill>
                <a:schemeClr val="accent1">
                  <a:lumMod val="75000"/>
                </a:schemeClr>
              </a:solidFill>
            </a:endParaRPr>
          </a:p>
          <a:p>
            <a:pPr algn="ctr"/>
            <a:r>
              <a:rPr lang="en-AU" sz="7200" b="1" dirty="0" smtClean="0">
                <a:solidFill>
                  <a:srgbClr val="FF0000"/>
                </a:solidFill>
              </a:rPr>
              <a:t>Potential to expand region wide</a:t>
            </a:r>
            <a:endParaRPr lang="en-US" sz="7200" b="1" dirty="0" smtClean="0">
              <a:solidFill>
                <a:srgbClr val="FF0000"/>
              </a:solidFill>
            </a:endParaRPr>
          </a:p>
          <a:p>
            <a:endParaRPr lang="en-US" dirty="0"/>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661248"/>
          </a:xfrm>
        </p:spPr>
        <p:txBody>
          <a:bodyPr>
            <a:normAutofit fontScale="62500" lnSpcReduction="20000"/>
          </a:bodyPr>
          <a:lstStyle/>
          <a:p>
            <a:pPr algn="ctr">
              <a:buNone/>
            </a:pPr>
            <a:r>
              <a:rPr lang="en-AU" sz="3800" b="1" dirty="0" smtClean="0">
                <a:solidFill>
                  <a:srgbClr val="FF0000"/>
                </a:solidFill>
              </a:rPr>
              <a:t>Parents &amp; Families Key Action Group</a:t>
            </a:r>
          </a:p>
          <a:p>
            <a:pPr algn="ctr">
              <a:buNone/>
            </a:pPr>
            <a:r>
              <a:rPr lang="en-AU" b="1" dirty="0" smtClean="0">
                <a:solidFill>
                  <a:schemeClr val="tx2">
                    <a:lumMod val="75000"/>
                  </a:schemeClr>
                </a:solidFill>
              </a:rPr>
              <a:t>Joe Proctor - DET</a:t>
            </a:r>
          </a:p>
          <a:p>
            <a:pPr>
              <a:buNone/>
            </a:pPr>
            <a:r>
              <a:rPr lang="en-AU" b="1" dirty="0" smtClean="0">
                <a:solidFill>
                  <a:schemeClr val="accent1">
                    <a:lumMod val="75000"/>
                  </a:schemeClr>
                </a:solidFill>
              </a:rPr>
              <a:t>Regional Community Association : Catholic Education : Caboolture Neighbourhood Centre : Moreton Bay Regional Council:  Indigenous Development: Department Education &amp; Training</a:t>
            </a:r>
            <a:endParaRPr lang="en-AU" b="1" dirty="0" smtClean="0">
              <a:solidFill>
                <a:srgbClr val="FF0000"/>
              </a:solidFill>
            </a:endParaRPr>
          </a:p>
          <a:p>
            <a:pPr algn="ctr"/>
            <a:r>
              <a:rPr lang="en-AU" sz="3800" b="1" dirty="0" smtClean="0">
                <a:solidFill>
                  <a:srgbClr val="FF0000"/>
                </a:solidFill>
              </a:rPr>
              <a:t>Features:</a:t>
            </a:r>
          </a:p>
          <a:p>
            <a:r>
              <a:rPr lang="en-AU" b="1" dirty="0" smtClean="0">
                <a:solidFill>
                  <a:schemeClr val="accent1">
                    <a:lumMod val="75000"/>
                  </a:schemeClr>
                </a:solidFill>
              </a:rPr>
              <a:t>Engage Indigenous and Pacific Islander Cohort through Community Centres</a:t>
            </a:r>
          </a:p>
          <a:p>
            <a:r>
              <a:rPr lang="en-AU" b="1" dirty="0" smtClean="0">
                <a:solidFill>
                  <a:schemeClr val="accent1">
                    <a:lumMod val="75000"/>
                  </a:schemeClr>
                </a:solidFill>
              </a:rPr>
              <a:t>Free Training in Career Advice for Parents and Community Staff</a:t>
            </a:r>
          </a:p>
          <a:p>
            <a:r>
              <a:rPr lang="en-AU" b="1" dirty="0" smtClean="0">
                <a:solidFill>
                  <a:schemeClr val="accent1">
                    <a:lumMod val="75000"/>
                  </a:schemeClr>
                </a:solidFill>
              </a:rPr>
              <a:t>Education by Stealth of Senior School Requirements : re SET Plans</a:t>
            </a:r>
          </a:p>
          <a:p>
            <a:endParaRPr lang="en-AU" sz="2000" b="1" dirty="0" smtClean="0">
              <a:solidFill>
                <a:schemeClr val="accent1">
                  <a:lumMod val="75000"/>
                </a:schemeClr>
              </a:solidFill>
            </a:endParaRPr>
          </a:p>
          <a:p>
            <a:pPr algn="ctr"/>
            <a:r>
              <a:rPr lang="en-AU" sz="3800" b="1" dirty="0" smtClean="0">
                <a:solidFill>
                  <a:srgbClr val="FF0000"/>
                </a:solidFill>
              </a:rPr>
              <a:t>Outcomes for Youth:</a:t>
            </a:r>
          </a:p>
          <a:p>
            <a:r>
              <a:rPr lang="en-AU" b="1" dirty="0" smtClean="0">
                <a:solidFill>
                  <a:schemeClr val="accent1">
                    <a:lumMod val="75000"/>
                  </a:schemeClr>
                </a:solidFill>
              </a:rPr>
              <a:t>Better understanding of Senior Education and Pathways</a:t>
            </a:r>
          </a:p>
          <a:p>
            <a:r>
              <a:rPr lang="en-AU" b="1" dirty="0" smtClean="0">
                <a:solidFill>
                  <a:schemeClr val="accent1">
                    <a:lumMod val="75000"/>
                  </a:schemeClr>
                </a:solidFill>
              </a:rPr>
              <a:t>Parents increase knowledge of Careers and Pathways</a:t>
            </a:r>
          </a:p>
          <a:p>
            <a:r>
              <a:rPr lang="en-AU" b="1" dirty="0" smtClean="0">
                <a:solidFill>
                  <a:schemeClr val="accent1">
                    <a:lumMod val="75000"/>
                  </a:schemeClr>
                </a:solidFill>
              </a:rPr>
              <a:t>Support Family Engagement in Schools through Increased Knowledge</a:t>
            </a:r>
          </a:p>
          <a:p>
            <a:r>
              <a:rPr lang="en-AU" b="1" dirty="0" smtClean="0">
                <a:solidFill>
                  <a:schemeClr val="accent1">
                    <a:lumMod val="75000"/>
                  </a:schemeClr>
                </a:solidFill>
              </a:rPr>
              <a:t>Pathways to local jobs</a:t>
            </a:r>
          </a:p>
          <a:p>
            <a:r>
              <a:rPr lang="en-AU" b="1" dirty="0" smtClean="0">
                <a:solidFill>
                  <a:schemeClr val="accent1">
                    <a:lumMod val="75000"/>
                  </a:schemeClr>
                </a:solidFill>
              </a:rPr>
              <a:t>School based apprenticeships/traineeships</a:t>
            </a:r>
          </a:p>
          <a:p>
            <a:pPr algn="ctr"/>
            <a:r>
              <a:rPr lang="en-AU" sz="3800" b="1" dirty="0" smtClean="0">
                <a:solidFill>
                  <a:srgbClr val="FF0000"/>
                </a:solidFill>
              </a:rPr>
              <a:t>Potential to expand region wide</a:t>
            </a:r>
            <a:endParaRPr lang="en-US" sz="3800" b="1" dirty="0" smtClean="0">
              <a:solidFill>
                <a:srgbClr val="FF0000"/>
              </a:solidFill>
            </a:endParaRPr>
          </a:p>
          <a:p>
            <a:endParaRPr lang="en-US" dirty="0"/>
          </a:p>
        </p:txBody>
      </p:sp>
      <p:sp>
        <p:nvSpPr>
          <p:cNvPr id="4" name="Title 1"/>
          <p:cNvSpPr>
            <a:spLocks noGrp="1"/>
          </p:cNvSpPr>
          <p:nvPr>
            <p:ph type="title"/>
          </p:nvPr>
        </p:nvSpPr>
        <p:spPr>
          <a:xfrm>
            <a:off x="457200" y="274638"/>
            <a:ext cx="8229600" cy="994122"/>
          </a:xfrm>
          <a:blipFill dpi="0" rotWithShape="1">
            <a:blip r:embed="rId2" cstate="print"/>
            <a:srcRect/>
            <a:stretch>
              <a:fillRect/>
            </a:stretch>
          </a:blipFill>
        </p:spPr>
        <p:txBody>
          <a:bodyPr/>
          <a:lstStyle/>
          <a:p>
            <a:pPr eaLnBrk="1" hangingPunct="1"/>
            <a:r>
              <a:rPr lang="en-AU" sz="36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57400"/>
            <a:ext cx="8229600" cy="5067944"/>
          </a:xfrm>
        </p:spPr>
        <p:txBody>
          <a:bodyPr>
            <a:normAutofit/>
          </a:bodyPr>
          <a:lstStyle/>
          <a:p>
            <a:pPr algn="ctr">
              <a:buNone/>
            </a:pPr>
            <a:r>
              <a:rPr lang="en-AU" sz="4400" b="1" dirty="0" smtClean="0">
                <a:solidFill>
                  <a:srgbClr val="FF0000"/>
                </a:solidFill>
              </a:rPr>
              <a:t>MRYA</a:t>
            </a:r>
            <a:endParaRPr lang="en-US" sz="2400" dirty="0" smtClean="0"/>
          </a:p>
          <a:p>
            <a:r>
              <a:rPr lang="en-US" sz="2400" dirty="0" smtClean="0">
                <a:solidFill>
                  <a:schemeClr val="accent1">
                    <a:lumMod val="75000"/>
                  </a:schemeClr>
                </a:solidFill>
              </a:rPr>
              <a:t>The MRYA is the most important partnership that we contribute to and it  guides our activities throughout the Region</a:t>
            </a:r>
          </a:p>
          <a:p>
            <a:pPr>
              <a:buNone/>
            </a:pPr>
            <a:endParaRPr lang="en-AU" sz="800" dirty="0" smtClean="0">
              <a:solidFill>
                <a:schemeClr val="accent1">
                  <a:lumMod val="75000"/>
                </a:schemeClr>
              </a:solidFill>
            </a:endParaRPr>
          </a:p>
          <a:p>
            <a:pPr lvl="0"/>
            <a:r>
              <a:rPr lang="en-AU" sz="2400" dirty="0" smtClean="0">
                <a:solidFill>
                  <a:schemeClr val="accent1">
                    <a:lumMod val="75000"/>
                  </a:schemeClr>
                </a:solidFill>
              </a:rPr>
              <a:t>Share information from own organisations, identifying future directions, priorities, policy, initiatives and programs</a:t>
            </a:r>
          </a:p>
          <a:p>
            <a:pPr lvl="0">
              <a:buNone/>
            </a:pPr>
            <a:endParaRPr lang="en-AU" sz="800" dirty="0" smtClean="0">
              <a:solidFill>
                <a:schemeClr val="accent1">
                  <a:lumMod val="75000"/>
                </a:schemeClr>
              </a:solidFill>
            </a:endParaRPr>
          </a:p>
          <a:p>
            <a:pPr lvl="0"/>
            <a:r>
              <a:rPr lang="en-AU" sz="2400" dirty="0" smtClean="0">
                <a:solidFill>
                  <a:schemeClr val="accent1">
                    <a:lumMod val="75000"/>
                  </a:schemeClr>
                </a:solidFill>
              </a:rPr>
              <a:t>Influence industry &amp; business to share responsibility for young people’s preparation, capacity and transition outcomes</a:t>
            </a:r>
          </a:p>
          <a:p>
            <a:pPr lvl="0">
              <a:buNone/>
            </a:pPr>
            <a:endParaRPr lang="en-AU" sz="800" dirty="0" smtClean="0">
              <a:solidFill>
                <a:schemeClr val="accent1">
                  <a:lumMod val="75000"/>
                </a:schemeClr>
              </a:solidFill>
            </a:endParaRPr>
          </a:p>
          <a:p>
            <a:pPr lvl="0"/>
            <a:r>
              <a:rPr lang="en-US" sz="2400" dirty="0" smtClean="0">
                <a:solidFill>
                  <a:schemeClr val="accent1">
                    <a:lumMod val="75000"/>
                  </a:schemeClr>
                </a:solidFill>
              </a:rPr>
              <a:t>Everyone in the room today is committed to the youth agenda and together we can make a difference</a:t>
            </a:r>
            <a:r>
              <a:rPr lang="en-US" sz="2400" b="1" dirty="0" smtClean="0">
                <a:solidFill>
                  <a:schemeClr val="accent1">
                    <a:lumMod val="75000"/>
                  </a:schemeClr>
                </a:solidFill>
              </a:rPr>
              <a:t> </a:t>
            </a:r>
            <a:endParaRPr lang="en-AU" sz="2400" b="1" dirty="0" smtClean="0">
              <a:solidFill>
                <a:schemeClr val="accent1">
                  <a:lumMod val="75000"/>
                </a:schemeClr>
              </a:solidFill>
            </a:endParaRPr>
          </a:p>
        </p:txBody>
      </p:sp>
      <p:sp>
        <p:nvSpPr>
          <p:cNvPr id="4" name="Title 1"/>
          <p:cNvSpPr>
            <a:spLocks noGrp="1"/>
          </p:cNvSpPr>
          <p:nvPr>
            <p:ph type="title"/>
          </p:nvPr>
        </p:nvSpPr>
        <p:spPr>
          <a:blipFill dpi="0" rotWithShape="1">
            <a:blip r:embed="rId3" cstate="print"/>
            <a:srcRect/>
            <a:stretch>
              <a:fillRect/>
            </a:stretch>
          </a:blipFill>
        </p:spPr>
        <p:txBody>
          <a:bodyPr>
            <a:normAutofit fontScale="90000"/>
          </a:bodyPr>
          <a:lstStyle/>
          <a:p>
            <a:pPr eaLnBrk="1" hangingPunct="1"/>
            <a:r>
              <a:rPr lang="en-AU" sz="3600" dirty="0" smtClean="0"/>
              <a:t/>
            </a:r>
            <a:br>
              <a:rPr lang="en-AU" sz="3600" dirty="0" smtClean="0"/>
            </a:br>
            <a:r>
              <a:rPr lang="en-AU" sz="3600" dirty="0" smtClean="0"/>
              <a:t/>
            </a:r>
            <a:br>
              <a:rPr lang="en-AU" sz="3600" dirty="0" smtClean="0"/>
            </a:br>
            <a:r>
              <a:rPr lang="en-AU" sz="36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661248"/>
          </a:xfrm>
        </p:spPr>
        <p:txBody>
          <a:bodyPr>
            <a:normAutofit fontScale="47500" lnSpcReduction="20000"/>
          </a:bodyPr>
          <a:lstStyle/>
          <a:p>
            <a:pPr algn="ctr">
              <a:buNone/>
            </a:pPr>
            <a:endParaRPr lang="en-AU" sz="4600" b="1" dirty="0" smtClean="0">
              <a:solidFill>
                <a:schemeClr val="accent1">
                  <a:lumMod val="75000"/>
                </a:schemeClr>
              </a:solidFill>
            </a:endParaRPr>
          </a:p>
          <a:p>
            <a:pPr algn="ctr">
              <a:buNone/>
            </a:pPr>
            <a:r>
              <a:rPr lang="en-AU" sz="4800" b="1" dirty="0" smtClean="0">
                <a:solidFill>
                  <a:srgbClr val="FF0000"/>
                </a:solidFill>
              </a:rPr>
              <a:t>Skill Shortages Key Action Group</a:t>
            </a:r>
            <a:r>
              <a:rPr lang="en-AU" sz="4400" b="1" dirty="0" smtClean="0">
                <a:solidFill>
                  <a:srgbClr val="FF0000"/>
                </a:solidFill>
              </a:rPr>
              <a:t>:</a:t>
            </a:r>
          </a:p>
          <a:p>
            <a:pPr algn="ctr">
              <a:buNone/>
            </a:pPr>
            <a:r>
              <a:rPr lang="en-AU" sz="4200" dirty="0" smtClean="0">
                <a:solidFill>
                  <a:schemeClr val="tx2">
                    <a:lumMod val="75000"/>
                  </a:schemeClr>
                </a:solidFill>
              </a:rPr>
              <a:t>Kevin O’Sullivan - DEEWR</a:t>
            </a:r>
            <a:endParaRPr lang="en-AU" sz="4400" dirty="0" smtClean="0">
              <a:solidFill>
                <a:srgbClr val="FF0000"/>
              </a:solidFill>
            </a:endParaRPr>
          </a:p>
          <a:p>
            <a:pPr algn="ctr">
              <a:buNone/>
            </a:pPr>
            <a:r>
              <a:rPr lang="en-AU" sz="4400" dirty="0" smtClean="0">
                <a:solidFill>
                  <a:srgbClr val="FF0000"/>
                </a:solidFill>
              </a:rPr>
              <a:t> </a:t>
            </a:r>
            <a:r>
              <a:rPr lang="en-AU" sz="4400" b="1" dirty="0" smtClean="0">
                <a:solidFill>
                  <a:schemeClr val="accent1">
                    <a:lumMod val="75000"/>
                  </a:schemeClr>
                </a:solidFill>
              </a:rPr>
              <a:t>Regional Development Australia- Local Employment Coordinator – DEEWR- MBRC Economic Development- Manufacturing QLD- Constructions Skills QLD – Dept Education &amp; Training</a:t>
            </a:r>
            <a:endParaRPr lang="en-AU" sz="4600" b="1" dirty="0" smtClean="0">
              <a:solidFill>
                <a:srgbClr val="FF0000"/>
              </a:solidFill>
            </a:endParaRPr>
          </a:p>
          <a:p>
            <a:pPr algn="ctr">
              <a:buNone/>
            </a:pPr>
            <a:r>
              <a:rPr lang="en-AU" sz="4600" b="1" dirty="0" smtClean="0">
                <a:solidFill>
                  <a:srgbClr val="FF0000"/>
                </a:solidFill>
              </a:rPr>
              <a:t>Purpose</a:t>
            </a:r>
          </a:p>
          <a:p>
            <a:pPr algn="ctr">
              <a:buNone/>
            </a:pPr>
            <a:r>
              <a:rPr lang="en-AU" sz="4600" b="1" dirty="0" smtClean="0">
                <a:solidFill>
                  <a:schemeClr val="accent1">
                    <a:lumMod val="50000"/>
                  </a:schemeClr>
                </a:solidFill>
              </a:rPr>
              <a:t>To inform educators and training organisations of the Skill Shortage Trends in the Moreton Bay Region for the future development of skilled workers.  </a:t>
            </a:r>
            <a:endParaRPr lang="en-AU" sz="4600" dirty="0" smtClean="0">
              <a:solidFill>
                <a:schemeClr val="accent1">
                  <a:lumMod val="50000"/>
                </a:schemeClr>
              </a:solidFill>
            </a:endParaRPr>
          </a:p>
          <a:p>
            <a:pPr algn="ctr">
              <a:buNone/>
            </a:pPr>
            <a:r>
              <a:rPr lang="en-AU" sz="4600" b="1" dirty="0" smtClean="0">
                <a:solidFill>
                  <a:srgbClr val="FF0000"/>
                </a:solidFill>
              </a:rPr>
              <a:t>Outcomes for Youth:</a:t>
            </a:r>
          </a:p>
          <a:p>
            <a:pPr algn="ctr"/>
            <a:r>
              <a:rPr lang="en-AU" sz="4600" b="1" dirty="0" smtClean="0">
                <a:solidFill>
                  <a:schemeClr val="accent1">
                    <a:lumMod val="75000"/>
                  </a:schemeClr>
                </a:solidFill>
              </a:rPr>
              <a:t>Local business-Industry knowledge</a:t>
            </a:r>
          </a:p>
          <a:p>
            <a:pPr algn="ctr"/>
            <a:r>
              <a:rPr lang="en-AU" sz="4600" b="1" dirty="0" smtClean="0">
                <a:solidFill>
                  <a:schemeClr val="accent1">
                    <a:lumMod val="75000"/>
                  </a:schemeClr>
                </a:solidFill>
              </a:rPr>
              <a:t>Support of business-industry employer</a:t>
            </a:r>
          </a:p>
          <a:p>
            <a:pPr algn="ctr"/>
            <a:r>
              <a:rPr lang="en-AU" sz="4600" b="1" dirty="0" smtClean="0">
                <a:solidFill>
                  <a:schemeClr val="accent1">
                    <a:lumMod val="75000"/>
                  </a:schemeClr>
                </a:solidFill>
              </a:rPr>
              <a:t>Pathways to local jobs</a:t>
            </a:r>
          </a:p>
          <a:p>
            <a:pPr algn="ctr"/>
            <a:r>
              <a:rPr lang="en-AU" sz="4600" b="1" dirty="0" smtClean="0">
                <a:solidFill>
                  <a:schemeClr val="accent1">
                    <a:lumMod val="75000"/>
                  </a:schemeClr>
                </a:solidFill>
              </a:rPr>
              <a:t>School based apprenticeships/traineeships</a:t>
            </a:r>
          </a:p>
          <a:p>
            <a:endParaRPr lang="en-US" dirty="0"/>
          </a:p>
        </p:txBody>
      </p:sp>
      <p:sp>
        <p:nvSpPr>
          <p:cNvPr id="4" name="Title 1"/>
          <p:cNvSpPr>
            <a:spLocks noGrp="1"/>
          </p:cNvSpPr>
          <p:nvPr>
            <p:ph type="title"/>
          </p:nvPr>
        </p:nvSpPr>
        <p:spPr>
          <a:blipFill dpi="0" rotWithShape="1">
            <a:blip r:embed="rId2"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ctr">
              <a:buNone/>
            </a:pPr>
            <a:r>
              <a:rPr lang="en-AU" sz="3500" dirty="0" smtClean="0">
                <a:solidFill>
                  <a:srgbClr val="FF0000"/>
                </a:solidFill>
              </a:rPr>
              <a:t>Young People at Risk Key Action group </a:t>
            </a:r>
          </a:p>
          <a:p>
            <a:pPr algn="ctr">
              <a:buNone/>
            </a:pPr>
            <a:r>
              <a:rPr lang="en-AU" sz="2400" dirty="0" smtClean="0">
                <a:solidFill>
                  <a:schemeClr val="tx2">
                    <a:lumMod val="75000"/>
                  </a:schemeClr>
                </a:solidFill>
              </a:rPr>
              <a:t>Michelle Barton - Intercept</a:t>
            </a:r>
          </a:p>
          <a:p>
            <a:pPr algn="ctr">
              <a:buNone/>
            </a:pPr>
            <a:r>
              <a:rPr lang="en-AU" sz="2400" b="1" dirty="0" smtClean="0">
                <a:solidFill>
                  <a:schemeClr val="tx2">
                    <a:lumMod val="75000"/>
                  </a:schemeClr>
                </a:solidFill>
              </a:rPr>
              <a:t>YOS– Intercept – RAYS – CAYS – Worklinks – DET – MBRC - Shekinah</a:t>
            </a:r>
          </a:p>
          <a:p>
            <a:pPr algn="ctr">
              <a:buNone/>
            </a:pPr>
            <a:r>
              <a:rPr lang="en-AU" b="1" dirty="0" smtClean="0">
                <a:solidFill>
                  <a:srgbClr val="FF0000"/>
                </a:solidFill>
              </a:rPr>
              <a:t>Purpose</a:t>
            </a:r>
          </a:p>
          <a:p>
            <a:pPr algn="ctr">
              <a:buNone/>
            </a:pPr>
            <a:r>
              <a:rPr lang="en-AU" dirty="0" smtClean="0">
                <a:solidFill>
                  <a:schemeClr val="tx2">
                    <a:lumMod val="75000"/>
                  </a:schemeClr>
                </a:solidFill>
              </a:rPr>
              <a:t>“Taking a proactive approach to the provision of support to youth at risk in the Moreton Bay Region”</a:t>
            </a:r>
            <a:endParaRPr lang="en-AU" b="1" dirty="0" smtClean="0">
              <a:solidFill>
                <a:schemeClr val="tx2">
                  <a:lumMod val="75000"/>
                </a:schemeClr>
              </a:solidFill>
            </a:endParaRPr>
          </a:p>
          <a:p>
            <a:pPr algn="ctr">
              <a:buNone/>
            </a:pPr>
            <a:r>
              <a:rPr lang="en-AU" b="1" dirty="0" smtClean="0">
                <a:solidFill>
                  <a:srgbClr val="FF0000"/>
                </a:solidFill>
              </a:rPr>
              <a:t>Outcomes for Youth</a:t>
            </a:r>
          </a:p>
          <a:p>
            <a:pPr algn="ctr"/>
            <a:r>
              <a:rPr lang="en-AU" dirty="0" smtClean="0">
                <a:solidFill>
                  <a:schemeClr val="tx2">
                    <a:lumMod val="75000"/>
                  </a:schemeClr>
                </a:solidFill>
              </a:rPr>
              <a:t>Taking a  holistic approach with Youth @ Risk Engagement</a:t>
            </a:r>
          </a:p>
          <a:p>
            <a:pPr algn="ctr"/>
            <a:r>
              <a:rPr lang="en-AU" dirty="0" smtClean="0">
                <a:solidFill>
                  <a:schemeClr val="tx2">
                    <a:lumMod val="75000"/>
                  </a:schemeClr>
                </a:solidFill>
              </a:rPr>
              <a:t>Creating the engagement space for the development strategic planning</a:t>
            </a:r>
          </a:p>
          <a:p>
            <a:endParaRPr lang="en-US" dirty="0"/>
          </a:p>
        </p:txBody>
      </p:sp>
      <p:sp>
        <p:nvSpPr>
          <p:cNvPr id="4" name="Title 1"/>
          <p:cNvSpPr>
            <a:spLocks noGrp="1"/>
          </p:cNvSpPr>
          <p:nvPr>
            <p:ph type="title"/>
          </p:nvPr>
        </p:nvSpPr>
        <p:spPr>
          <a:blipFill dpi="0" rotWithShape="1">
            <a:blip r:embed="rId2"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rmAutofit lnSpcReduction="10000"/>
          </a:bodyPr>
          <a:lstStyle/>
          <a:p>
            <a:pPr algn="ctr"/>
            <a:r>
              <a:rPr lang="en-AU" sz="3600" dirty="0" smtClean="0">
                <a:solidFill>
                  <a:srgbClr val="FF0000"/>
                </a:solidFill>
              </a:rPr>
              <a:t>General Discussion at Key Action Group Tables</a:t>
            </a:r>
          </a:p>
          <a:p>
            <a:pPr algn="ctr"/>
            <a:r>
              <a:rPr lang="en-AU" dirty="0" smtClean="0">
                <a:solidFill>
                  <a:schemeClr val="accent1">
                    <a:lumMod val="75000"/>
                  </a:schemeClr>
                </a:solidFill>
              </a:rPr>
              <a:t>Tables now have the five KAG names on them</a:t>
            </a:r>
          </a:p>
          <a:p>
            <a:pPr algn="ctr"/>
            <a:r>
              <a:rPr lang="en-AU" dirty="0" smtClean="0">
                <a:solidFill>
                  <a:schemeClr val="accent1">
                    <a:lumMod val="75000"/>
                  </a:schemeClr>
                </a:solidFill>
              </a:rPr>
              <a:t>Table 1 Business-Industry</a:t>
            </a:r>
          </a:p>
          <a:p>
            <a:pPr algn="ctr"/>
            <a:r>
              <a:rPr lang="en-AU" dirty="0" smtClean="0">
                <a:solidFill>
                  <a:schemeClr val="accent1">
                    <a:lumMod val="75000"/>
                  </a:schemeClr>
                </a:solidFill>
              </a:rPr>
              <a:t>Table 2 Parents &amp; Families</a:t>
            </a:r>
          </a:p>
          <a:p>
            <a:pPr algn="ctr"/>
            <a:r>
              <a:rPr lang="en-AU" dirty="0" smtClean="0">
                <a:solidFill>
                  <a:schemeClr val="accent1">
                    <a:lumMod val="75000"/>
                  </a:schemeClr>
                </a:solidFill>
              </a:rPr>
              <a:t>Table 3 Skill Shortages</a:t>
            </a:r>
          </a:p>
          <a:p>
            <a:pPr algn="ctr"/>
            <a:r>
              <a:rPr lang="en-AU" dirty="0" smtClean="0">
                <a:solidFill>
                  <a:schemeClr val="accent1">
                    <a:lumMod val="75000"/>
                  </a:schemeClr>
                </a:solidFill>
              </a:rPr>
              <a:t>Table 4 Young People at Risk</a:t>
            </a:r>
          </a:p>
          <a:p>
            <a:pPr algn="ctr"/>
            <a:r>
              <a:rPr lang="en-AU" dirty="0" smtClean="0">
                <a:solidFill>
                  <a:schemeClr val="accent1">
                    <a:lumMod val="75000"/>
                  </a:schemeClr>
                </a:solidFill>
              </a:rPr>
              <a:t>Table 5 Senior Phase Network</a:t>
            </a:r>
            <a:endParaRPr lang="en-US" dirty="0" smtClean="0">
              <a:solidFill>
                <a:schemeClr val="accent1">
                  <a:lumMod val="75000"/>
                </a:schemeClr>
              </a:solidFill>
            </a:endParaRPr>
          </a:p>
          <a:p>
            <a:pPr algn="ctr"/>
            <a:r>
              <a:rPr lang="en-AU" dirty="0" smtClean="0">
                <a:solidFill>
                  <a:srgbClr val="FF0000"/>
                </a:solidFill>
              </a:rPr>
              <a:t>The question is ‘What happens next?’</a:t>
            </a:r>
            <a:endParaRPr lang="en-US" dirty="0" smtClean="0">
              <a:solidFill>
                <a:srgbClr val="FF0000"/>
              </a:solidFill>
            </a:endParaRPr>
          </a:p>
          <a:p>
            <a:endParaRPr lang="en-US" dirty="0"/>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dirty="0" smtClean="0">
                <a:solidFill>
                  <a:srgbClr val="FF0000"/>
                </a:solidFill>
              </a:rPr>
              <a:t>Key Action Groups Discussion Report.</a:t>
            </a:r>
          </a:p>
          <a:p>
            <a:r>
              <a:rPr lang="en-AU" dirty="0" smtClean="0">
                <a:solidFill>
                  <a:schemeClr val="accent1">
                    <a:lumMod val="75000"/>
                  </a:schemeClr>
                </a:solidFill>
              </a:rPr>
              <a:t>KAGs will report back on the discussions held at Tables</a:t>
            </a:r>
          </a:p>
          <a:p>
            <a:r>
              <a:rPr lang="en-AU" dirty="0" smtClean="0">
                <a:solidFill>
                  <a:schemeClr val="accent1">
                    <a:lumMod val="75000"/>
                  </a:schemeClr>
                </a:solidFill>
              </a:rPr>
              <a:t>Business/Industry -</a:t>
            </a:r>
          </a:p>
          <a:p>
            <a:r>
              <a:rPr lang="en-AU" dirty="0" smtClean="0">
                <a:solidFill>
                  <a:schemeClr val="accent1">
                    <a:lumMod val="75000"/>
                  </a:schemeClr>
                </a:solidFill>
              </a:rPr>
              <a:t>Parents &amp; Families -</a:t>
            </a:r>
          </a:p>
          <a:p>
            <a:r>
              <a:rPr lang="en-AU" dirty="0" smtClean="0">
                <a:solidFill>
                  <a:schemeClr val="accent1">
                    <a:lumMod val="75000"/>
                  </a:schemeClr>
                </a:solidFill>
              </a:rPr>
              <a:t>Skills Shortages-</a:t>
            </a:r>
          </a:p>
          <a:p>
            <a:r>
              <a:rPr lang="en-AU" dirty="0" smtClean="0">
                <a:solidFill>
                  <a:schemeClr val="accent1">
                    <a:lumMod val="75000"/>
                  </a:schemeClr>
                </a:solidFill>
              </a:rPr>
              <a:t>Young People at Risk-</a:t>
            </a:r>
          </a:p>
          <a:p>
            <a:r>
              <a:rPr lang="en-AU" dirty="0" smtClean="0">
                <a:solidFill>
                  <a:schemeClr val="accent1">
                    <a:lumMod val="75000"/>
                  </a:schemeClr>
                </a:solidFill>
              </a:rPr>
              <a:t>Senior Phase Network-</a:t>
            </a:r>
            <a:endParaRPr lang="en-US" dirty="0" smtClean="0">
              <a:solidFill>
                <a:schemeClr val="accent1">
                  <a:lumMod val="75000"/>
                </a:schemeClr>
              </a:solidFill>
            </a:endParaRPr>
          </a:p>
          <a:p>
            <a:endParaRPr lang="en-US" dirty="0"/>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25000" lnSpcReduction="20000"/>
          </a:bodyPr>
          <a:lstStyle/>
          <a:p>
            <a:pPr algn="ctr">
              <a:buNone/>
            </a:pPr>
            <a:r>
              <a:rPr lang="en-AU" sz="12800" dirty="0" smtClean="0">
                <a:solidFill>
                  <a:schemeClr val="accent1">
                    <a:lumMod val="75000"/>
                  </a:schemeClr>
                </a:solidFill>
              </a:rPr>
              <a:t>QYIL would like to thank:</a:t>
            </a:r>
          </a:p>
          <a:p>
            <a:pPr algn="ctr"/>
            <a:r>
              <a:rPr lang="en-AU" sz="12800" dirty="0" smtClean="0">
                <a:solidFill>
                  <a:schemeClr val="accent1">
                    <a:lumMod val="75000"/>
                  </a:schemeClr>
                </a:solidFill>
              </a:rPr>
              <a:t>Key Action Group presenters who offered to lead today</a:t>
            </a:r>
          </a:p>
          <a:p>
            <a:pPr algn="ctr"/>
            <a:r>
              <a:rPr lang="en-AU" sz="12800" dirty="0" smtClean="0">
                <a:solidFill>
                  <a:schemeClr val="accent1">
                    <a:lumMod val="75000"/>
                  </a:schemeClr>
                </a:solidFill>
              </a:rPr>
              <a:t>Senior Phase Network group leaders for their hard work</a:t>
            </a:r>
          </a:p>
          <a:p>
            <a:pPr algn="ctr"/>
            <a:r>
              <a:rPr lang="en-AU" sz="12800" dirty="0" smtClean="0">
                <a:solidFill>
                  <a:schemeClr val="accent1">
                    <a:lumMod val="75000"/>
                  </a:schemeClr>
                </a:solidFill>
              </a:rPr>
              <a:t> All Key Action Group members for their time commitment</a:t>
            </a:r>
          </a:p>
          <a:p>
            <a:pPr algn="ctr">
              <a:buNone/>
            </a:pPr>
            <a:r>
              <a:rPr lang="en-AU" sz="12800" dirty="0" smtClean="0">
                <a:solidFill>
                  <a:schemeClr val="accent1">
                    <a:lumMod val="75000"/>
                  </a:schemeClr>
                </a:solidFill>
              </a:rPr>
              <a:t>All MRYA members for their continued support </a:t>
            </a:r>
          </a:p>
          <a:p>
            <a:pPr algn="ctr">
              <a:buNone/>
            </a:pPr>
            <a:endParaRPr lang="en-AU" sz="12800" dirty="0" smtClean="0">
              <a:solidFill>
                <a:schemeClr val="accent1">
                  <a:lumMod val="75000"/>
                </a:schemeClr>
              </a:solidFill>
            </a:endParaRPr>
          </a:p>
          <a:p>
            <a:pPr algn="ctr">
              <a:buNone/>
            </a:pPr>
            <a:r>
              <a:rPr lang="en-AU" sz="12800" dirty="0" smtClean="0">
                <a:solidFill>
                  <a:srgbClr val="FF0000"/>
                </a:solidFill>
              </a:rPr>
              <a:t>Outcomes of our discussions today will be emailed as soon as they are compiled.</a:t>
            </a:r>
            <a:endParaRPr lang="en-US" sz="12800" dirty="0" smtClean="0">
              <a:solidFill>
                <a:srgbClr val="FF0000"/>
              </a:solidFill>
            </a:endParaRPr>
          </a:p>
          <a:p>
            <a:endParaRPr lang="en-US" sz="9800" dirty="0"/>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340768"/>
            <a:ext cx="8229600" cy="720080"/>
          </a:xfrm>
        </p:spPr>
        <p:txBody>
          <a:bodyPr>
            <a:normAutofit/>
          </a:bodyPr>
          <a:lstStyle/>
          <a:p>
            <a:pPr algn="ctr"/>
            <a:r>
              <a:rPr lang="en-AU" sz="3600" dirty="0" smtClean="0"/>
              <a:t>Thanks for all your hard work</a:t>
            </a:r>
          </a:p>
          <a:p>
            <a:pPr lvl="8" algn="ctr"/>
            <a:endParaRPr lang="en-US" dirty="0"/>
          </a:p>
        </p:txBody>
      </p:sp>
      <p:sp>
        <p:nvSpPr>
          <p:cNvPr id="4" name="Title 1"/>
          <p:cNvSpPr>
            <a:spLocks noGrp="1"/>
          </p:cNvSpPr>
          <p:nvPr>
            <p:ph type="title" idx="4294967295"/>
          </p:nvPr>
        </p:nvSpPr>
        <p:spPr>
          <a:xfrm>
            <a:off x="395536" y="260648"/>
            <a:ext cx="8229600" cy="1143000"/>
          </a:xfrm>
          <a:blipFill dpi="0" rotWithShape="1">
            <a:blip r:embed="rId3" cstate="print"/>
            <a:srcRect/>
            <a:stretch>
              <a:fillRect/>
            </a:stretch>
          </a:blipFill>
        </p:spPr>
        <p:txBody>
          <a:bodyPr/>
          <a:lstStyle/>
          <a:p>
            <a:pPr eaLnBrk="1" hangingPunct="1"/>
            <a:r>
              <a:rPr lang="en-AU" sz="3600" smtClean="0"/>
              <a:t>                              </a:t>
            </a:r>
          </a:p>
        </p:txBody>
      </p:sp>
      <p:pic>
        <p:nvPicPr>
          <p:cNvPr id="7" name="ecxPicture 28" descr="http://www.rense.com/Gmail%20-%20Animal%20Magic%21_files/a_027.jpg"/>
          <p:cNvPicPr>
            <a:picLocks noChangeAspect="1" noChangeArrowheads="1"/>
          </p:cNvPicPr>
          <p:nvPr/>
        </p:nvPicPr>
        <p:blipFill>
          <a:blip r:embed="rId4" cstate="print"/>
          <a:srcRect/>
          <a:stretch>
            <a:fillRect/>
          </a:stretch>
        </p:blipFill>
        <p:spPr bwMode="auto">
          <a:xfrm>
            <a:off x="539552" y="2060848"/>
            <a:ext cx="7701633" cy="45886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84784"/>
            <a:ext cx="4040188" cy="576064"/>
          </a:xfrm>
        </p:spPr>
        <p:txBody>
          <a:bodyPr/>
          <a:lstStyle/>
          <a:p>
            <a:r>
              <a:rPr lang="en-AU" dirty="0" smtClean="0">
                <a:solidFill>
                  <a:srgbClr val="FF0000"/>
                </a:solidFill>
              </a:rPr>
              <a:t>Organisations present today</a:t>
            </a:r>
            <a:endParaRPr lang="en-US" dirty="0">
              <a:solidFill>
                <a:srgbClr val="FF0000"/>
              </a:solidFill>
            </a:endParaRPr>
          </a:p>
        </p:txBody>
      </p:sp>
      <p:sp>
        <p:nvSpPr>
          <p:cNvPr id="4" name="Content Placeholder 3"/>
          <p:cNvSpPr>
            <a:spLocks noGrp="1"/>
          </p:cNvSpPr>
          <p:nvPr>
            <p:ph sz="half" idx="2"/>
          </p:nvPr>
        </p:nvSpPr>
        <p:spPr/>
        <p:txBody>
          <a:bodyPr>
            <a:normAutofit fontScale="70000" lnSpcReduction="20000"/>
          </a:bodyPr>
          <a:lstStyle/>
          <a:p>
            <a:r>
              <a:rPr lang="en-AU" dirty="0" smtClean="0">
                <a:solidFill>
                  <a:schemeClr val="tx2">
                    <a:lumMod val="75000"/>
                  </a:schemeClr>
                </a:solidFill>
              </a:rPr>
              <a:t>Bridgework Employment &amp; Training</a:t>
            </a:r>
          </a:p>
          <a:p>
            <a:r>
              <a:rPr lang="en-AU" dirty="0" smtClean="0">
                <a:solidFill>
                  <a:schemeClr val="tx2">
                    <a:lumMod val="75000"/>
                  </a:schemeClr>
                </a:solidFill>
              </a:rPr>
              <a:t>Brisbane Catholic Education</a:t>
            </a:r>
          </a:p>
          <a:p>
            <a:r>
              <a:rPr lang="en-AU" dirty="0" smtClean="0">
                <a:solidFill>
                  <a:schemeClr val="tx2">
                    <a:lumMod val="75000"/>
                  </a:schemeClr>
                </a:solidFill>
              </a:rPr>
              <a:t>Busy @ Work</a:t>
            </a:r>
          </a:p>
          <a:p>
            <a:r>
              <a:rPr lang="en-AU" dirty="0" smtClean="0">
                <a:solidFill>
                  <a:schemeClr val="tx2">
                    <a:lumMod val="75000"/>
                  </a:schemeClr>
                </a:solidFill>
              </a:rPr>
              <a:t>Caboolture State High School</a:t>
            </a:r>
          </a:p>
          <a:p>
            <a:r>
              <a:rPr lang="en-AU" dirty="0" smtClean="0">
                <a:solidFill>
                  <a:schemeClr val="tx2">
                    <a:lumMod val="75000"/>
                  </a:schemeClr>
                </a:solidFill>
              </a:rPr>
              <a:t>Caboolture Business Enterprise Centre</a:t>
            </a:r>
          </a:p>
          <a:p>
            <a:r>
              <a:rPr lang="en-AU" dirty="0" smtClean="0">
                <a:solidFill>
                  <a:schemeClr val="tx2">
                    <a:lumMod val="75000"/>
                  </a:schemeClr>
                </a:solidFill>
              </a:rPr>
              <a:t>Clontarf  Beach State High School</a:t>
            </a:r>
          </a:p>
          <a:p>
            <a:r>
              <a:rPr lang="en-AU" dirty="0" smtClean="0">
                <a:solidFill>
                  <a:schemeClr val="tx2">
                    <a:lumMod val="75000"/>
                  </a:schemeClr>
                </a:solidFill>
              </a:rPr>
              <a:t>Construction Skills Queensland</a:t>
            </a:r>
          </a:p>
          <a:p>
            <a:r>
              <a:rPr lang="en-AU" dirty="0" smtClean="0">
                <a:solidFill>
                  <a:schemeClr val="tx2">
                    <a:lumMod val="75000"/>
                  </a:schemeClr>
                </a:solidFill>
              </a:rPr>
              <a:t>Dakabin State High School</a:t>
            </a:r>
          </a:p>
          <a:p>
            <a:r>
              <a:rPr lang="en-AU" dirty="0" smtClean="0">
                <a:solidFill>
                  <a:schemeClr val="tx2">
                    <a:lumMod val="75000"/>
                  </a:schemeClr>
                </a:solidFill>
              </a:rPr>
              <a:t>Department Employment Economic Development and Innovation</a:t>
            </a:r>
          </a:p>
          <a:p>
            <a:r>
              <a:rPr lang="en-AU" dirty="0" smtClean="0">
                <a:solidFill>
                  <a:schemeClr val="tx2">
                    <a:lumMod val="75000"/>
                  </a:schemeClr>
                </a:solidFill>
              </a:rPr>
              <a:t>St Columbans Catholic College</a:t>
            </a:r>
          </a:p>
          <a:p>
            <a:r>
              <a:rPr lang="en-AU" dirty="0" smtClean="0">
                <a:solidFill>
                  <a:schemeClr val="tx2">
                    <a:lumMod val="75000"/>
                  </a:schemeClr>
                </a:solidFill>
              </a:rPr>
              <a:t>Department of Education and Training</a:t>
            </a:r>
          </a:p>
          <a:p>
            <a:r>
              <a:rPr lang="en-AU" dirty="0" smtClean="0">
                <a:solidFill>
                  <a:schemeClr val="tx2">
                    <a:lumMod val="75000"/>
                  </a:schemeClr>
                </a:solidFill>
              </a:rPr>
              <a:t>Department of Education</a:t>
            </a:r>
          </a:p>
          <a:p>
            <a:endParaRPr lang="en-AU" dirty="0" smtClean="0">
              <a:solidFill>
                <a:schemeClr val="tx2">
                  <a:lumMod val="75000"/>
                </a:schemeClr>
              </a:solidFill>
            </a:endParaRPr>
          </a:p>
          <a:p>
            <a:r>
              <a:rPr lang="en-AU" b="1" dirty="0" smtClean="0">
                <a:solidFill>
                  <a:srgbClr val="C00000"/>
                </a:solidFill>
              </a:rPr>
              <a:t>To be worked on</a:t>
            </a:r>
          </a:p>
          <a:p>
            <a:endParaRPr lang="en-US" dirty="0"/>
          </a:p>
        </p:txBody>
      </p:sp>
      <p:sp>
        <p:nvSpPr>
          <p:cNvPr id="6" name="Content Placeholder 5"/>
          <p:cNvSpPr>
            <a:spLocks noGrp="1"/>
          </p:cNvSpPr>
          <p:nvPr>
            <p:ph sz="quarter" idx="4"/>
          </p:nvPr>
        </p:nvSpPr>
        <p:spPr>
          <a:xfrm>
            <a:off x="4645025" y="2132857"/>
            <a:ext cx="4041775" cy="3993306"/>
          </a:xfrm>
        </p:spPr>
        <p:txBody>
          <a:bodyPr>
            <a:normAutofit fontScale="77500" lnSpcReduction="20000"/>
          </a:bodyPr>
          <a:lstStyle/>
          <a:p>
            <a:r>
              <a:rPr lang="en-AU" dirty="0" smtClean="0">
                <a:solidFill>
                  <a:schemeClr val="tx2">
                    <a:lumMod val="75000"/>
                  </a:schemeClr>
                </a:solidFill>
              </a:rPr>
              <a:t>Morayfield State High School</a:t>
            </a:r>
          </a:p>
          <a:p>
            <a:r>
              <a:rPr lang="en-AU" dirty="0" smtClean="0">
                <a:solidFill>
                  <a:schemeClr val="tx2">
                    <a:lumMod val="75000"/>
                  </a:schemeClr>
                </a:solidFill>
              </a:rPr>
              <a:t>Moreton Bay Regional Council</a:t>
            </a:r>
          </a:p>
          <a:p>
            <a:r>
              <a:rPr lang="en-AU" dirty="0" smtClean="0">
                <a:solidFill>
                  <a:schemeClr val="tx2">
                    <a:lumMod val="75000"/>
                  </a:schemeClr>
                </a:solidFill>
              </a:rPr>
              <a:t>North Lakes College</a:t>
            </a:r>
          </a:p>
          <a:p>
            <a:r>
              <a:rPr lang="en-AU" dirty="0" smtClean="0">
                <a:solidFill>
                  <a:schemeClr val="tx2">
                    <a:lumMod val="75000"/>
                  </a:schemeClr>
                </a:solidFill>
              </a:rPr>
              <a:t>Pine Rivers State High School</a:t>
            </a:r>
          </a:p>
          <a:p>
            <a:r>
              <a:rPr lang="en-AU" dirty="0" smtClean="0">
                <a:solidFill>
                  <a:schemeClr val="tx2">
                    <a:lumMod val="75000"/>
                  </a:schemeClr>
                </a:solidFill>
              </a:rPr>
              <a:t>Redcliffe Community Association</a:t>
            </a:r>
          </a:p>
          <a:p>
            <a:r>
              <a:rPr lang="en-AU" dirty="0" smtClean="0">
                <a:solidFill>
                  <a:schemeClr val="tx2">
                    <a:lumMod val="75000"/>
                  </a:schemeClr>
                </a:solidFill>
              </a:rPr>
              <a:t>Regional Development Australia</a:t>
            </a:r>
          </a:p>
          <a:p>
            <a:r>
              <a:rPr lang="en-AU" dirty="0" smtClean="0">
                <a:solidFill>
                  <a:schemeClr val="tx2">
                    <a:lumMod val="75000"/>
                  </a:schemeClr>
                </a:solidFill>
              </a:rPr>
              <a:t>Department of Education, Employment and Workplace Relations</a:t>
            </a:r>
          </a:p>
          <a:p>
            <a:r>
              <a:rPr lang="en-AU" dirty="0" smtClean="0">
                <a:solidFill>
                  <a:schemeClr val="tx2">
                    <a:lumMod val="75000"/>
                  </a:schemeClr>
                </a:solidFill>
              </a:rPr>
              <a:t>Southern Cross Catholic College</a:t>
            </a:r>
          </a:p>
          <a:p>
            <a:r>
              <a:rPr lang="en-AU" dirty="0" smtClean="0">
                <a:solidFill>
                  <a:schemeClr val="tx2">
                    <a:lumMod val="75000"/>
                  </a:schemeClr>
                </a:solidFill>
              </a:rPr>
              <a:t>The Hornery institute</a:t>
            </a:r>
          </a:p>
          <a:p>
            <a:r>
              <a:rPr lang="en-AU" dirty="0" smtClean="0">
                <a:solidFill>
                  <a:schemeClr val="tx2">
                    <a:lumMod val="75000"/>
                  </a:schemeClr>
                </a:solidFill>
              </a:rPr>
              <a:t>Tullawong State High School</a:t>
            </a:r>
          </a:p>
          <a:p>
            <a:r>
              <a:rPr lang="en-AU" dirty="0" smtClean="0">
                <a:solidFill>
                  <a:schemeClr val="tx2">
                    <a:lumMod val="75000"/>
                  </a:schemeClr>
                </a:solidFill>
              </a:rPr>
              <a:t>Worklinks</a:t>
            </a:r>
          </a:p>
          <a:p>
            <a:r>
              <a:rPr lang="en-AU" dirty="0" smtClean="0">
                <a:solidFill>
                  <a:schemeClr val="tx2">
                    <a:lumMod val="75000"/>
                  </a:schemeClr>
                </a:solidFill>
              </a:rPr>
              <a:t>Manufacturing Skills Queensland</a:t>
            </a:r>
            <a:endParaRPr lang="en-US" dirty="0" smtClean="0">
              <a:solidFill>
                <a:schemeClr val="tx2">
                  <a:lumMod val="75000"/>
                </a:schemeClr>
              </a:solidFill>
            </a:endParaRPr>
          </a:p>
          <a:p>
            <a:endParaRPr lang="en-US" dirty="0"/>
          </a:p>
        </p:txBody>
      </p:sp>
      <p:sp>
        <p:nvSpPr>
          <p:cNvPr id="7" name="Title 1"/>
          <p:cNvSpPr>
            <a:spLocks noGrp="1"/>
          </p:cNvSpPr>
          <p:nvPr>
            <p:ph type="title"/>
          </p:nvPr>
        </p:nvSpPr>
        <p:spPr>
          <a:blipFill dpi="0" rotWithShape="1">
            <a:blip r:embed="rId3" cstate="print"/>
            <a:srcRect/>
            <a:stretch>
              <a:fillRect/>
            </a:stretch>
          </a:blipFill>
        </p:spPr>
        <p:txBody>
          <a:bodyPr/>
          <a:lstStyle/>
          <a:p>
            <a:pPr eaLnBrk="1" hangingPunct="1"/>
            <a:r>
              <a:rPr lang="en-AU" sz="3600" dirty="0" smtClean="0"/>
              <a:t>                              </a:t>
            </a:r>
          </a:p>
        </p:txBody>
      </p:sp>
      <p:sp>
        <p:nvSpPr>
          <p:cNvPr id="9" name="Text Placeholder 4"/>
          <p:cNvSpPr>
            <a:spLocks noGrp="1"/>
          </p:cNvSpPr>
          <p:nvPr>
            <p:ph type="body" sz="quarter" idx="3"/>
          </p:nvPr>
        </p:nvSpPr>
        <p:spPr>
          <a:xfrm>
            <a:off x="4645025" y="1340768"/>
            <a:ext cx="4041775" cy="792088"/>
          </a:xfrm>
        </p:spPr>
        <p:txBody>
          <a:bodyPr>
            <a:normAutofit fontScale="47500" lnSpcReduction="20000"/>
          </a:bodyPr>
          <a:lstStyle/>
          <a:p>
            <a:endParaRPr lang="en-AU" dirty="0" smtClean="0"/>
          </a:p>
          <a:p>
            <a:endParaRPr lang="en-AU" dirty="0" smtClean="0"/>
          </a:p>
          <a:p>
            <a:r>
              <a:rPr lang="en-AU" sz="5100" dirty="0" smtClean="0">
                <a:solidFill>
                  <a:srgbClr val="FF0000"/>
                </a:solidFill>
              </a:rPr>
              <a:t>Organisations present today</a:t>
            </a:r>
            <a:endParaRPr lang="en-US" sz="5100" dirty="0" smtClean="0">
              <a:solidFill>
                <a:srgbClr val="FF0000"/>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256584"/>
          </a:xfrm>
        </p:spPr>
        <p:txBody>
          <a:bodyPr>
            <a:normAutofit fontScale="92500" lnSpcReduction="10000"/>
          </a:bodyPr>
          <a:lstStyle/>
          <a:p>
            <a:pPr algn="ctr">
              <a:buNone/>
            </a:pPr>
            <a:r>
              <a:rPr lang="en-AU" sz="4800" b="1" dirty="0" smtClean="0">
                <a:solidFill>
                  <a:srgbClr val="FF0000"/>
                </a:solidFill>
              </a:rPr>
              <a:t>Explanation of KAG formation</a:t>
            </a:r>
            <a:endParaRPr lang="en-AU" sz="4800" dirty="0" smtClean="0">
              <a:solidFill>
                <a:srgbClr val="FF0000"/>
              </a:solidFill>
            </a:endParaRPr>
          </a:p>
          <a:p>
            <a:pPr lvl="0"/>
            <a:r>
              <a:rPr lang="en-AU" sz="2600" b="1" dirty="0" smtClean="0">
                <a:solidFill>
                  <a:schemeClr val="accent1">
                    <a:lumMod val="75000"/>
                  </a:schemeClr>
                </a:solidFill>
              </a:rPr>
              <a:t>August 2010 Forum: </a:t>
            </a:r>
            <a:r>
              <a:rPr lang="en-AU" sz="2600" dirty="0" smtClean="0">
                <a:solidFill>
                  <a:schemeClr val="accent1">
                    <a:lumMod val="75000"/>
                  </a:schemeClr>
                </a:solidFill>
              </a:rPr>
              <a:t>Participants identified barriers to attainment and transition and they were narrowed down through workshops  to:</a:t>
            </a:r>
          </a:p>
          <a:p>
            <a:pPr lvl="0">
              <a:buNone/>
            </a:pPr>
            <a:r>
              <a:rPr lang="en-AU" sz="2600" dirty="0" smtClean="0">
                <a:solidFill>
                  <a:schemeClr val="accent1">
                    <a:lumMod val="75000"/>
                  </a:schemeClr>
                </a:solidFill>
              </a:rPr>
              <a:t>		Regional Skill Shortages</a:t>
            </a:r>
          </a:p>
          <a:p>
            <a:pPr lvl="0">
              <a:buNone/>
            </a:pPr>
            <a:r>
              <a:rPr lang="en-AU" sz="2600" dirty="0" smtClean="0">
                <a:solidFill>
                  <a:schemeClr val="accent1">
                    <a:lumMod val="75000"/>
                  </a:schemeClr>
                </a:solidFill>
              </a:rPr>
              <a:t>		Parents and Families Engagement</a:t>
            </a:r>
          </a:p>
          <a:p>
            <a:pPr lvl="0">
              <a:buNone/>
            </a:pPr>
            <a:r>
              <a:rPr lang="en-AU" sz="2600" dirty="0" smtClean="0">
                <a:solidFill>
                  <a:schemeClr val="accent1">
                    <a:lumMod val="75000"/>
                  </a:schemeClr>
                </a:solidFill>
              </a:rPr>
              <a:t>		Business and Industry Engagement</a:t>
            </a:r>
          </a:p>
          <a:p>
            <a:pPr lvl="0">
              <a:buNone/>
            </a:pPr>
            <a:r>
              <a:rPr lang="en-AU" sz="2600" dirty="0" smtClean="0">
                <a:solidFill>
                  <a:schemeClr val="accent1">
                    <a:lumMod val="75000"/>
                  </a:schemeClr>
                </a:solidFill>
              </a:rPr>
              <a:t>		Young People at Risk</a:t>
            </a:r>
          </a:p>
          <a:p>
            <a:pPr lvl="0">
              <a:buNone/>
            </a:pPr>
            <a:r>
              <a:rPr lang="en-AU" sz="2600" dirty="0" smtClean="0">
                <a:solidFill>
                  <a:schemeClr val="accent1">
                    <a:lumMod val="75000"/>
                  </a:schemeClr>
                </a:solidFill>
              </a:rPr>
              <a:t>		Career Development Curriculum – SPN</a:t>
            </a:r>
          </a:p>
          <a:p>
            <a:pPr lvl="0">
              <a:buNone/>
            </a:pPr>
            <a:endParaRPr lang="en-AU" sz="900" dirty="0" smtClean="0">
              <a:solidFill>
                <a:schemeClr val="accent1">
                  <a:lumMod val="75000"/>
                </a:schemeClr>
              </a:solidFill>
            </a:endParaRPr>
          </a:p>
          <a:p>
            <a:pPr lvl="0"/>
            <a:r>
              <a:rPr lang="en-AU" sz="2600" b="1" dirty="0" smtClean="0">
                <a:solidFill>
                  <a:schemeClr val="accent1">
                    <a:lumMod val="75000"/>
                  </a:schemeClr>
                </a:solidFill>
              </a:rPr>
              <a:t>October MRYA</a:t>
            </a:r>
            <a:r>
              <a:rPr lang="en-AU" sz="2600" dirty="0" smtClean="0">
                <a:solidFill>
                  <a:schemeClr val="accent1">
                    <a:lumMod val="75000"/>
                  </a:schemeClr>
                </a:solidFill>
              </a:rPr>
              <a:t> – KAG workshops identified direction </a:t>
            </a:r>
          </a:p>
          <a:p>
            <a:pPr lvl="0">
              <a:buNone/>
            </a:pPr>
            <a:endParaRPr lang="en-AU" sz="900" dirty="0" smtClean="0">
              <a:solidFill>
                <a:schemeClr val="accent1">
                  <a:lumMod val="75000"/>
                </a:schemeClr>
              </a:solidFill>
            </a:endParaRPr>
          </a:p>
          <a:p>
            <a:pPr lvl="0"/>
            <a:r>
              <a:rPr lang="en-AU" sz="2600" b="1" dirty="0" smtClean="0">
                <a:solidFill>
                  <a:schemeClr val="accent1">
                    <a:lumMod val="75000"/>
                  </a:schemeClr>
                </a:solidFill>
              </a:rPr>
              <a:t>Continued individual KAG meetings</a:t>
            </a:r>
            <a:endParaRPr lang="en-AU" sz="2600" dirty="0" smtClean="0">
              <a:solidFill>
                <a:schemeClr val="accent1">
                  <a:lumMod val="75000"/>
                </a:schemeClr>
              </a:solidFill>
            </a:endParaRPr>
          </a:p>
          <a:p>
            <a:pPr algn="ctr">
              <a:buNone/>
            </a:pPr>
            <a:endParaRPr lang="en-AU" sz="4400" b="1" dirty="0" smtClean="0">
              <a:solidFill>
                <a:srgbClr val="FF0000"/>
              </a:solidFill>
            </a:endParaRPr>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400600"/>
          </a:xfrm>
        </p:spPr>
        <p:txBody>
          <a:bodyPr>
            <a:normAutofit/>
          </a:bodyPr>
          <a:lstStyle/>
          <a:p>
            <a:pPr algn="ctr">
              <a:buNone/>
            </a:pPr>
            <a:r>
              <a:rPr lang="en-AU" sz="4400" b="1" dirty="0" smtClean="0">
                <a:solidFill>
                  <a:srgbClr val="FF0000"/>
                </a:solidFill>
              </a:rPr>
              <a:t>Key Principals of Partnering</a:t>
            </a:r>
          </a:p>
          <a:p>
            <a:pPr algn="ctr">
              <a:buNone/>
            </a:pPr>
            <a:endParaRPr lang="en-AU" sz="1050" b="1" dirty="0" smtClean="0">
              <a:solidFill>
                <a:srgbClr val="FF0000"/>
              </a:solidFill>
            </a:endParaRPr>
          </a:p>
          <a:p>
            <a:pPr lvl="0">
              <a:buNone/>
            </a:pPr>
            <a:r>
              <a:rPr lang="en-AU" sz="2400" dirty="0" smtClean="0">
                <a:solidFill>
                  <a:schemeClr val="accent1">
                    <a:lumMod val="75000"/>
                  </a:schemeClr>
                </a:solidFill>
              </a:rPr>
              <a:t>Equity						</a:t>
            </a:r>
            <a:r>
              <a:rPr lang="en-AU" sz="2400" b="1" dirty="0" smtClean="0">
                <a:solidFill>
                  <a:schemeClr val="accent1">
                    <a:lumMod val="75000"/>
                  </a:schemeClr>
                </a:solidFill>
              </a:rPr>
              <a:t>RESPECT</a:t>
            </a:r>
            <a:endParaRPr lang="en-AU" sz="2400" dirty="0" smtClean="0">
              <a:solidFill>
                <a:schemeClr val="accent1">
                  <a:lumMod val="75000"/>
                </a:schemeClr>
              </a:solidFill>
            </a:endParaRPr>
          </a:p>
          <a:p>
            <a:pPr lvl="0">
              <a:buNone/>
            </a:pPr>
            <a:endParaRPr lang="en-AU" sz="2400" dirty="0" smtClean="0">
              <a:solidFill>
                <a:schemeClr val="accent1">
                  <a:lumMod val="75000"/>
                </a:schemeClr>
              </a:solidFill>
            </a:endParaRPr>
          </a:p>
          <a:p>
            <a:pPr lvl="0">
              <a:buNone/>
            </a:pPr>
            <a:endParaRPr lang="en-AU" sz="2400" dirty="0" smtClean="0">
              <a:solidFill>
                <a:schemeClr val="accent1">
                  <a:lumMod val="75000"/>
                </a:schemeClr>
              </a:solidFill>
            </a:endParaRPr>
          </a:p>
          <a:p>
            <a:pPr lvl="0">
              <a:buNone/>
            </a:pPr>
            <a:r>
              <a:rPr lang="en-AU" sz="2400" dirty="0" smtClean="0">
                <a:solidFill>
                  <a:schemeClr val="accent1">
                    <a:lumMod val="75000"/>
                  </a:schemeClr>
                </a:solidFill>
              </a:rPr>
              <a:t>Transparency					</a:t>
            </a:r>
            <a:r>
              <a:rPr lang="en-AU" sz="2400" b="1" dirty="0" smtClean="0">
                <a:solidFill>
                  <a:schemeClr val="accent1">
                    <a:lumMod val="75000"/>
                  </a:schemeClr>
                </a:solidFill>
              </a:rPr>
              <a:t>TRUST</a:t>
            </a:r>
            <a:endParaRPr lang="en-AU" sz="2400" dirty="0" smtClean="0">
              <a:solidFill>
                <a:schemeClr val="accent1">
                  <a:lumMod val="75000"/>
                </a:schemeClr>
              </a:solidFill>
            </a:endParaRPr>
          </a:p>
          <a:p>
            <a:pPr lvl="0">
              <a:buNone/>
            </a:pPr>
            <a:endParaRPr lang="en-AU" sz="2400" dirty="0" smtClean="0">
              <a:solidFill>
                <a:schemeClr val="accent1">
                  <a:lumMod val="75000"/>
                </a:schemeClr>
              </a:solidFill>
            </a:endParaRPr>
          </a:p>
          <a:p>
            <a:pPr lvl="0">
              <a:buNone/>
            </a:pPr>
            <a:endParaRPr lang="en-AU" sz="2400" dirty="0" smtClean="0">
              <a:solidFill>
                <a:schemeClr val="accent1">
                  <a:lumMod val="75000"/>
                </a:schemeClr>
              </a:solidFill>
            </a:endParaRPr>
          </a:p>
          <a:p>
            <a:pPr lvl="0">
              <a:buNone/>
            </a:pPr>
            <a:r>
              <a:rPr lang="en-AU" sz="2400" dirty="0" smtClean="0">
                <a:solidFill>
                  <a:schemeClr val="accent1">
                    <a:lumMod val="75000"/>
                  </a:schemeClr>
                </a:solidFill>
              </a:rPr>
              <a:t>Mutual Benefit				</a:t>
            </a:r>
            <a:r>
              <a:rPr lang="en-AU" sz="2400" b="1" dirty="0" smtClean="0">
                <a:solidFill>
                  <a:schemeClr val="accent1">
                    <a:lumMod val="75000"/>
                  </a:schemeClr>
                </a:solidFill>
              </a:rPr>
              <a:t>SUSTAINABILITY</a:t>
            </a:r>
            <a:endParaRPr lang="en-AU" sz="2400" dirty="0">
              <a:solidFill>
                <a:schemeClr val="accent1">
                  <a:lumMod val="75000"/>
                </a:schemeClr>
              </a:solidFill>
            </a:endParaRPr>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
        <p:nvSpPr>
          <p:cNvPr id="6" name="Right Arrow 5"/>
          <p:cNvSpPr/>
          <p:nvPr/>
        </p:nvSpPr>
        <p:spPr>
          <a:xfrm>
            <a:off x="3419872" y="2420888"/>
            <a:ext cx="108012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ight Arrow 6"/>
          <p:cNvSpPr/>
          <p:nvPr/>
        </p:nvSpPr>
        <p:spPr>
          <a:xfrm>
            <a:off x="3419872" y="5013176"/>
            <a:ext cx="108012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ight Arrow 7"/>
          <p:cNvSpPr/>
          <p:nvPr/>
        </p:nvSpPr>
        <p:spPr>
          <a:xfrm>
            <a:off x="3419872" y="3645024"/>
            <a:ext cx="108012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400600"/>
          </a:xfrm>
        </p:spPr>
        <p:txBody>
          <a:bodyPr>
            <a:normAutofit/>
          </a:bodyPr>
          <a:lstStyle/>
          <a:p>
            <a:pPr algn="ctr">
              <a:buNone/>
            </a:pPr>
            <a:r>
              <a:rPr lang="en-AU" sz="4400" b="1" dirty="0" smtClean="0">
                <a:solidFill>
                  <a:srgbClr val="FF0000"/>
                </a:solidFill>
              </a:rPr>
              <a:t>Stages of a partnership</a:t>
            </a:r>
          </a:p>
          <a:p>
            <a:pPr algn="ctr">
              <a:buNone/>
            </a:pPr>
            <a:endParaRPr lang="en-AU" sz="1800" b="1" dirty="0" smtClean="0">
              <a:solidFill>
                <a:srgbClr val="FF0000"/>
              </a:solidFill>
            </a:endParaRPr>
          </a:p>
          <a:p>
            <a:pPr algn="ctr">
              <a:buNone/>
            </a:pPr>
            <a:r>
              <a:rPr lang="en-AU" b="1" dirty="0" smtClean="0">
                <a:solidFill>
                  <a:schemeClr val="accent1">
                    <a:lumMod val="75000"/>
                  </a:schemeClr>
                </a:solidFill>
              </a:rPr>
              <a:t>Create</a:t>
            </a:r>
          </a:p>
          <a:p>
            <a:pPr algn="ctr">
              <a:buNone/>
            </a:pPr>
            <a:r>
              <a:rPr lang="en-AU" sz="2400" b="1" i="1" dirty="0" smtClean="0">
                <a:solidFill>
                  <a:srgbClr val="FF0000"/>
                </a:solidFill>
              </a:rPr>
              <a:t>Engagement</a:t>
            </a:r>
          </a:p>
          <a:p>
            <a:pPr algn="ctr">
              <a:buNone/>
            </a:pPr>
            <a:endParaRPr lang="en-AU" sz="1600" b="1" dirty="0" smtClean="0">
              <a:solidFill>
                <a:schemeClr val="accent1">
                  <a:lumMod val="75000"/>
                </a:schemeClr>
              </a:solidFill>
            </a:endParaRPr>
          </a:p>
          <a:p>
            <a:pPr algn="ctr">
              <a:buNone/>
            </a:pPr>
            <a:r>
              <a:rPr lang="en-AU" b="1" dirty="0" smtClean="0">
                <a:solidFill>
                  <a:schemeClr val="accent1">
                    <a:lumMod val="75000"/>
                  </a:schemeClr>
                </a:solidFill>
              </a:rPr>
              <a:t>Developing</a:t>
            </a:r>
          </a:p>
          <a:p>
            <a:pPr algn="ctr">
              <a:buNone/>
            </a:pPr>
            <a:r>
              <a:rPr lang="en-AU" sz="2400" b="1" i="1" dirty="0" smtClean="0">
                <a:solidFill>
                  <a:srgbClr val="FF0000"/>
                </a:solidFill>
              </a:rPr>
              <a:t>Commitment</a:t>
            </a:r>
          </a:p>
          <a:p>
            <a:pPr algn="ctr">
              <a:buNone/>
            </a:pPr>
            <a:endParaRPr lang="en-AU" sz="1600" b="1" dirty="0" smtClean="0">
              <a:solidFill>
                <a:schemeClr val="accent1">
                  <a:lumMod val="75000"/>
                </a:schemeClr>
              </a:solidFill>
            </a:endParaRPr>
          </a:p>
          <a:p>
            <a:pPr algn="ctr">
              <a:buNone/>
            </a:pPr>
            <a:r>
              <a:rPr lang="en-AU" b="1" dirty="0" smtClean="0">
                <a:solidFill>
                  <a:schemeClr val="accent1">
                    <a:lumMod val="75000"/>
                  </a:schemeClr>
                </a:solidFill>
              </a:rPr>
              <a:t>Sustaining</a:t>
            </a:r>
          </a:p>
          <a:p>
            <a:pPr algn="ctr">
              <a:buNone/>
            </a:pPr>
            <a:r>
              <a:rPr lang="en-AU" sz="2400" b="1" i="1" dirty="0" smtClean="0">
                <a:solidFill>
                  <a:srgbClr val="FF0000"/>
                </a:solidFill>
              </a:rPr>
              <a:t>Ownership</a:t>
            </a:r>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68760"/>
            <a:ext cx="8496944" cy="5400600"/>
          </a:xfrm>
        </p:spPr>
        <p:txBody>
          <a:bodyPr>
            <a:normAutofit/>
          </a:bodyPr>
          <a:lstStyle/>
          <a:p>
            <a:pPr algn="ctr">
              <a:buNone/>
            </a:pPr>
            <a:r>
              <a:rPr lang="en-AU" sz="4400" b="1" dirty="0" smtClean="0">
                <a:solidFill>
                  <a:srgbClr val="FF0000"/>
                </a:solidFill>
              </a:rPr>
              <a:t>Flood Event Backlash</a:t>
            </a:r>
          </a:p>
          <a:p>
            <a:pPr lvl="0">
              <a:buNone/>
            </a:pPr>
            <a:r>
              <a:rPr lang="en-AU" sz="2400" b="1" dirty="0" smtClean="0">
                <a:solidFill>
                  <a:schemeClr val="accent1">
                    <a:lumMod val="75000"/>
                  </a:schemeClr>
                </a:solidFill>
              </a:rPr>
              <a:t>The knock on effect of floods and cyclones will impact on the state’s supply chain, and this will be felt in Moreton Bay</a:t>
            </a:r>
          </a:p>
          <a:p>
            <a:pPr lvl="0">
              <a:buNone/>
            </a:pPr>
            <a:endParaRPr lang="en-AU" sz="800" dirty="0" smtClean="0">
              <a:solidFill>
                <a:schemeClr val="accent1">
                  <a:lumMod val="75000"/>
                </a:schemeClr>
              </a:solidFill>
            </a:endParaRPr>
          </a:p>
          <a:p>
            <a:pPr lvl="0"/>
            <a:r>
              <a:rPr lang="en-AU" sz="2400" dirty="0" smtClean="0">
                <a:solidFill>
                  <a:schemeClr val="accent1">
                    <a:lumMod val="75000"/>
                  </a:schemeClr>
                </a:solidFill>
              </a:rPr>
              <a:t>All manner of goods and services will be stalled because of this</a:t>
            </a:r>
          </a:p>
          <a:p>
            <a:pPr lvl="0">
              <a:buNone/>
            </a:pPr>
            <a:endParaRPr lang="en-AU" sz="800" dirty="0" smtClean="0">
              <a:solidFill>
                <a:schemeClr val="accent1">
                  <a:lumMod val="75000"/>
                </a:schemeClr>
              </a:solidFill>
            </a:endParaRPr>
          </a:p>
          <a:p>
            <a:pPr lvl="0"/>
            <a:r>
              <a:rPr lang="en-AU" sz="2400" dirty="0" smtClean="0">
                <a:solidFill>
                  <a:schemeClr val="accent1">
                    <a:lumMod val="75000"/>
                  </a:schemeClr>
                </a:solidFill>
              </a:rPr>
              <a:t>Businesses  will be affected may choose to leave the region daily or permanently for work, close their doors temporarily, or permanently</a:t>
            </a:r>
          </a:p>
          <a:p>
            <a:pPr lvl="0">
              <a:buNone/>
            </a:pPr>
            <a:endParaRPr lang="en-AU" sz="800" dirty="0" smtClean="0">
              <a:solidFill>
                <a:schemeClr val="accent1">
                  <a:lumMod val="75000"/>
                </a:schemeClr>
              </a:solidFill>
            </a:endParaRPr>
          </a:p>
          <a:p>
            <a:pPr lvl="0"/>
            <a:r>
              <a:rPr lang="en-AU" sz="2400" dirty="0" smtClean="0">
                <a:solidFill>
                  <a:schemeClr val="accent1">
                    <a:lumMod val="75000"/>
                  </a:schemeClr>
                </a:solidFill>
              </a:rPr>
              <a:t>This may provide short term opportunities for casual, unskilled labour, or school based positions in the longer term</a:t>
            </a:r>
          </a:p>
          <a:p>
            <a:pPr lvl="0">
              <a:buNone/>
            </a:pPr>
            <a:endParaRPr lang="en-AU" sz="800" dirty="0" smtClean="0">
              <a:solidFill>
                <a:schemeClr val="accent1">
                  <a:lumMod val="75000"/>
                </a:schemeClr>
              </a:solidFill>
            </a:endParaRPr>
          </a:p>
          <a:p>
            <a:pPr lvl="0"/>
            <a:r>
              <a:rPr lang="en-AU" sz="2400" dirty="0" smtClean="0">
                <a:solidFill>
                  <a:schemeClr val="accent1">
                    <a:lumMod val="75000"/>
                  </a:schemeClr>
                </a:solidFill>
              </a:rPr>
              <a:t>This may also result in a shortage of skilled labour in this Region </a:t>
            </a:r>
          </a:p>
          <a:p>
            <a:pPr lvl="0"/>
            <a:endParaRPr lang="en-AU" sz="2400" dirty="0" smtClean="0">
              <a:solidFill>
                <a:schemeClr val="accent1">
                  <a:lumMod val="75000"/>
                </a:schemeClr>
              </a:solidFill>
            </a:endParaRPr>
          </a:p>
          <a:p>
            <a:pPr lvl="0">
              <a:buNone/>
            </a:pPr>
            <a:endParaRPr lang="en-AU" sz="800" dirty="0" smtClean="0">
              <a:solidFill>
                <a:schemeClr val="accent1">
                  <a:lumMod val="75000"/>
                </a:schemeClr>
              </a:solidFill>
            </a:endParaRPr>
          </a:p>
        </p:txBody>
      </p:sp>
      <p:sp>
        <p:nvSpPr>
          <p:cNvPr id="4" name="Title 1"/>
          <p:cNvSpPr>
            <a:spLocks noGrp="1"/>
          </p:cNvSpPr>
          <p:nvPr>
            <p:ph type="title"/>
          </p:nvPr>
        </p:nvSpPr>
        <p:spPr>
          <a:blipFill dpi="0" rotWithShape="1">
            <a:blip r:embed="rId2"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400600"/>
          </a:xfrm>
        </p:spPr>
        <p:txBody>
          <a:bodyPr>
            <a:normAutofit/>
          </a:bodyPr>
          <a:lstStyle/>
          <a:p>
            <a:pPr algn="ctr">
              <a:buNone/>
            </a:pPr>
            <a:r>
              <a:rPr lang="en-AU" sz="4400" b="1" dirty="0" smtClean="0">
                <a:solidFill>
                  <a:srgbClr val="FF0000"/>
                </a:solidFill>
              </a:rPr>
              <a:t>The QYIL response is to</a:t>
            </a:r>
          </a:p>
          <a:p>
            <a:pPr algn="ctr">
              <a:buNone/>
            </a:pPr>
            <a:endParaRPr lang="en-AU" sz="4400" b="1" dirty="0" smtClean="0">
              <a:solidFill>
                <a:srgbClr val="FF0000"/>
              </a:solidFill>
            </a:endParaRPr>
          </a:p>
          <a:p>
            <a:pPr lvl="0" algn="ctr">
              <a:buNone/>
            </a:pPr>
            <a:r>
              <a:rPr lang="en-AU" sz="2800" dirty="0" smtClean="0">
                <a:solidFill>
                  <a:schemeClr val="accent1">
                    <a:lumMod val="75000"/>
                  </a:schemeClr>
                </a:solidFill>
              </a:rPr>
              <a:t>In all cases, the primary challenge lies in attempting to accurately forecast these events, predict the timing of their occurrence and then respond in a positive manner that ensures the ongoing success of the PB program</a:t>
            </a:r>
            <a:endParaRPr lang="en-AU" sz="2800" b="1" dirty="0" smtClean="0">
              <a:solidFill>
                <a:schemeClr val="accent1">
                  <a:lumMod val="75000"/>
                </a:schemeClr>
              </a:solidFill>
            </a:endParaRPr>
          </a:p>
          <a:p>
            <a:pPr algn="ctr">
              <a:buNone/>
            </a:pPr>
            <a:endParaRPr lang="en-AU" sz="4400" b="1" dirty="0" smtClean="0">
              <a:solidFill>
                <a:srgbClr val="FF0000"/>
              </a:solidFill>
            </a:endParaRPr>
          </a:p>
          <a:p>
            <a:pPr algn="ctr">
              <a:buNone/>
            </a:pPr>
            <a:endParaRPr lang="en-AU" sz="1800" b="1" dirty="0" smtClean="0">
              <a:solidFill>
                <a:srgbClr val="FF0000"/>
              </a:solidFill>
            </a:endParaRPr>
          </a:p>
        </p:txBody>
      </p:sp>
      <p:sp>
        <p:nvSpPr>
          <p:cNvPr id="4" name="Title 1"/>
          <p:cNvSpPr>
            <a:spLocks noGrp="1"/>
          </p:cNvSpPr>
          <p:nvPr>
            <p:ph type="title"/>
          </p:nvPr>
        </p:nvSpPr>
        <p:spPr>
          <a:blipFill dpi="0" rotWithShape="1">
            <a:blip r:embed="rId3" cstate="print"/>
            <a:srcRect/>
            <a:stretch>
              <a:fillRect/>
            </a:stretch>
          </a:blipFill>
        </p:spPr>
        <p:txBody>
          <a:bodyPr/>
          <a:lstStyle/>
          <a:p>
            <a:pPr eaLnBrk="1" hangingPunct="1"/>
            <a:r>
              <a:rPr lang="en-AU" sz="36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endParaRPr lang="en-US"/>
          </a:p>
        </p:txBody>
      </p:sp>
      <p:pic>
        <p:nvPicPr>
          <p:cNvPr id="47107" name="Picture 3" descr="image00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1268" name="Rectangle 4"/>
          <p:cNvSpPr>
            <a:spLocks noChangeArrowheads="1"/>
          </p:cNvSpPr>
          <p:nvPr/>
        </p:nvSpPr>
        <p:spPr bwMode="auto">
          <a:xfrm>
            <a:off x="611188" y="260350"/>
            <a:ext cx="7772400" cy="239713"/>
          </a:xfrm>
          <a:prstGeom prst="rect">
            <a:avLst/>
          </a:prstGeom>
          <a:noFill/>
          <a:ln w="9525">
            <a:noFill/>
            <a:miter lim="800000"/>
            <a:headEnd/>
            <a:tailEnd/>
          </a:ln>
        </p:spPr>
        <p:txBody>
          <a:bodyPr anchor="ctr"/>
          <a:lstStyle/>
          <a:p>
            <a:pPr algn="ctr"/>
            <a:r>
              <a:rPr lang="en-AU" sz="2400">
                <a:solidFill>
                  <a:srgbClr val="FFFFFF"/>
                </a:solidFill>
                <a:latin typeface="Calibri" pitchFamily="34" charset="0"/>
              </a:rPr>
              <a:t>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blinds(horizontal)">
                                      <p:cBhvr>
                                        <p:cTn id="7" dur="500"/>
                                        <p:tgtEl>
                                          <p:spTgt spid="47107"/>
                                        </p:tgtEl>
                                      </p:cBhvr>
                                    </p:animEffect>
                                  </p:childTnLst>
                                </p:cTn>
                              </p:par>
                            </p:childTnLst>
                          </p:cTn>
                        </p:par>
                        <p:par>
                          <p:cTn id="8" fill="hold">
                            <p:stCondLst>
                              <p:cond delay="500"/>
                            </p:stCondLst>
                            <p:childTnLst>
                              <p:par>
                                <p:cTn id="9" presetID="6" presetClass="emph" presetSubtype="0" autoRev="1" fill="hold" nodeType="afterEffect">
                                  <p:stCondLst>
                                    <p:cond delay="0"/>
                                  </p:stCondLst>
                                  <p:childTnLst>
                                    <p:animScale>
                                      <p:cBhvr>
                                        <p:cTn id="10" dur="2000" fill="hold"/>
                                        <p:tgtEl>
                                          <p:spTgt spid="4710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67544" y="0"/>
            <a:ext cx="8229600" cy="1143000"/>
          </a:xfrm>
        </p:spPr>
        <p:txBody>
          <a:bodyPr>
            <a:normAutofit/>
          </a:bodyPr>
          <a:lstStyle/>
          <a:p>
            <a:r>
              <a:rPr lang="en-AU" dirty="0" smtClean="0"/>
              <a:t/>
            </a:r>
            <a:br>
              <a:rPr lang="en-AU" dirty="0" smtClean="0"/>
            </a:br>
            <a:r>
              <a:rPr lang="en-AU" sz="2000" dirty="0" smtClean="0"/>
              <a:t>Tom McCue-Senior Partnership Broker</a:t>
            </a:r>
            <a:endParaRPr lang="en-US" dirty="0"/>
          </a:p>
        </p:txBody>
      </p:sp>
      <p:sp>
        <p:nvSpPr>
          <p:cNvPr id="11" name="Content Placeholder 10"/>
          <p:cNvSpPr>
            <a:spLocks noGrp="1"/>
          </p:cNvSpPr>
          <p:nvPr>
            <p:ph idx="1"/>
          </p:nvPr>
        </p:nvSpPr>
        <p:spPr>
          <a:xfrm>
            <a:off x="457200" y="1412776"/>
            <a:ext cx="8229600" cy="5688632"/>
          </a:xfrm>
        </p:spPr>
        <p:txBody>
          <a:bodyPr>
            <a:normAutofit/>
          </a:bodyPr>
          <a:lstStyle/>
          <a:p>
            <a:pPr algn="ctr">
              <a:buNone/>
            </a:pPr>
            <a:r>
              <a:rPr lang="en-AU" sz="2000" b="1" dirty="0" smtClean="0">
                <a:solidFill>
                  <a:schemeClr val="accent1">
                    <a:lumMod val="75000"/>
                  </a:schemeClr>
                </a:solidFill>
              </a:rPr>
              <a:t>Tom McCue – Senior Partnership Broker</a:t>
            </a:r>
          </a:p>
          <a:p>
            <a:pPr algn="ctr">
              <a:buNone/>
            </a:pPr>
            <a:r>
              <a:rPr lang="en-AU" sz="2400" b="1" dirty="0" smtClean="0">
                <a:solidFill>
                  <a:srgbClr val="FF0000"/>
                </a:solidFill>
              </a:rPr>
              <a:t>Morayfield High School- Biga Training Enterprise Partnership</a:t>
            </a:r>
          </a:p>
          <a:p>
            <a:pPr algn="ctr">
              <a:buNone/>
            </a:pPr>
            <a:r>
              <a:rPr lang="en-AU" sz="2000" b="1" dirty="0" smtClean="0">
                <a:solidFill>
                  <a:schemeClr val="tx2">
                    <a:lumMod val="75000"/>
                  </a:schemeClr>
                </a:solidFill>
              </a:rPr>
              <a:t>MSHS-Biga –CSQ – Burpengary Youth Space</a:t>
            </a:r>
          </a:p>
          <a:p>
            <a:pPr algn="ctr"/>
            <a:r>
              <a:rPr lang="en-AU" sz="2400" dirty="0" smtClean="0">
                <a:solidFill>
                  <a:srgbClr val="FF0000"/>
                </a:solidFill>
              </a:rPr>
              <a:t>Features:</a:t>
            </a:r>
          </a:p>
          <a:p>
            <a:pPr algn="ctr">
              <a:buNone/>
            </a:pPr>
            <a:r>
              <a:rPr lang="en-AU" sz="2400" dirty="0" smtClean="0">
                <a:solidFill>
                  <a:schemeClr val="accent1">
                    <a:lumMod val="75000"/>
                  </a:schemeClr>
                </a:solidFill>
              </a:rPr>
              <a:t>MoU between the parties, allowing tenancy of TTC</a:t>
            </a:r>
          </a:p>
          <a:p>
            <a:pPr algn="ctr">
              <a:buNone/>
            </a:pPr>
            <a:r>
              <a:rPr lang="en-AU" sz="2400" dirty="0" smtClean="0">
                <a:solidFill>
                  <a:schemeClr val="accent1">
                    <a:lumMod val="75000"/>
                  </a:schemeClr>
                </a:solidFill>
              </a:rPr>
              <a:t>Biga provides free materials for student use</a:t>
            </a:r>
          </a:p>
          <a:p>
            <a:pPr algn="ctr">
              <a:buNone/>
            </a:pPr>
            <a:r>
              <a:rPr lang="en-AU" sz="2400" dirty="0" smtClean="0">
                <a:solidFill>
                  <a:schemeClr val="accent1">
                    <a:lumMod val="75000"/>
                  </a:schemeClr>
                </a:solidFill>
              </a:rPr>
              <a:t>Industry Certification levels agreed upon</a:t>
            </a:r>
          </a:p>
          <a:p>
            <a:pPr algn="ctr">
              <a:buNone/>
            </a:pPr>
            <a:r>
              <a:rPr lang="en-AU" sz="2400" dirty="0" smtClean="0">
                <a:solidFill>
                  <a:schemeClr val="accent1">
                    <a:lumMod val="75000"/>
                  </a:schemeClr>
                </a:solidFill>
              </a:rPr>
              <a:t>Industry Apprentices and SAT’s to be trained by BIGA at the TTC</a:t>
            </a:r>
          </a:p>
          <a:p>
            <a:pPr algn="ctr">
              <a:buNone/>
            </a:pPr>
            <a:r>
              <a:rPr lang="en-AU" sz="2400" b="1" dirty="0" smtClean="0">
                <a:solidFill>
                  <a:srgbClr val="FF0000"/>
                </a:solidFill>
              </a:rPr>
              <a:t>Outcomes for Youth:</a:t>
            </a:r>
          </a:p>
          <a:p>
            <a:pPr algn="ctr"/>
            <a:r>
              <a:rPr lang="en-AU" sz="2800" dirty="0" smtClean="0">
                <a:solidFill>
                  <a:schemeClr val="accent1">
                    <a:lumMod val="75000"/>
                  </a:schemeClr>
                </a:solidFill>
              </a:rPr>
              <a:t>Clear articulation between Industry &amp; Education</a:t>
            </a:r>
            <a:endParaRPr lang="en-US" sz="2800" dirty="0" smtClean="0">
              <a:solidFill>
                <a:schemeClr val="accent1">
                  <a:lumMod val="75000"/>
                </a:schemeClr>
              </a:solidFill>
            </a:endParaRPr>
          </a:p>
          <a:p>
            <a:pPr algn="ctr"/>
            <a:r>
              <a:rPr lang="en-AU" sz="2800" dirty="0" smtClean="0">
                <a:solidFill>
                  <a:schemeClr val="accent1">
                    <a:lumMod val="75000"/>
                  </a:schemeClr>
                </a:solidFill>
              </a:rPr>
              <a:t>Opportunity to enter the workforce in a trade</a:t>
            </a:r>
            <a:endParaRPr lang="en-US" sz="2800" dirty="0" smtClean="0">
              <a:solidFill>
                <a:schemeClr val="accent1">
                  <a:lumMod val="75000"/>
                </a:schemeClr>
              </a:solidFill>
            </a:endParaRPr>
          </a:p>
          <a:p>
            <a:pPr algn="ctr"/>
            <a:r>
              <a:rPr lang="en-AU" sz="2800" dirty="0" smtClean="0">
                <a:solidFill>
                  <a:schemeClr val="accent1">
                    <a:lumMod val="75000"/>
                  </a:schemeClr>
                </a:solidFill>
              </a:rPr>
              <a:t>Exit qualifications accepted by Industry</a:t>
            </a:r>
          </a:p>
          <a:p>
            <a:pPr algn="ctr">
              <a:buNone/>
            </a:pPr>
            <a:endParaRPr lang="en-AU" sz="2400" dirty="0" smtClean="0">
              <a:solidFill>
                <a:schemeClr val="accent1">
                  <a:lumMod val="75000"/>
                </a:schemeClr>
              </a:solidFill>
            </a:endParaRPr>
          </a:p>
          <a:p>
            <a:pPr algn="ctr">
              <a:buNone/>
            </a:pPr>
            <a:endParaRPr lang="en-US" sz="2400" dirty="0">
              <a:solidFill>
                <a:schemeClr val="accent1">
                  <a:lumMod val="75000"/>
                </a:schemeClr>
              </a:solidFill>
            </a:endParaRPr>
          </a:p>
        </p:txBody>
      </p:sp>
      <p:sp>
        <p:nvSpPr>
          <p:cNvPr id="4" name="Title 1"/>
          <p:cNvSpPr txBox="1">
            <a:spLocks/>
          </p:cNvSpPr>
          <p:nvPr/>
        </p:nvSpPr>
        <p:spPr>
          <a:xfrm>
            <a:off x="457200" y="188640"/>
            <a:ext cx="8229600" cy="1228998"/>
          </a:xfrm>
          <a:prstGeom prst="rect">
            <a:avLst/>
          </a:prstGeom>
          <a:blipFill dpi="0" rotWithShape="1">
            <a:blip r:embed="rId3" cstate="print"/>
            <a:srcRect/>
            <a:stretch>
              <a:fillRect/>
            </a:stretch>
          </a:blip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3600" b="0" i="0" u="none" strike="noStrike" kern="1200" cap="none" spc="0" normalizeH="0" baseline="0" noProof="0" smtClean="0">
                <a:ln>
                  <a:noFill/>
                </a:ln>
                <a:solidFill>
                  <a:schemeClr val="tx1"/>
                </a:solidFill>
                <a:effectLst/>
                <a:uLnTx/>
                <a:uFillTx/>
                <a:latin typeface="+mj-lt"/>
                <a:ea typeface="+mj-ea"/>
                <a:cs typeface="+mj-cs"/>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2348</Words>
  <Application>Microsoft Office PowerPoint</Application>
  <PresentationFormat>On-screen Show (4:3)</PresentationFormat>
  <Paragraphs>346</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vt:lpstr>
      <vt:lpstr>                                </vt:lpstr>
      <vt:lpstr>                              </vt:lpstr>
      <vt:lpstr>                              </vt:lpstr>
      <vt:lpstr>                              </vt:lpstr>
      <vt:lpstr>                              </vt:lpstr>
      <vt:lpstr>                              </vt:lpstr>
      <vt:lpstr>Slide 8</vt:lpstr>
      <vt:lpstr> Tom McCue-Senior Partnership Broker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QYIL Partnerships March 2011</dc:title>
  <dc:creator>User</dc:creator>
  <cp:lastModifiedBy>User</cp:lastModifiedBy>
  <cp:revision>125</cp:revision>
  <dcterms:created xsi:type="dcterms:W3CDTF">2011-01-27T23:32:18Z</dcterms:created>
  <dcterms:modified xsi:type="dcterms:W3CDTF">2011-03-07T23:51:06Z</dcterms:modified>
</cp:coreProperties>
</file>