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  <p:sldId id="270" r:id="rId10"/>
    <p:sldId id="264" r:id="rId11"/>
    <p:sldId id="269" r:id="rId12"/>
    <p:sldId id="265" r:id="rId13"/>
    <p:sldId id="268" r:id="rId14"/>
    <p:sldId id="266" r:id="rId15"/>
    <p:sldId id="267" r:id="rId16"/>
    <p:sldId id="271" r:id="rId17"/>
    <p:sldId id="272" r:id="rId18"/>
    <p:sldId id="281" r:id="rId19"/>
    <p:sldId id="274" r:id="rId20"/>
    <p:sldId id="279" r:id="rId21"/>
    <p:sldId id="275" r:id="rId22"/>
    <p:sldId id="277" r:id="rId23"/>
    <p:sldId id="278" r:id="rId24"/>
    <p:sldId id="276" r:id="rId25"/>
    <p:sldId id="280" r:id="rId26"/>
    <p:sldId id="283" r:id="rId27"/>
    <p:sldId id="273" r:id="rId28"/>
    <p:sldId id="284" r:id="rId2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68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6B74-69B8-4D4B-819C-A13F185AF311}" type="datetimeFigureOut">
              <a:rPr lang="es-CL" smtClean="0"/>
              <a:pPr/>
              <a:t>06-06-2011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78E7-B00C-44C8-9FB0-3AA8019EDB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acebook.com/photo.php?pid=637856&amp;id=1029920917&amp;op=1&amp;view=global&amp;subj=135325746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637856&amp;id=1029920917&amp;op=1&amp;view=global&amp;subj=1353257460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facebook.com/photo.php?pid=637856&amp;id=1029920917&amp;op=1&amp;view=global&amp;subj=13532574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facebook.com/photo.php?pid=637856&amp;id=1029920917&amp;op=1&amp;view=global&amp;subj=13532574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ys\Desktop\logo simpl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472607" cy="4752527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COLEGIO CERVANTINO</a:t>
            </a:r>
            <a:b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2011</a:t>
            </a:r>
            <a:endParaRPr lang="es-C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4 Audio de CD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s-CL" b="1" dirty="0"/>
              <a:t>COMPROMISO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s-CL" dirty="0"/>
              <a:t>Lo entendemos como cariño y vocación de la </a:t>
            </a:r>
            <a:r>
              <a:rPr lang="es-CL" dirty="0" smtClean="0"/>
              <a:t>persona </a:t>
            </a:r>
            <a:r>
              <a:rPr lang="es-CL" dirty="0"/>
              <a:t>por el mejor logro, el que le permite proyectarse y expresarse en forma eficiente, efectiva, dedicada y generosa, con un alto grado de compromiso y </a:t>
            </a:r>
            <a:r>
              <a:rPr lang="es-CL" dirty="0" err="1"/>
              <a:t>autoexigencia</a:t>
            </a:r>
            <a:r>
              <a:rPr lang="es-CL" dirty="0"/>
              <a:t>, dando como resultado logros significativos en sus aprendizajes..</a:t>
            </a:r>
          </a:p>
          <a:p>
            <a:endParaRPr lang="es-C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¡</a:t>
            </a:r>
            <a:r>
              <a:rPr lang="es-ES_tradnl" dirty="0" smtClean="0"/>
              <a:t>Estudiar con alegría!</a:t>
            </a:r>
            <a:endParaRPr lang="es-CL" dirty="0"/>
          </a:p>
        </p:txBody>
      </p:sp>
      <p:pic>
        <p:nvPicPr>
          <p:cNvPr id="21506" name="Picture 2" descr="C:\Users\Gladys\Desktop\DSCF3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s-CL" b="1" dirty="0" smtClean="0"/>
              <a:t>SOLIDARIDAD.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es-CL" dirty="0"/>
              <a:t> </a:t>
            </a:r>
          </a:p>
          <a:p>
            <a:pPr>
              <a:buNone/>
            </a:pPr>
            <a:r>
              <a:rPr lang="es-CL" b="1" dirty="0"/>
              <a:t> </a:t>
            </a:r>
            <a:r>
              <a:rPr lang="es-CL" b="1" dirty="0" smtClean="0"/>
              <a:t> </a:t>
            </a:r>
            <a:r>
              <a:rPr lang="es-CL" dirty="0" smtClean="0"/>
              <a:t>Capacidad </a:t>
            </a:r>
            <a:r>
              <a:rPr lang="es-CL" dirty="0"/>
              <a:t>de comprender y compartir los sentimientos, acciones y necesidades de la comunidad, asumiendo empáticamente al otro, con una permanente disposición de servicio al que lo necesita, para alcanzar el bien común.</a:t>
            </a:r>
          </a:p>
          <a:p>
            <a:pPr>
              <a:buNone/>
            </a:pPr>
            <a:r>
              <a:rPr lang="es-CL" dirty="0"/>
              <a:t> </a:t>
            </a:r>
          </a:p>
          <a:p>
            <a:endParaRPr lang="es-CL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s-ES_tradnl" dirty="0" smtClean="0"/>
              <a:t>CAMPAÑAS DE AYUDA</a:t>
            </a:r>
            <a:endParaRPr lang="es-CL" dirty="0"/>
          </a:p>
        </p:txBody>
      </p:sp>
      <p:pic>
        <p:nvPicPr>
          <p:cNvPr id="20482" name="Picture 2" descr="C:\Users\Gladys\Desktop\solidarid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80690">
            <a:off x="1619672" y="1556792"/>
            <a:ext cx="3312368" cy="2520280"/>
          </a:xfrm>
          <a:prstGeom prst="rect">
            <a:avLst/>
          </a:prstGeom>
          <a:noFill/>
        </p:spPr>
      </p:pic>
      <p:pic>
        <p:nvPicPr>
          <p:cNvPr id="20483" name="Picture 3" descr="C:\Users\Gladys\Desktop\solidarid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1714">
            <a:off x="4932040" y="3645024"/>
            <a:ext cx="3484612" cy="3212976"/>
          </a:xfrm>
          <a:prstGeom prst="rect">
            <a:avLst/>
          </a:prstGeom>
          <a:noFill/>
        </p:spPr>
      </p:pic>
      <p:pic>
        <p:nvPicPr>
          <p:cNvPr id="3074" name="Picture 2" descr="D:\DSC00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93096"/>
            <a:ext cx="3096344" cy="21355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s-ES" b="1" dirty="0" smtClean="0"/>
              <a:t>CREATIVIDAD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es-ES" dirty="0" smtClean="0"/>
              <a:t>   </a:t>
            </a:r>
          </a:p>
          <a:p>
            <a:pPr>
              <a:buNone/>
            </a:pPr>
            <a:r>
              <a:rPr lang="es-ES" dirty="0" smtClean="0"/>
              <a:t>Reconocer </a:t>
            </a:r>
            <a:r>
              <a:rPr lang="es-ES" dirty="0"/>
              <a:t>en sí mismo una fuerza y voluntad creadora que invita a interpretar el mundo con sello personal y dar vida a propuestas nuevas y singulares.</a:t>
            </a:r>
            <a:endParaRPr lang="es-CL" dirty="0"/>
          </a:p>
          <a:p>
            <a:endParaRPr lang="es-C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¡Clases creativas!</a:t>
            </a:r>
            <a:endParaRPr lang="es-CL" dirty="0"/>
          </a:p>
        </p:txBody>
      </p:sp>
      <p:pic>
        <p:nvPicPr>
          <p:cNvPr id="4098" name="Picture 2" descr="C:\Users\Gladys\Desktop\IMG_7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1600200"/>
            <a:ext cx="374090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Valorar el arte en toda la extensión de la palabra</a:t>
            </a:r>
            <a:endParaRPr lang="es-CL" dirty="0"/>
          </a:p>
        </p:txBody>
      </p:sp>
      <p:pic>
        <p:nvPicPr>
          <p:cNvPr id="4" name="3 Marcador de contenido" descr="C:\Users\Gladys\Pictures\2009-06-17\DSC_03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5611091" cy="37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Gladys\Documents\FCO TOC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9111">
            <a:off x="5648214" y="4459963"/>
            <a:ext cx="2261061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06-12-04_00.57\IMG_7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59367">
            <a:off x="272454" y="1789261"/>
            <a:ext cx="2664295" cy="4525963"/>
          </a:xfrm>
          <a:prstGeom prst="rect">
            <a:avLst/>
          </a:prstGeom>
          <a:noFill/>
        </p:spPr>
      </p:pic>
      <p:pic>
        <p:nvPicPr>
          <p:cNvPr id="1027" name="Picture 3" descr="D:\2006-12-04_00.57\IMG_7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4968552" cy="3480048"/>
          </a:xfrm>
          <a:prstGeom prst="rect">
            <a:avLst/>
          </a:prstGeom>
          <a:noFill/>
        </p:spPr>
      </p:pic>
      <p:pic>
        <p:nvPicPr>
          <p:cNvPr id="1028" name="Picture 4" descr="D:\2006-12-04_00.57\IMG_7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88640"/>
            <a:ext cx="2304256" cy="2448272"/>
          </a:xfrm>
          <a:prstGeom prst="rect">
            <a:avLst/>
          </a:prstGeom>
          <a:noFill/>
        </p:spPr>
      </p:pic>
      <p:pic>
        <p:nvPicPr>
          <p:cNvPr id="1029" name="Picture 5" descr="D:\2006-12-04_00.57\IMG_7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1664">
            <a:off x="4211960" y="404664"/>
            <a:ext cx="3816424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LOGROS IMPORTANTES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Espíritu de equipo</a:t>
            </a:r>
            <a:endParaRPr lang="es-CL" dirty="0"/>
          </a:p>
        </p:txBody>
      </p:sp>
      <p:pic>
        <p:nvPicPr>
          <p:cNvPr id="4" name="myphoto" descr="http://photos-h.ak.fbcdn.net/photos-ak-snc1/v1058/112/22/1250830424/n1250830424_30197527_937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345" y="1600200"/>
            <a:ext cx="7309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“No existe aventura más grande y más beneficiosa que la de entregar armas para luchar en la vida”</a:t>
            </a:r>
            <a:endParaRPr lang="es-CL" dirty="0"/>
          </a:p>
        </p:txBody>
      </p:sp>
      <p:pic>
        <p:nvPicPr>
          <p:cNvPr id="4098" name="Picture 2" descr="C:\Users\Gladys\Desktop\picas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4896544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CNSOLIDAR APRENDIZAJES EN LA ENSEÑANZA BÁSICA</a:t>
            </a:r>
            <a:endParaRPr lang="es-CL" dirty="0"/>
          </a:p>
        </p:txBody>
      </p:sp>
      <p:pic>
        <p:nvPicPr>
          <p:cNvPr id="4" name="Picture 2" descr="D:\DSC00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50896">
            <a:off x="949324" y="2314507"/>
            <a:ext cx="5146279" cy="4151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Plan de Estudio Educación Básica: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 </a:t>
            </a:r>
            <a:endParaRPr lang="es-CL" dirty="0" smtClean="0"/>
          </a:p>
          <a:p>
            <a:pPr>
              <a:buNone/>
            </a:pPr>
            <a:r>
              <a:rPr lang="es-ES_tradnl" dirty="0" smtClean="0"/>
              <a:t> </a:t>
            </a: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ES_tradnl" b="1" dirty="0" smtClean="0"/>
              <a:t> </a:t>
            </a: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ES_tradnl" dirty="0" smtClean="0"/>
              <a:t> </a:t>
            </a:r>
            <a:endParaRPr lang="es-CL" dirty="0" smtClean="0"/>
          </a:p>
          <a:p>
            <a:pPr>
              <a:buNone/>
            </a:pPr>
            <a:r>
              <a:rPr lang="es-ES_tradnl" dirty="0" smtClean="0"/>
              <a:t> </a:t>
            </a:r>
            <a:endParaRPr lang="es-CL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3568" y="1052736"/>
          <a:ext cx="8064897" cy="54006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34825"/>
                <a:gridCol w="766259"/>
                <a:gridCol w="766259"/>
                <a:gridCol w="766259"/>
                <a:gridCol w="766259"/>
                <a:gridCol w="766259"/>
                <a:gridCol w="766259"/>
                <a:gridCol w="766259"/>
                <a:gridCol w="766259"/>
              </a:tblGrid>
              <a:tr h="683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Sector de Aprendizaje</a:t>
                      </a:r>
                      <a:endParaRPr lang="es-CL" sz="1000" dirty="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1º Básico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2º Básico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3º Básico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4º Básico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5º Básico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6º Básico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7º Básico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8º Básico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471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Lenguaje y Comunicación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8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8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8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8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7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7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7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7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471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Idioma Extranjero Inglés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235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Matemática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6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6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7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7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6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6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6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6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235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Ciencias Naturales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471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Historia, Geografía y Ciencias Sociales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471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Educación Tecnológica</a:t>
                      </a:r>
                      <a:endParaRPr lang="es-CL" sz="1000" dirty="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235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Educación Artística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235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Educación Física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4</a:t>
                      </a:r>
                      <a:endParaRPr lang="es-CL" sz="1000" dirty="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235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Orientación 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471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Religión/Formación Valórica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235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Reforzamiento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235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SIMCE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235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TALLER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  <a:tr h="471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TOTAL HORAS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0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0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0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0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0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0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0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0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42</a:t>
                      </a:r>
                      <a:endParaRPr lang="es-CL" sz="1000" dirty="0">
                        <a:latin typeface="Times New Roman"/>
                        <a:ea typeface="Times New Roman"/>
                      </a:endParaRPr>
                    </a:p>
                  </a:txBody>
                  <a:tcPr marL="56795" marR="56795" marT="0" marB="0"/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 de Estudio Educación Básica:</a:t>
            </a:r>
            <a:endParaRPr kumimoji="0" lang="es-CL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PREPARARSE PARA LA EDUCACIÓN MEDIA</a:t>
            </a:r>
            <a:endParaRPr lang="es-CL" dirty="0"/>
          </a:p>
        </p:txBody>
      </p:sp>
      <p:pic>
        <p:nvPicPr>
          <p:cNvPr id="34818" name="Picture 2" descr="C:\Users\Gladys\Desktop\imagen libros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20244"/>
            <a:ext cx="4171329" cy="3449116"/>
          </a:xfrm>
          <a:prstGeom prst="rect">
            <a:avLst/>
          </a:prstGeom>
          <a:noFill/>
        </p:spPr>
      </p:pic>
      <p:pic>
        <p:nvPicPr>
          <p:cNvPr id="5" name="myphoto" descr="http://photos-b.ak.fbcdn.net/photos-ak-snc1/v1719/112/22/1250830424/n1250830424_30203249_5746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4267">
            <a:off x="4283967" y="2204863"/>
            <a:ext cx="3094097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¡DISFRUTAR LOS LOGROS! </a:t>
            </a:r>
            <a:endParaRPr lang="es-CL" dirty="0"/>
          </a:p>
        </p:txBody>
      </p:sp>
      <p:pic>
        <p:nvPicPr>
          <p:cNvPr id="4" name="myphoto" descr="http://photos-f.ak.fbcdn.net/photos-ak-snc1/v1058/112/22/1250830424/n1250830424_30197533_112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4846528" cy="345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yphoto" descr="http://photos-h.ak.fbcdn.net/photos-ak-snc1/v943/111/41/1029920917/n1029920917_238447_8119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3643">
            <a:off x="5580112" y="3645024"/>
            <a:ext cx="323586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Plan de Estudio Educación Media: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 </a:t>
            </a:r>
            <a:endParaRPr lang="es-C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11561" y="1268760"/>
          <a:ext cx="8136902" cy="518458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69050"/>
                <a:gridCol w="1096147"/>
                <a:gridCol w="992457"/>
                <a:gridCol w="992457"/>
                <a:gridCol w="1086791"/>
              </a:tblGrid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Sector de Aprendizaje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1º Medio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2º Medio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3º Medio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4º Medio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Lenguaje y Comunicación</a:t>
                      </a:r>
                      <a:endParaRPr lang="es-CL" sz="10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7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5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Idioma Extranjero Inglés</a:t>
                      </a:r>
                      <a:endParaRPr lang="es-CL" sz="10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Matemática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7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5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Historia, Geografía y Ciencias Sociales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Filosofía y Psicología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-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-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Biología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Química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Física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3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Educación Tecnológica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-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-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Artes Visuales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-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/>
                        <a:t>     -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Artes Musicales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-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-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Artes Visuales o Artes Musicales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Educación Física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Religión/Formación Valórica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Consejo de Curso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SIMCE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1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-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-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P. S. U. Matemática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P. S. U. Lenguaje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P. S. U. Historia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Plan Diferenciado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9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9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/>
                        <a:t>Total Horas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/>
                        <a:t>44</a:t>
                      </a:r>
                      <a:endParaRPr lang="es-CL" sz="10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44</a:t>
                      </a:r>
                      <a:endParaRPr lang="es-CL" sz="10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SER MÁS QUE COMPAÑEROS DE CURSO</a:t>
            </a:r>
            <a:endParaRPr lang="es-CL" dirty="0"/>
          </a:p>
        </p:txBody>
      </p:sp>
      <p:pic>
        <p:nvPicPr>
          <p:cNvPr id="4" name="myphoto" descr="http://photos-b.ak.fbcdn.net/photos-ak-snc1/v536/111/41/1029920917/n1029920917_223129_304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2348880"/>
            <a:ext cx="4176464" cy="42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Gladys\Desktop\DSCF3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6780">
            <a:off x="4552139" y="1609743"/>
            <a:ext cx="3730361" cy="31033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PROYECTARSE HACIA LA EDUCACIÓN SUPERIOR</a:t>
            </a:r>
            <a:endParaRPr lang="es-CL" dirty="0"/>
          </a:p>
        </p:txBody>
      </p:sp>
      <p:pic>
        <p:nvPicPr>
          <p:cNvPr id="36866" name="Picture 2" descr="C:\Users\Gladys\Desktop\charla 4º med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118073" cy="3252142"/>
          </a:xfrm>
          <a:prstGeom prst="rect">
            <a:avLst/>
          </a:prstGeom>
          <a:noFill/>
        </p:spPr>
      </p:pic>
      <p:pic>
        <p:nvPicPr>
          <p:cNvPr id="36867" name="Picture 3" descr="C:\Users\Gladys\Desktop\alumnos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4287">
            <a:off x="4067944" y="2132856"/>
            <a:ext cx="331236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066455">
            <a:off x="457200" y="274638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s-ES_tradnl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Resultados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P.S.U.</a:t>
            </a:r>
            <a:endParaRPr lang="es-C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G:\gLADYS PP\resultados psu 2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748464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DESPEDIRSE ……SABIENDO QUE ,</a:t>
            </a:r>
            <a:br>
              <a:rPr lang="es-ES_tradnl" dirty="0" smtClean="0"/>
            </a:br>
            <a:r>
              <a:rPr lang="es-ES_tradnl" dirty="0" smtClean="0"/>
              <a:t>“HILOS INVISIBLES NOS UNIRÁN PARA SIEMPRE A NUESTRO COLEGIO”</a:t>
            </a:r>
            <a:endParaRPr lang="es-CL" dirty="0"/>
          </a:p>
        </p:txBody>
      </p:sp>
      <p:pic>
        <p:nvPicPr>
          <p:cNvPr id="37890" name="Picture 2" descr="C:\Users\Gladys\Desktop\DSCF31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2332037"/>
            <a:ext cx="7272809" cy="39772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0819119">
            <a:off x="827584" y="908721"/>
            <a:ext cx="7772400" cy="1656184"/>
          </a:xfr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s-ES_tradnl" dirty="0" smtClean="0">
                <a:solidFill>
                  <a:schemeClr val="bg2"/>
                </a:solidFill>
              </a:rPr>
              <a:t>Nuestro colegio y su misión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8280920" cy="367240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lnSpcReduction="10000"/>
          </a:bodyPr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 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El Colegio Cervantino satisface las necesidades educativas de padres, niños y jóvenes de la Región de Atacama, mediante una educación integral y de calidad.</a:t>
            </a:r>
          </a:p>
          <a:p>
            <a:r>
              <a:rPr lang="es-CL" dirty="0"/>
              <a:t> </a:t>
            </a:r>
          </a:p>
          <a:p>
            <a:endParaRPr lang="es-C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196271">
            <a:off x="457200" y="274638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Nuestra  visión</a:t>
            </a:r>
            <a:endParaRPr lang="es-C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s-CL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   Queremos 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posicionarnos como uno de los mejores colegios de la Región de Atacama. Un colegio con metodologías y estrategias de enseñanza y gestión innovadoras, tendientes a lograr una entidad educativa de excelencia.</a:t>
            </a:r>
          </a:p>
          <a:p>
            <a:endParaRPr lang="es-CL" dirty="0">
              <a:solidFill>
                <a:schemeClr val="bg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¿Con qué contamos?</a:t>
            </a:r>
            <a:endParaRPr lang="es-CL" dirty="0"/>
          </a:p>
        </p:txBody>
      </p:sp>
      <p:pic>
        <p:nvPicPr>
          <p:cNvPr id="2050" name="Picture 2" descr="C:\Users\Gladys\Desktop\logo multip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4221088"/>
            <a:ext cx="2152650" cy="2124075"/>
          </a:xfrm>
        </p:spPr>
      </p:pic>
      <p:pic>
        <p:nvPicPr>
          <p:cNvPr id="2051" name="Picture 3" descr="C:\Users\Gladys\Desktop\gLADYS PP\Cau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2183">
            <a:off x="683568" y="1556792"/>
            <a:ext cx="2495550" cy="1828800"/>
          </a:xfrm>
          <a:prstGeom prst="rect">
            <a:avLst/>
          </a:prstGeom>
          <a:noFill/>
        </p:spPr>
      </p:pic>
      <p:pic>
        <p:nvPicPr>
          <p:cNvPr id="2052" name="Picture 4" descr="C:\Users\Gladys\Desktop\alumnos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1706">
            <a:off x="3491628" y="1366847"/>
            <a:ext cx="2851770" cy="2592288"/>
          </a:xfrm>
          <a:prstGeom prst="rect">
            <a:avLst/>
          </a:prstGeom>
          <a:noFill/>
        </p:spPr>
      </p:pic>
      <p:pic>
        <p:nvPicPr>
          <p:cNvPr id="2053" name="Picture 5" descr="C:\Users\Gladys\Desktop\pamela varg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5047">
            <a:off x="6476375" y="1987746"/>
            <a:ext cx="2520280" cy="1512168"/>
          </a:xfrm>
          <a:prstGeom prst="rect">
            <a:avLst/>
          </a:prstGeom>
          <a:noFill/>
        </p:spPr>
      </p:pic>
      <p:pic>
        <p:nvPicPr>
          <p:cNvPr id="2057" name="Picture 9" descr="C:\Users\Gladys\Desktop\gLADYS PP\EDUCACION BAS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64959">
            <a:off x="588574" y="4004266"/>
            <a:ext cx="2911005" cy="2555470"/>
          </a:xfrm>
          <a:prstGeom prst="rect">
            <a:avLst/>
          </a:prstGeom>
          <a:noFill/>
        </p:spPr>
      </p:pic>
      <p:pic>
        <p:nvPicPr>
          <p:cNvPr id="2058" name="Picture 10" descr="C:\Users\Gladys\Desktop\DSCF3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4096" y="-7660232"/>
            <a:ext cx="2088232" cy="2520280"/>
          </a:xfrm>
          <a:prstGeom prst="rect">
            <a:avLst/>
          </a:prstGeom>
          <a:noFill/>
        </p:spPr>
      </p:pic>
      <p:pic>
        <p:nvPicPr>
          <p:cNvPr id="14" name="Picture 10" descr="C:\Users\Gladys\Desktop\DSCF3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438112" y="-7660232"/>
            <a:ext cx="2088232" cy="2520280"/>
          </a:xfrm>
          <a:prstGeom prst="rect">
            <a:avLst/>
          </a:prstGeom>
          <a:noFill/>
        </p:spPr>
      </p:pic>
      <p:pic>
        <p:nvPicPr>
          <p:cNvPr id="2059" name="Picture 11" descr="C:\Users\Gladys\Desktop\DSCF30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72616" y="-8668344"/>
            <a:ext cx="10800000" cy="8100000"/>
          </a:xfrm>
          <a:prstGeom prst="rect">
            <a:avLst/>
          </a:prstGeom>
          <a:noFill/>
        </p:spPr>
      </p:pic>
      <p:pic>
        <p:nvPicPr>
          <p:cNvPr id="2061" name="Picture 13" descr="C:\Users\Gladys\Desktop\nuestros periodistas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69915">
            <a:off x="5659074" y="4248253"/>
            <a:ext cx="3044421" cy="21501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solidFill>
            <a:schemeClr val="tx2">
              <a:lumMod val="25000"/>
            </a:schemeClr>
          </a:solidFill>
        </p:spPr>
        <p:txBody>
          <a:bodyPr>
            <a:normAutofit lnSpcReduction="10000"/>
          </a:bodyPr>
          <a:lstStyle/>
          <a:p>
            <a:r>
              <a:rPr lang="es-ES_tradnl" dirty="0" smtClean="0"/>
              <a:t>Con un equipo humano de  primera calidad</a:t>
            </a:r>
          </a:p>
          <a:p>
            <a:r>
              <a:rPr lang="es-ES_tradnl" dirty="0" smtClean="0"/>
              <a:t>con profesionales comprometidos con la educación</a:t>
            </a:r>
          </a:p>
          <a:p>
            <a:r>
              <a:rPr lang="es-ES_tradnl" dirty="0" smtClean="0"/>
              <a:t> </a:t>
            </a:r>
            <a:r>
              <a:rPr lang="es-ES_tradnl" dirty="0"/>
              <a:t>C</a:t>
            </a:r>
            <a:r>
              <a:rPr lang="es-ES_tradnl" dirty="0" smtClean="0"/>
              <a:t>on alumnos que día a día se esfuerzan por aprender a ser mejores estudiantes y sobretodo, mejores personas.</a:t>
            </a:r>
          </a:p>
          <a:p>
            <a:r>
              <a:rPr lang="es-ES_tradnl" dirty="0" smtClean="0"/>
              <a:t>Con un apoderado que confía en la capacidad de gestión del colegio y entrega su apoyo a la labor educativa en todo momento.</a:t>
            </a:r>
          </a:p>
        </p:txBody>
      </p:sp>
      <p:pic>
        <p:nvPicPr>
          <p:cNvPr id="3074" name="Picture 2" descr="C:\Users\Gladys\Desktop\ultimo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1584176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29600" cy="45719"/>
          </a:xfrm>
          <a:solidFill>
            <a:schemeClr val="tx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ES_tradnl" sz="3600" b="1" i="1" dirty="0">
                <a:solidFill>
                  <a:schemeClr val="bg2">
                    <a:lumMod val="75000"/>
                  </a:schemeClr>
                </a:solidFill>
              </a:rPr>
              <a:t>Valores en que se sustenta el colegio Cervantino</a:t>
            </a:r>
            <a:r>
              <a:rPr lang="es-CL" sz="3600" i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CL" sz="3600" i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_tradnl" sz="3600" b="1" i="1" dirty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es-CL" i="1" dirty="0"/>
              <a:t/>
            </a:r>
            <a:br>
              <a:rPr lang="es-CL" i="1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   Presentamos 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valores que conforman los núcleos de nuestro Proyecto Educativo. Cada uno de ellos se expresa en una serie de Principios que lo definen frente a cada uno de los protagonistas del quehacer educativo: el </a:t>
            </a:r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educador y educadora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, el </a:t>
            </a:r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alumno y alumna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, el </a:t>
            </a:r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proceso de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enseñanza-aprendizaje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, el </a:t>
            </a:r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ambiente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 del Colegio y las </a:t>
            </a:r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Familias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 que integran la Comunidad Educativa del colegio Cervantino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 </a:t>
            </a:r>
            <a:endParaRPr lang="es-CL" dirty="0">
              <a:solidFill>
                <a:schemeClr val="bg2">
                  <a:lumMod val="75000"/>
                </a:schemeClr>
              </a:solidFill>
            </a:endParaRPr>
          </a:p>
          <a:p>
            <a:endParaRPr lang="es-C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/>
              <a:t>    Actitud </a:t>
            </a:r>
            <a:r>
              <a:rPr lang="es-ES" dirty="0"/>
              <a:t>de apertura al mundo desde la propia realidad. Concepción cosmopolita y amplia del mundo v de la vida que implica un hombre con sólidos </a:t>
            </a:r>
            <a:r>
              <a:rPr lang="es-ES" dirty="0" smtClean="0"/>
              <a:t>conocimientos </a:t>
            </a:r>
            <a:r>
              <a:rPr lang="es-ES" dirty="0"/>
              <a:t>universales, capaz de trascender fronteras, de entender y respetar otras culturas, </a:t>
            </a:r>
            <a:r>
              <a:rPr lang="es-ES" dirty="0" smtClean="0"/>
              <a:t>orientando </a:t>
            </a:r>
            <a:r>
              <a:rPr lang="es-ES" dirty="0"/>
              <a:t>la acción desde la cientificidad. Persona con visión de futuro, que crece en su ser y en las distintas áreas del saber y del hacer.</a:t>
            </a:r>
            <a:endParaRPr lang="es-CL" sz="2400" dirty="0"/>
          </a:p>
          <a:p>
            <a:pPr>
              <a:buNone/>
            </a:pPr>
            <a:r>
              <a:rPr lang="es-ES" dirty="0"/>
              <a:t> </a:t>
            </a:r>
            <a:endParaRPr lang="es-CL" sz="2400" dirty="0"/>
          </a:p>
          <a:p>
            <a:pPr lvl="1">
              <a:buNone/>
            </a:pPr>
            <a:endParaRPr lang="es-CL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s-ES" b="1" dirty="0" smtClean="0"/>
              <a:t>UNIVERSALIDAD</a:t>
            </a:r>
            <a:r>
              <a:rPr lang="es-ES" dirty="0" smtClean="0"/>
              <a:t>.</a:t>
            </a:r>
            <a:endParaRPr lang="es-C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¡</a:t>
            </a:r>
            <a:r>
              <a:rPr lang="es-ES_tradnl" dirty="0" smtClean="0"/>
              <a:t>Preparar personas capaces! </a:t>
            </a:r>
            <a:endParaRPr lang="es-CL" dirty="0"/>
          </a:p>
        </p:txBody>
      </p:sp>
      <p:pic>
        <p:nvPicPr>
          <p:cNvPr id="22531" name="Picture 3" descr="C:\Users\Gladys\Desktop\gLADYS PP\EDUCACION BAS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4464496" cy="4752528"/>
          </a:xfrm>
          <a:prstGeom prst="rect">
            <a:avLst/>
          </a:prstGeom>
          <a:noFill/>
        </p:spPr>
      </p:pic>
      <p:pic>
        <p:nvPicPr>
          <p:cNvPr id="2050" name="Picture 2" descr="D:\DSC00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0896">
            <a:off x="508000" y="2204864"/>
            <a:ext cx="3199904" cy="3312368"/>
          </a:xfrm>
          <a:prstGeom prst="rect">
            <a:avLst/>
          </a:prstGeom>
          <a:noFill/>
        </p:spPr>
      </p:pic>
      <p:pic>
        <p:nvPicPr>
          <p:cNvPr id="2051" name="Picture 3" descr="D:\DSC00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10140">
            <a:off x="6010048" y="2377189"/>
            <a:ext cx="2519750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742</Words>
  <Application>Microsoft Office PowerPoint</Application>
  <PresentationFormat>Presentación en pantalla (4:3)</PresentationFormat>
  <Paragraphs>286</Paragraphs>
  <Slides>28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COLEGIO CERVANTINO 2011</vt:lpstr>
      <vt:lpstr>“No existe aventura más grande y más beneficiosa que la de entregar armas para luchar en la vida”</vt:lpstr>
      <vt:lpstr>Nuestro colegio y su misión</vt:lpstr>
      <vt:lpstr>Nuestra  visión</vt:lpstr>
      <vt:lpstr>¿Con qué contamos?</vt:lpstr>
      <vt:lpstr>Diapositiva 6</vt:lpstr>
      <vt:lpstr>Valores en que se sustenta el colegio Cervantino   </vt:lpstr>
      <vt:lpstr>UNIVERSALIDAD.</vt:lpstr>
      <vt:lpstr>¡Preparar personas capaces! </vt:lpstr>
      <vt:lpstr>COMPROMISO</vt:lpstr>
      <vt:lpstr>¡Estudiar con alegría!</vt:lpstr>
      <vt:lpstr>SOLIDARIDAD.</vt:lpstr>
      <vt:lpstr>CAMPAÑAS DE AYUDA</vt:lpstr>
      <vt:lpstr>CREATIVIDAD</vt:lpstr>
      <vt:lpstr>¡Clases creativas!</vt:lpstr>
      <vt:lpstr>Valorar el arte en toda la extensión de la palabra</vt:lpstr>
      <vt:lpstr>Diapositiva 17</vt:lpstr>
      <vt:lpstr>LOGROS IMPORTANTES</vt:lpstr>
      <vt:lpstr>Espíritu de equipo</vt:lpstr>
      <vt:lpstr>CNSOLIDAR APRENDIZAJES EN LA ENSEÑANZA BÁSICA</vt:lpstr>
      <vt:lpstr>Plan de Estudio Educación Básica: </vt:lpstr>
      <vt:lpstr>PREPARARSE PARA LA EDUCACIÓN MEDIA</vt:lpstr>
      <vt:lpstr>¡DISFRUTAR LOS LOGROS! </vt:lpstr>
      <vt:lpstr>Plan de Estudio Educación Media: </vt:lpstr>
      <vt:lpstr>SER MÁS QUE COMPAÑEROS DE CURSO</vt:lpstr>
      <vt:lpstr>PROYECTARSE HACIA LA EDUCACIÓN SUPERIOR</vt:lpstr>
      <vt:lpstr>Resultados P.S.U.</vt:lpstr>
      <vt:lpstr>DESPEDIRSE ……SABIENDO QUE , “HILOS INVISIBLES NOS UNIRÁN PARA SIEMPRE A NUESTRO COLEGIO”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CERVANTINO</dc:title>
  <dc:creator>Gladys</dc:creator>
  <cp:lastModifiedBy>Gladys</cp:lastModifiedBy>
  <cp:revision>34</cp:revision>
  <dcterms:created xsi:type="dcterms:W3CDTF">2011-06-06T06:25:20Z</dcterms:created>
  <dcterms:modified xsi:type="dcterms:W3CDTF">2011-06-06T10:09:48Z</dcterms:modified>
</cp:coreProperties>
</file>