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0699-8340-4FED-BDF0-2C18A3EF8C4A}" type="datetimeFigureOut">
              <a:rPr lang="es-ES" smtClean="0"/>
              <a:t>22/05/2011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C7006579-40AE-41D7-9928-409D242093A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6000" b="1" dirty="0" smtClean="0">
                <a:solidFill>
                  <a:schemeClr val="tx1"/>
                </a:solidFill>
              </a:rPr>
              <a:t>Literatura Culta y Popular</a:t>
            </a:r>
            <a:endParaRPr lang="es-ES" sz="6000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368752" cy="1470599"/>
          </a:xfrm>
        </p:spPr>
        <p:txBody>
          <a:bodyPr>
            <a:normAutofit/>
          </a:bodyPr>
          <a:lstStyle/>
          <a:p>
            <a:r>
              <a:rPr lang="es-ES_tradnl" sz="5400" b="1" dirty="0" smtClean="0"/>
              <a:t>Unidad III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178532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El autor de la obra es un individuo afectado por factores sociales (sexo, raza, edad, etc.),</a:t>
            </a:r>
          </a:p>
          <a:p>
            <a:pPr marL="0" indent="0" algn="just">
              <a:buNone/>
            </a:pPr>
            <a:r>
              <a:rPr lang="es-ES" dirty="0"/>
              <a:t>los que, entre otras variables, determinan la percepción que se tiene del autor como artista</a:t>
            </a:r>
            <a:r>
              <a:rPr lang="es-ES" dirty="0" smtClean="0"/>
              <a:t>. En </a:t>
            </a:r>
            <a:r>
              <a:rPr lang="es-ES" dirty="0"/>
              <a:t>algunos casos, esto influye en la creación de la tipología o categorización del escritor </a:t>
            </a:r>
            <a:r>
              <a:rPr lang="es-ES" dirty="0" smtClean="0"/>
              <a:t>o escritora </a:t>
            </a:r>
            <a:r>
              <a:rPr lang="es-ES" dirty="0"/>
              <a:t>(escritor homosexual, escritora indigenista, cuentista de vanguardia, etc.).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02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b) </a:t>
            </a:r>
            <a:r>
              <a:rPr lang="es-ES" b="1" dirty="0"/>
              <a:t>La obra literaria como enunciado</a:t>
            </a:r>
            <a:r>
              <a:rPr lang="es-ES" dirty="0"/>
              <a:t>. Este punto de vista considera la obra literaria </a:t>
            </a:r>
            <a:r>
              <a:rPr lang="es-ES" dirty="0" smtClean="0"/>
              <a:t>como un </a:t>
            </a:r>
            <a:r>
              <a:rPr lang="es-ES" dirty="0"/>
              <a:t>objeto hecho con palabras, dejando de lado asociaciones o vinculaciones que se </a:t>
            </a:r>
            <a:r>
              <a:rPr lang="es-ES" dirty="0" smtClean="0"/>
              <a:t>puedan hacer </a:t>
            </a:r>
            <a:r>
              <a:rPr lang="es-ES" dirty="0"/>
              <a:t>con la situación comunicativa o contexto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9318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 </a:t>
            </a:r>
            <a:r>
              <a:rPr lang="es-ES" dirty="0"/>
              <a:t>importa dónde, cuándo o quién escribió la obra, lo que interesa es observar el texto, reconociendo procedimientos y recursos de escritura mediante los cuales se representa en forma estética una realidad.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372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En este ámbito se reconoce la presencia del ser humano como ente ficticio (hecho con palabras), pudiendo tratarse de un narrador o un hablante lírico o una serie de personajes, quienes también aparecen afectados por factores de tipo social y cultural, viviendo además una realidad creada por el autor o escritor.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327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259" y="188640"/>
            <a:ext cx="8809476" cy="1368152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/>
              <a:t>LA LITERATURA: GÉNEROS, </a:t>
            </a:r>
            <a:r>
              <a:rPr lang="es-ES" b="1" dirty="0" smtClean="0"/>
              <a:t>FUNCIONES </a:t>
            </a:r>
            <a:r>
              <a:rPr lang="es-ES" b="1" dirty="0"/>
              <a:t>Y DESARROLLO </a:t>
            </a:r>
            <a:r>
              <a:rPr lang="es-ES" b="1" dirty="0" smtClean="0"/>
              <a:t> HISTÓRICO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16711"/>
            <a:ext cx="9324528" cy="5141289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324528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31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LAS FUNCIONES DE LA LITERATURA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16711"/>
            <a:ext cx="8821074" cy="4838735"/>
          </a:xfrm>
        </p:spPr>
        <p:txBody>
          <a:bodyPr/>
          <a:lstStyle/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b="1" dirty="0" smtClean="0"/>
              <a:t>a</a:t>
            </a:r>
            <a:r>
              <a:rPr lang="es-ES" b="1" dirty="0"/>
              <a:t>) Función estética de la obra literaria</a:t>
            </a:r>
          </a:p>
          <a:p>
            <a:pPr marL="0" indent="0" algn="just">
              <a:buNone/>
            </a:pPr>
            <a:r>
              <a:rPr lang="es-ES" dirty="0"/>
              <a:t>De manera primordial, la obra literaria busca originar, promover la </a:t>
            </a:r>
            <a:r>
              <a:rPr lang="es-ES" i="1" dirty="0"/>
              <a:t>belleza </a:t>
            </a:r>
            <a:r>
              <a:rPr lang="es-ES" dirty="0"/>
              <a:t>(</a:t>
            </a:r>
            <a:r>
              <a:rPr lang="es-ES" dirty="0" smtClean="0"/>
              <a:t>considerando que este </a:t>
            </a:r>
            <a:r>
              <a:rPr lang="es-ES" dirty="0"/>
              <a:t>concepto es variable en cada época).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308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16711"/>
            <a:ext cx="8821074" cy="4838735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b) Función didáctico – moral</a:t>
            </a:r>
          </a:p>
          <a:p>
            <a:pPr marL="0" indent="0" algn="just">
              <a:buNone/>
            </a:pPr>
            <a:r>
              <a:rPr lang="es-ES" dirty="0"/>
              <a:t>La obra literaria intenta dar una enseñanza moral. Trata de regular los valores y las</a:t>
            </a:r>
          </a:p>
          <a:p>
            <a:pPr marL="0" indent="0" algn="just">
              <a:buNone/>
            </a:pPr>
            <a:r>
              <a:rPr lang="es-ES" dirty="0"/>
              <a:t>costumbres de las personas. Esta función ha tenido más preponderancia en algunas épocas,</a:t>
            </a:r>
          </a:p>
          <a:p>
            <a:pPr marL="0" indent="0" algn="just">
              <a:buNone/>
            </a:pPr>
            <a:r>
              <a:rPr lang="es-ES" dirty="0"/>
              <a:t>tales como, la Edad Media y el Neoclasicismo.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176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16711"/>
            <a:ext cx="8749066" cy="4838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c) Función cognoscitiva</a:t>
            </a:r>
          </a:p>
          <a:p>
            <a:pPr marL="0" indent="0">
              <a:buNone/>
            </a:pPr>
            <a:r>
              <a:rPr lang="es-ES" dirty="0"/>
              <a:t>La obra literaria intenta entregar conocimiento de la realidad en que se sitúa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3695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16711"/>
            <a:ext cx="8821074" cy="48387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/>
              <a:t>d) Función de crítica social</a:t>
            </a:r>
          </a:p>
          <a:p>
            <a:pPr marL="0" indent="0" algn="just">
              <a:buNone/>
            </a:pPr>
            <a:r>
              <a:rPr lang="es-ES" dirty="0"/>
              <a:t>La obra literaria aborda también la "cuestión social" y los problemas éticos del medio histórico en que se desarrolla. Tendencias como el realismo, el naturalismo, el indigenismo (en </a:t>
            </a:r>
            <a:r>
              <a:rPr lang="es-ES" dirty="0" err="1"/>
              <a:t>hispanoamérica</a:t>
            </a:r>
            <a:r>
              <a:rPr lang="es-ES" dirty="0"/>
              <a:t>) y el realismo socialista son ejemplos claros de la muestra de la crítica de la realidad social, de los problemas indígenas y de las clases obreras.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6047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16711"/>
            <a:ext cx="8677058" cy="4838735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/>
              <a:t>e) Función de entretención</a:t>
            </a:r>
          </a:p>
          <a:p>
            <a:pPr marL="0" indent="0" algn="just">
              <a:buNone/>
            </a:pPr>
            <a:r>
              <a:rPr lang="es-ES" dirty="0"/>
              <a:t>En general esta función se asocia a la literatura popular o de masas (novela policial, novela</a:t>
            </a:r>
          </a:p>
          <a:p>
            <a:pPr marL="0" indent="0" algn="just">
              <a:buNone/>
            </a:pPr>
            <a:r>
              <a:rPr lang="es-ES" dirty="0"/>
              <a:t>rosa, etc.), la que tiende a poner énfasis en el desarrollo de las acciones.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614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Concepto de Literatura.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No existe un concepto exacto de literatura, sin embargo, distintas teorías presentan una aproximación al término. Algunas de las propuestas son:</a:t>
            </a:r>
          </a:p>
          <a:p>
            <a:pPr marL="0" indent="0">
              <a:buNone/>
            </a:pPr>
            <a:r>
              <a:rPr lang="es-ES_tradnl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8509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OTRO PUNTO DE VISTA PARA CLASIFICAR LA LITERATURA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16711"/>
            <a:ext cx="8821074" cy="4838735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/>
              <a:t>a) Literatura culta, o canónica</a:t>
            </a:r>
          </a:p>
          <a:p>
            <a:pPr marL="0" indent="0" algn="just">
              <a:buNone/>
            </a:pPr>
            <a:r>
              <a:rPr lang="es-ES" dirty="0"/>
              <a:t>Es la literatura reconocida institucionalmente como tal. Tiene una fuerte idea de la creación</a:t>
            </a:r>
          </a:p>
          <a:p>
            <a:pPr marL="0" indent="0" algn="just">
              <a:buNone/>
            </a:pPr>
            <a:r>
              <a:rPr lang="es-ES" dirty="0"/>
              <a:t>individual independiente de un público masivo. Es una literatura que trasciende en el</a:t>
            </a:r>
          </a:p>
          <a:p>
            <a:pPr marL="0" indent="0" algn="just">
              <a:buNone/>
            </a:pPr>
            <a:r>
              <a:rPr lang="es-ES" dirty="0"/>
              <a:t>tiempo, enriqueciéndose en lecturas renovadoras que no la agotarán nunca.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4967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Características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Es estable y tiene un alto grado de organización estructural.</a:t>
            </a:r>
          </a:p>
          <a:p>
            <a:pPr algn="just"/>
            <a:r>
              <a:rPr lang="es-ES" dirty="0" smtClean="0"/>
              <a:t>Es </a:t>
            </a:r>
            <a:r>
              <a:rPr lang="es-ES" dirty="0"/>
              <a:t>original y tiene el sello individual del autor.</a:t>
            </a:r>
          </a:p>
          <a:p>
            <a:pPr algn="just"/>
            <a:r>
              <a:rPr lang="es-ES" dirty="0" smtClean="0"/>
              <a:t>Tiene </a:t>
            </a:r>
            <a:r>
              <a:rPr lang="es-ES" dirty="0"/>
              <a:t>un alto grado de elaboración formal y estilística que no descuida ni la expresión ni</a:t>
            </a:r>
          </a:p>
          <a:p>
            <a:pPr marL="0" indent="0" algn="just">
              <a:buNone/>
            </a:pPr>
            <a:r>
              <a:rPr lang="es-ES" dirty="0" smtClean="0"/>
              <a:t>     el </a:t>
            </a:r>
            <a:r>
              <a:rPr lang="es-ES" dirty="0"/>
              <a:t>material temático.</a:t>
            </a:r>
          </a:p>
          <a:p>
            <a:pPr algn="just"/>
            <a:r>
              <a:rPr lang="es-ES" dirty="0" smtClean="0"/>
              <a:t>Apunta </a:t>
            </a:r>
            <a:r>
              <a:rPr lang="es-ES" dirty="0"/>
              <a:t>a la imaginación, es audaz e innovadora.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9462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16711"/>
            <a:ext cx="8893082" cy="4838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b) Literatura popular, o de </a:t>
            </a:r>
            <a:r>
              <a:rPr lang="pt-BR" b="1" dirty="0" err="1" smtClean="0"/>
              <a:t>masas</a:t>
            </a:r>
            <a:r>
              <a:rPr lang="pt-BR" b="1" dirty="0" smtClean="0"/>
              <a:t>.</a:t>
            </a:r>
          </a:p>
          <a:p>
            <a:pPr marL="0" indent="0" algn="just">
              <a:buNone/>
            </a:pPr>
            <a:r>
              <a:rPr lang="es-ES" dirty="0"/>
              <a:t>Suele ser menospreciada por los grupos culturales dominantes. Nace como un producto </a:t>
            </a:r>
            <a:r>
              <a:rPr lang="es-ES" dirty="0" smtClean="0"/>
              <a:t>de las </a:t>
            </a:r>
            <a:r>
              <a:rPr lang="es-ES" dirty="0"/>
              <a:t>sociedades industrializadas, sobre todo a partir del siglo XIX, y es consumida </a:t>
            </a:r>
            <a:r>
              <a:rPr lang="es-ES" dirty="0" smtClean="0"/>
              <a:t>por grandes </a:t>
            </a:r>
            <a:r>
              <a:rPr lang="es-ES" dirty="0"/>
              <a:t>sectores de la población. Su función se reduce, en su gran mayoría, a la evasión </a:t>
            </a:r>
            <a:r>
              <a:rPr lang="es-ES" dirty="0" smtClean="0"/>
              <a:t>y al </a:t>
            </a:r>
            <a:r>
              <a:rPr lang="es-ES" dirty="0"/>
              <a:t>entretenimiento.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196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Características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16711"/>
            <a:ext cx="8677058" cy="483873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Es consumida por amplios sectores de la población lectora, lo que lleva a sus autores a</a:t>
            </a:r>
          </a:p>
          <a:p>
            <a:pPr marL="0" indent="0" algn="just">
              <a:buNone/>
            </a:pPr>
            <a:r>
              <a:rPr lang="es-ES" dirty="0" smtClean="0"/>
              <a:t>    entregar </a:t>
            </a:r>
            <a:r>
              <a:rPr lang="es-ES" dirty="0"/>
              <a:t>elementos previsibles y </a:t>
            </a:r>
            <a:r>
              <a:rPr lang="es-ES" dirty="0" smtClean="0"/>
              <a:t>             rudimentarios</a:t>
            </a:r>
            <a:r>
              <a:rPr lang="es-ES" dirty="0"/>
              <a:t>.</a:t>
            </a:r>
          </a:p>
          <a:p>
            <a:pPr algn="just"/>
            <a:r>
              <a:rPr lang="es-ES" dirty="0" smtClean="0"/>
              <a:t>No </a:t>
            </a:r>
            <a:r>
              <a:rPr lang="es-ES" dirty="0"/>
              <a:t>existe una organización de los elementos en función de una unidad superior. A veces</a:t>
            </a:r>
          </a:p>
          <a:p>
            <a:pPr marL="0" indent="0" algn="just">
              <a:buNone/>
            </a:pPr>
            <a:r>
              <a:rPr lang="es-ES" dirty="0" smtClean="0"/>
              <a:t>     son </a:t>
            </a:r>
            <a:r>
              <a:rPr lang="es-ES" dirty="0"/>
              <a:t>estructuras temáticas acumuladas.</a:t>
            </a:r>
          </a:p>
          <a:p>
            <a:pPr algn="just"/>
            <a:r>
              <a:rPr lang="es-ES" dirty="0" smtClean="0"/>
              <a:t>Tiende </a:t>
            </a:r>
            <a:r>
              <a:rPr lang="es-ES" dirty="0"/>
              <a:t>a concentrarse en el material temático, en perjuicio de la elaboración verbal.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180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LOS TEMAS LITERARIOS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En la literatura en general encontramos grandes temas, estos son ideas centrales en torno </a:t>
            </a:r>
            <a:r>
              <a:rPr lang="es-ES" dirty="0" smtClean="0"/>
              <a:t>a las </a:t>
            </a:r>
            <a:r>
              <a:rPr lang="es-ES" dirty="0"/>
              <a:t>cuales se organizan los otros elementos de la obra, expresándose en situaciones típicas, </a:t>
            </a:r>
            <a:r>
              <a:rPr lang="es-ES" dirty="0" smtClean="0"/>
              <a:t>en el </a:t>
            </a:r>
            <a:r>
              <a:rPr lang="es-ES" dirty="0"/>
              <a:t>sentido de que se han presentado desde siempre en la historia de la humanidad. </a:t>
            </a:r>
            <a:r>
              <a:rPr lang="es-ES" dirty="0" smtClean="0"/>
              <a:t>Estos grandes </a:t>
            </a:r>
            <a:r>
              <a:rPr lang="es-ES" dirty="0"/>
              <a:t>temas llenan de sentido el mundo de la obra, permitiendo la generación de acciones.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7406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El amor contrariado, o imposible</a:t>
            </a:r>
            <a:r>
              <a:rPr lang="es-ES" dirty="0"/>
              <a:t>: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amor entre </a:t>
            </a:r>
            <a:r>
              <a:rPr lang="es-ES" dirty="0"/>
              <a:t>dos seres, que diversos factores </a:t>
            </a:r>
            <a:r>
              <a:rPr lang="es-ES" dirty="0" smtClean="0"/>
              <a:t>hacen imposible </a:t>
            </a:r>
            <a:r>
              <a:rPr lang="es-ES" dirty="0"/>
              <a:t>de cumplirse (oposición paterna, desigualdad social, rivalidad entre familias</a:t>
            </a:r>
            <a:r>
              <a:rPr lang="es-ES" dirty="0" smtClean="0"/>
              <a:t>, etc</a:t>
            </a:r>
            <a:r>
              <a:rPr lang="es-ES" dirty="0"/>
              <a:t>.). El ejemplo por excelencia es Romeo y Julieta, de William Shakespeare.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9594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/>
              <a:t>La muerte</a:t>
            </a:r>
            <a:r>
              <a:rPr lang="es-ES" dirty="0"/>
              <a:t>: se puede interpretar comúnmente como la muerte física, la desesperanza, </a:t>
            </a:r>
            <a:r>
              <a:rPr lang="es-ES" dirty="0" smtClean="0"/>
              <a:t>la pérdida</a:t>
            </a:r>
            <a:r>
              <a:rPr lang="es-ES" dirty="0"/>
              <a:t>, etc. Un claro ejemplo de este tema se da el texto La amortajada, de María </a:t>
            </a:r>
            <a:r>
              <a:rPr lang="es-ES" dirty="0" smtClean="0"/>
              <a:t>Luisa </a:t>
            </a:r>
            <a:r>
              <a:rPr lang="es-ES" dirty="0" err="1" smtClean="0"/>
              <a:t>Bombal</a:t>
            </a:r>
            <a:r>
              <a:rPr lang="es-E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302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Los Celos</a:t>
            </a:r>
            <a:r>
              <a:rPr lang="es-ES" dirty="0" smtClean="0"/>
              <a:t>:</a:t>
            </a:r>
          </a:p>
          <a:p>
            <a:pPr marL="0" indent="0" algn="just">
              <a:buNone/>
            </a:pPr>
            <a:r>
              <a:rPr lang="es-ES" dirty="0" smtClean="0"/>
              <a:t> </a:t>
            </a:r>
            <a:r>
              <a:rPr lang="es-ES" dirty="0"/>
              <a:t>La morbosa suspicacia de ser engañado por parte del ser que se ama </a:t>
            </a:r>
            <a:r>
              <a:rPr lang="es-ES" dirty="0" smtClean="0"/>
              <a:t>ha constituido </a:t>
            </a:r>
            <a:r>
              <a:rPr lang="es-ES" dirty="0"/>
              <a:t>un tema esencial del género dramático en particular. Basta recordar Otelo, </a:t>
            </a:r>
            <a:r>
              <a:rPr lang="es-ES" dirty="0" smtClean="0"/>
              <a:t>de  Shakespeare</a:t>
            </a:r>
            <a:r>
              <a:rPr lang="es-E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6755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El viaje</a:t>
            </a:r>
            <a:r>
              <a:rPr lang="es-ES" dirty="0"/>
              <a:t>: Es un tránsito del individuo, ya sea físico o psicológico. Estos generalmente se </a:t>
            </a:r>
            <a:r>
              <a:rPr lang="es-ES" dirty="0" smtClean="0"/>
              <a:t>dan interrelacionados</a:t>
            </a:r>
            <a:r>
              <a:rPr lang="es-ES" dirty="0"/>
              <a:t>. Algunos tipos de viajes son: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538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 viaje físico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Es un desplazamiento del héroe a través del espacio, generalmente </a:t>
            </a:r>
            <a:r>
              <a:rPr lang="es-ES" dirty="0" smtClean="0"/>
              <a:t>está asociado </a:t>
            </a:r>
            <a:r>
              <a:rPr lang="es-ES" dirty="0"/>
              <a:t>a las novelas de aventuras o a las crónicas de viajes o a las novelas </a:t>
            </a:r>
            <a:r>
              <a:rPr lang="es-ES" dirty="0" smtClean="0"/>
              <a:t>de caballerías</a:t>
            </a:r>
            <a:r>
              <a:rPr lang="es-ES" dirty="0"/>
              <a:t>. Este tema lo hayamos ya en clásicos como La Odisea, de Homero, en la </a:t>
            </a:r>
            <a:r>
              <a:rPr lang="es-ES" dirty="0" smtClean="0"/>
              <a:t>cual la </a:t>
            </a:r>
            <a:r>
              <a:rPr lang="es-ES" dirty="0"/>
              <a:t>ira del dios Poseidón obliga a peregrinar por años al héroe Odiseo tras la guerra </a:t>
            </a:r>
            <a:r>
              <a:rPr lang="es-ES" dirty="0" smtClean="0"/>
              <a:t>de Troya</a:t>
            </a:r>
            <a:r>
              <a:rPr lang="es-ES" dirty="0"/>
              <a:t>, para lograr reencontrarse con su esposa Penélope y su hijo Telémaco.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859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Formalistas.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 </a:t>
            </a:r>
          </a:p>
          <a:p>
            <a:pPr marL="0" indent="0" algn="just">
              <a:buNone/>
            </a:pPr>
            <a:r>
              <a:rPr lang="es-ES_tradnl" dirty="0" smtClean="0"/>
              <a:t>Para ellos la literatura es reconocible a partir de un uso especial del idioma, el que se transgrede la relación significado- significante.</a:t>
            </a:r>
          </a:p>
          <a:p>
            <a:pPr marL="0" indent="0" algn="just">
              <a:buNone/>
            </a:pPr>
            <a:r>
              <a:rPr lang="es-ES_tradnl" dirty="0" smtClean="0"/>
              <a:t>El lenguaje encierra en sobre sí toda la atención.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2300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 viaje </a:t>
            </a:r>
            <a:r>
              <a:rPr lang="es-ES" b="1" dirty="0" smtClean="0"/>
              <a:t>iniciático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el cual el "héroe" debe cumplir distintos "ritos", sometiéndose </a:t>
            </a:r>
            <a:r>
              <a:rPr lang="es-ES" dirty="0" smtClean="0"/>
              <a:t>a "</a:t>
            </a:r>
            <a:r>
              <a:rPr lang="es-ES" dirty="0"/>
              <a:t>pruebas de iniciación" hasta lograr cumplir su objetivo, generalmente es el acceso </a:t>
            </a:r>
            <a:r>
              <a:rPr lang="es-ES" dirty="0" smtClean="0"/>
              <a:t>a una </a:t>
            </a:r>
            <a:r>
              <a:rPr lang="es-ES" dirty="0"/>
              <a:t>nueva etapa de su desarrollo como individuo. Como por ejemplo, el </a:t>
            </a:r>
            <a:r>
              <a:rPr lang="es-ES" dirty="0" smtClean="0"/>
              <a:t>libro Siddhartha</a:t>
            </a:r>
            <a:r>
              <a:rPr lang="es-ES" dirty="0"/>
              <a:t>, de </a:t>
            </a:r>
            <a:r>
              <a:rPr lang="es-ES" dirty="0" err="1"/>
              <a:t>Hermann</a:t>
            </a:r>
            <a:r>
              <a:rPr lang="es-ES" dirty="0"/>
              <a:t> Hesse.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3831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 viaje mítico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reconoce por el tránsito que va desde los elementos físicos </a:t>
            </a:r>
            <a:r>
              <a:rPr lang="es-ES" dirty="0" smtClean="0"/>
              <a:t>para llegar </a:t>
            </a:r>
            <a:r>
              <a:rPr lang="es-ES" dirty="0"/>
              <a:t>al contacto con los elementos originarios de la esencia humana y de la naturaleza.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Ejemplo </a:t>
            </a:r>
            <a:r>
              <a:rPr lang="es-ES" dirty="0"/>
              <a:t>de este viaje tenemos el libro Los </a:t>
            </a:r>
            <a:r>
              <a:rPr lang="es-ES" dirty="0" smtClean="0"/>
              <a:t>   pasos </a:t>
            </a:r>
            <a:r>
              <a:rPr lang="es-ES" dirty="0"/>
              <a:t>perdidos, del cubano Alejo Carpentier.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780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 viaje interior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la medida en que se desarrolla el viaje el héroe se </a:t>
            </a:r>
            <a:r>
              <a:rPr lang="es-ES" dirty="0" smtClean="0"/>
              <a:t>va </a:t>
            </a:r>
            <a:r>
              <a:rPr lang="es-ES" dirty="0" err="1" smtClean="0"/>
              <a:t>autorreconociendo</a:t>
            </a:r>
            <a:r>
              <a:rPr lang="es-ES" dirty="0" smtClean="0"/>
              <a:t> </a:t>
            </a:r>
            <a:r>
              <a:rPr lang="es-ES" dirty="0"/>
              <a:t>y adquiriendo mayor madurez psicológica. Este viaje </a:t>
            </a:r>
            <a:r>
              <a:rPr lang="es-ES"/>
              <a:t>está </a:t>
            </a:r>
            <a:r>
              <a:rPr lang="es-ES" smtClean="0"/>
              <a:t>relacionado con </a:t>
            </a:r>
            <a:r>
              <a:rPr lang="es-ES" dirty="0"/>
              <a:t>el viaje iniciático.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07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Teoría de la Recepción.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2994" y="1556793"/>
            <a:ext cx="8229600" cy="4998654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Pone </a:t>
            </a:r>
            <a:r>
              <a:rPr lang="es-ES" dirty="0"/>
              <a:t>énfasis en el lector, quien es el </a:t>
            </a:r>
            <a:r>
              <a:rPr lang="es-ES" dirty="0" smtClean="0"/>
              <a:t>único capaz </a:t>
            </a:r>
            <a:r>
              <a:rPr lang="es-ES" dirty="0"/>
              <a:t>de actualizar y darle real valor a lo creado o producido por el autor, en este sentido, </a:t>
            </a:r>
            <a:r>
              <a:rPr lang="es-ES" dirty="0" smtClean="0"/>
              <a:t>nos plantean </a:t>
            </a:r>
            <a:r>
              <a:rPr lang="es-ES" dirty="0"/>
              <a:t>que la literatura es un proceso interminable en el que se relacionan la producción </a:t>
            </a:r>
            <a:r>
              <a:rPr lang="es-ES" dirty="0" smtClean="0"/>
              <a:t>y recepción </a:t>
            </a:r>
            <a:r>
              <a:rPr lang="es-ES" dirty="0"/>
              <a:t>del texto con tiempo y espacios múltiples.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601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APROXIMACIÓN A LA OBRA LITERARIA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Para poder realizar un análisis adecuado de cualquier tipo de texto o discurso debemos </a:t>
            </a:r>
            <a:r>
              <a:rPr lang="es-ES" dirty="0" smtClean="0"/>
              <a:t>enfocar nuestro </a:t>
            </a:r>
            <a:r>
              <a:rPr lang="es-ES" dirty="0"/>
              <a:t>estudio desde dos perspectivas</a:t>
            </a:r>
            <a:r>
              <a:rPr lang="es-ES" dirty="0" smtClean="0"/>
              <a:t>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369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a) </a:t>
            </a:r>
            <a:r>
              <a:rPr lang="es-ES" b="1" dirty="0"/>
              <a:t>El plano de la enunciación</a:t>
            </a:r>
            <a:r>
              <a:rPr lang="es-ES" dirty="0"/>
              <a:t>: Es el acto de utilizar la lengua para la emisión del mensaje </a:t>
            </a:r>
            <a:r>
              <a:rPr lang="es-ES" dirty="0" smtClean="0"/>
              <a:t>en un </a:t>
            </a:r>
            <a:r>
              <a:rPr lang="es-ES" dirty="0"/>
              <a:t>contexto determinado. Se manifiesta la posición del emisor frente al receptor </a:t>
            </a:r>
            <a:r>
              <a:rPr lang="es-ES" dirty="0" smtClean="0"/>
              <a:t>del mensaje</a:t>
            </a:r>
            <a:r>
              <a:rPr lang="es-ES" dirty="0"/>
              <a:t>, al contexto espacio–temporal en el que se produce la enunciación y al </a:t>
            </a:r>
            <a:r>
              <a:rPr lang="es-ES" dirty="0" smtClean="0"/>
              <a:t>contenido del </a:t>
            </a:r>
            <a:r>
              <a:rPr lang="es-ES" dirty="0"/>
              <a:t>propio enunciado, por ejemplo, “He venido hoy aquí a pedirles...”.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37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/>
              <a:t>b) </a:t>
            </a:r>
            <a:r>
              <a:rPr lang="es-ES" b="1" dirty="0"/>
              <a:t>El plano del enunciado</a:t>
            </a:r>
            <a:r>
              <a:rPr lang="es-ES" dirty="0"/>
              <a:t>: Es una secuencia de palabras transmitidas, de forma oral </a:t>
            </a:r>
            <a:r>
              <a:rPr lang="es-ES" dirty="0" smtClean="0"/>
              <a:t>o escrita</a:t>
            </a:r>
            <a:r>
              <a:rPr lang="es-ES" dirty="0"/>
              <a:t>, por un emisor a un destinatario, a través de las cuales se realiza una </a:t>
            </a:r>
            <a:r>
              <a:rPr lang="es-ES" dirty="0" smtClean="0"/>
              <a:t> comunicación</a:t>
            </a:r>
            <a:endParaRPr lang="es-ES" dirty="0"/>
          </a:p>
          <a:p>
            <a:pPr marL="0" indent="0" algn="just">
              <a:buNone/>
            </a:pPr>
            <a:r>
              <a:rPr lang="es-ES" dirty="0"/>
              <a:t>dotada de sentido y que se considera concluida. Es un mensaje con sentido completo </a:t>
            </a:r>
            <a:r>
              <a:rPr lang="es-ES" dirty="0" smtClean="0"/>
              <a:t>y concreto </a:t>
            </a:r>
            <a:r>
              <a:rPr lang="es-ES" dirty="0"/>
              <a:t>dentro de la situación en que se produce. Puede constar de una o varias frases o</a:t>
            </a:r>
            <a:r>
              <a:rPr lang="es-ES" dirty="0" smtClean="0"/>
              <a:t>, incluso</a:t>
            </a:r>
            <a:r>
              <a:rPr lang="es-ES" dirty="0"/>
              <a:t>, de una sola palabra, como por ejemplo, “¡Cuidado!”.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147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CONCEPTO DE OBRA LITERARIA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La forma de acercamiento textual mencionada anteriormente es también aplicable a la </a:t>
            </a:r>
            <a:r>
              <a:rPr lang="es-ES" dirty="0" smtClean="0"/>
              <a:t>obra literaria</a:t>
            </a:r>
            <a:r>
              <a:rPr lang="es-ES" dirty="0"/>
              <a:t>. Ésta al ser un texto es obviamente afectada por múltiples variables en cuanto a </a:t>
            </a:r>
            <a:r>
              <a:rPr lang="es-ES" dirty="0" smtClean="0"/>
              <a:t>su situación </a:t>
            </a:r>
            <a:r>
              <a:rPr lang="es-ES" dirty="0"/>
              <a:t>comunicativa (enunciación) que a su vez, encierra un mensaje (enunciado).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315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a) </a:t>
            </a:r>
            <a:r>
              <a:rPr lang="es-ES" b="1" dirty="0"/>
              <a:t>La obra literaria como fenómeno de enunciación</a:t>
            </a:r>
            <a:r>
              <a:rPr lang="es-ES" dirty="0"/>
              <a:t>. En primer lugar se debe reconocer </a:t>
            </a:r>
            <a:r>
              <a:rPr lang="es-ES" dirty="0" smtClean="0"/>
              <a:t>la obra </a:t>
            </a:r>
            <a:r>
              <a:rPr lang="es-ES" dirty="0"/>
              <a:t>literaria como el acto de producción de un texto bajo ciertas condiciones </a:t>
            </a:r>
            <a:r>
              <a:rPr lang="es-ES" dirty="0" smtClean="0"/>
              <a:t>y circunstancias </a:t>
            </a:r>
            <a:r>
              <a:rPr lang="es-ES" dirty="0"/>
              <a:t>temporales, espaciales y culturales, entre otras; lo que se suele llamar</a:t>
            </a:r>
            <a:r>
              <a:rPr lang="es-ES" dirty="0" smtClean="0"/>
              <a:t>, contexto </a:t>
            </a:r>
            <a:r>
              <a:rPr lang="es-ES" dirty="0"/>
              <a:t>comunicativo.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305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TC010219409[[fn=Tema de libro]]</Template>
  <TotalTime>37</TotalTime>
  <Words>1499</Words>
  <Application>Microsoft Office PowerPoint</Application>
  <PresentationFormat>Presentación en pantalla (4:3)</PresentationFormat>
  <Paragraphs>80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Book</vt:lpstr>
      <vt:lpstr>Literatura Culta y Popular</vt:lpstr>
      <vt:lpstr>Concepto de Literatura.</vt:lpstr>
      <vt:lpstr>Formalistas.</vt:lpstr>
      <vt:lpstr>Teoría de la Recepción.</vt:lpstr>
      <vt:lpstr>APROXIMACIÓN A LA OBRA LITERARIA</vt:lpstr>
      <vt:lpstr>Presentación de PowerPoint</vt:lpstr>
      <vt:lpstr>Presentación de PowerPoint</vt:lpstr>
      <vt:lpstr>CONCEPTO DE OBRA LITERARIA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LITERATURA: GÉNEROS, FUNCIONES Y DESARROLLO  HISTÓRICO</vt:lpstr>
      <vt:lpstr>LAS FUNCIONES DE LA LITERATURA</vt:lpstr>
      <vt:lpstr>Presentación de PowerPoint</vt:lpstr>
      <vt:lpstr>Presentación de PowerPoint</vt:lpstr>
      <vt:lpstr>Presentación de PowerPoint</vt:lpstr>
      <vt:lpstr>Presentación de PowerPoint</vt:lpstr>
      <vt:lpstr>OTRO PUNTO DE VISTA PARA CLASIFICAR LA LITERATURA</vt:lpstr>
      <vt:lpstr>Características</vt:lpstr>
      <vt:lpstr>Presentación de PowerPoint</vt:lpstr>
      <vt:lpstr>Características</vt:lpstr>
      <vt:lpstr>LOS TEMAS LITERARIOS</vt:lpstr>
      <vt:lpstr>Presentación de PowerPoint</vt:lpstr>
      <vt:lpstr>Presentación de PowerPoint</vt:lpstr>
      <vt:lpstr>Presentación de PowerPoint</vt:lpstr>
      <vt:lpstr>Presentación de PowerPoint</vt:lpstr>
      <vt:lpstr>El viaje físico</vt:lpstr>
      <vt:lpstr>El viaje iniciático</vt:lpstr>
      <vt:lpstr>El viaje mítico</vt:lpstr>
      <vt:lpstr>El viaje interior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Culta y Popular</dc:title>
  <dc:creator>patricia</dc:creator>
  <cp:lastModifiedBy>patricia</cp:lastModifiedBy>
  <cp:revision>4</cp:revision>
  <dcterms:created xsi:type="dcterms:W3CDTF">2011-05-23T02:38:50Z</dcterms:created>
  <dcterms:modified xsi:type="dcterms:W3CDTF">2011-05-23T03:16:06Z</dcterms:modified>
</cp:coreProperties>
</file>