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404" r:id="rId3"/>
    <p:sldId id="294" r:id="rId4"/>
    <p:sldId id="378" r:id="rId5"/>
    <p:sldId id="298" r:id="rId6"/>
    <p:sldId id="299" r:id="rId7"/>
    <p:sldId id="300" r:id="rId8"/>
    <p:sldId id="355" r:id="rId9"/>
    <p:sldId id="356" r:id="rId10"/>
    <p:sldId id="357" r:id="rId11"/>
    <p:sldId id="377" r:id="rId12"/>
    <p:sldId id="380" r:id="rId13"/>
    <p:sldId id="307" r:id="rId14"/>
    <p:sldId id="402" r:id="rId15"/>
    <p:sldId id="403" r:id="rId16"/>
    <p:sldId id="381" r:id="rId17"/>
    <p:sldId id="309" r:id="rId18"/>
    <p:sldId id="310" r:id="rId19"/>
    <p:sldId id="318" r:id="rId20"/>
    <p:sldId id="358" r:id="rId21"/>
    <p:sldId id="383" r:id="rId22"/>
    <p:sldId id="384" r:id="rId23"/>
    <p:sldId id="386" r:id="rId24"/>
    <p:sldId id="394" r:id="rId25"/>
    <p:sldId id="387" r:id="rId26"/>
    <p:sldId id="388" r:id="rId27"/>
    <p:sldId id="389" r:id="rId28"/>
    <p:sldId id="390" r:id="rId29"/>
    <p:sldId id="391" r:id="rId30"/>
    <p:sldId id="392" r:id="rId31"/>
    <p:sldId id="379" r:id="rId32"/>
    <p:sldId id="354" r:id="rId33"/>
    <p:sldId id="360" r:id="rId34"/>
    <p:sldId id="361" r:id="rId35"/>
    <p:sldId id="405" r:id="rId36"/>
    <p:sldId id="263" r:id="rId37"/>
    <p:sldId id="329" r:id="rId38"/>
    <p:sldId id="336" r:id="rId39"/>
    <p:sldId id="337" r:id="rId40"/>
    <p:sldId id="330" r:id="rId41"/>
    <p:sldId id="339" r:id="rId42"/>
    <p:sldId id="340" r:id="rId43"/>
    <p:sldId id="295" r:id="rId44"/>
    <p:sldId id="401" r:id="rId45"/>
    <p:sldId id="400" r:id="rId46"/>
    <p:sldId id="267" r:id="rId47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66"/>
    <a:srgbClr val="FF0066"/>
    <a:srgbClr val="B2B2B2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20" autoAdjust="0"/>
    <p:restoredTop sz="98998" autoAdjust="0"/>
  </p:normalViewPr>
  <p:slideViewPr>
    <p:cSldViewPr>
      <p:cViewPr>
        <p:scale>
          <a:sx n="80" d="100"/>
          <a:sy n="8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t" anchorCtr="0" compatLnSpc="1">
            <a:prstTxWarp prst="textNoShape">
              <a:avLst/>
            </a:prstTxWarp>
          </a:bodyPr>
          <a:lstStyle>
            <a:lvl1pPr defTabSz="952633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907" y="0"/>
            <a:ext cx="2945184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t" anchorCtr="0" compatLnSpc="1">
            <a:prstTxWarp prst="textNoShape">
              <a:avLst/>
            </a:prstTxWarp>
          </a:bodyPr>
          <a:lstStyle>
            <a:lvl1pPr algn="r" defTabSz="952633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b" anchorCtr="0" compatLnSpc="1">
            <a:prstTxWarp prst="textNoShape">
              <a:avLst/>
            </a:prstTxWarp>
          </a:bodyPr>
          <a:lstStyle>
            <a:lvl1pPr defTabSz="952633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907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b" anchorCtr="0" compatLnSpc="1">
            <a:prstTxWarp prst="textNoShape">
              <a:avLst/>
            </a:prstTxWarp>
          </a:bodyPr>
          <a:lstStyle>
            <a:lvl1pPr algn="r" defTabSz="952633">
              <a:defRPr sz="1300" u="none">
                <a:latin typeface="Arial" charset="0"/>
              </a:defRPr>
            </a:lvl1pPr>
          </a:lstStyle>
          <a:p>
            <a:pPr>
              <a:defRPr/>
            </a:pPr>
            <a:fld id="{6714E6AF-8316-4D83-BF64-470CB63C78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84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t" anchorCtr="0" compatLnSpc="1">
            <a:prstTxWarp prst="textNoShape">
              <a:avLst/>
            </a:prstTxWarp>
          </a:bodyPr>
          <a:lstStyle>
            <a:lvl1pPr defTabSz="952633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07" y="0"/>
            <a:ext cx="2945184" cy="49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t" anchorCtr="0" compatLnSpc="1">
            <a:prstTxWarp prst="textNoShape">
              <a:avLst/>
            </a:prstTxWarp>
          </a:bodyPr>
          <a:lstStyle>
            <a:lvl1pPr algn="r" defTabSz="952633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2950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3" y="4690388"/>
            <a:ext cx="5439089" cy="444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b" anchorCtr="0" compatLnSpc="1">
            <a:prstTxWarp prst="textNoShape">
              <a:avLst/>
            </a:prstTxWarp>
          </a:bodyPr>
          <a:lstStyle>
            <a:lvl1pPr defTabSz="952633">
              <a:defRPr sz="13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07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52" tIns="47626" rIns="95252" bIns="47626" numCol="1" anchor="b" anchorCtr="0" compatLnSpc="1">
            <a:prstTxWarp prst="textNoShape">
              <a:avLst/>
            </a:prstTxWarp>
          </a:bodyPr>
          <a:lstStyle>
            <a:lvl1pPr algn="r" defTabSz="952633">
              <a:defRPr sz="1300" u="none">
                <a:latin typeface="Arial" charset="0"/>
              </a:defRPr>
            </a:lvl1pPr>
          </a:lstStyle>
          <a:p>
            <a:pPr>
              <a:defRPr/>
            </a:pPr>
            <a:fld id="{E6C65513-3C08-456C-A4A8-E5BCF131C7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7CC5CC93-9E92-4D51-9595-A467EFF14347}" type="slidenum">
              <a:rPr lang="es-ES" smtClean="0"/>
              <a:pPr defTabSz="952285"/>
              <a:t>1</a:t>
            </a:fld>
            <a:endParaRPr lang="es-ES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59EA89FA-ED95-47F8-AB75-9F56648C1488}" type="slidenum">
              <a:rPr lang="es-ES" smtClean="0"/>
              <a:pPr defTabSz="952285"/>
              <a:t>18</a:t>
            </a:fld>
            <a:endParaRPr lang="es-E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a-ES" dirty="0" smtClean="0">
                <a:latin typeface="Verdana" pitchFamily="34" charset="0"/>
              </a:rPr>
              <a:t>És un metodologia per atendre la diversitat: diferents demandes en funció de les característiques dels alumnes</a:t>
            </a:r>
            <a:endParaRPr lang="es-ES" dirty="0" smtClean="0">
              <a:latin typeface="Verdana" pitchFamily="34" charset="0"/>
            </a:endParaRPr>
          </a:p>
          <a:p>
            <a:pPr eaLnBrk="1" hangingPunct="1"/>
            <a:r>
              <a:rPr lang="ca-ES" dirty="0" smtClean="0">
                <a:latin typeface="Verdana" pitchFamily="34" charset="0"/>
              </a:rPr>
              <a:t>Tots els alumnes tenen una responsabilitat individual en l’equip per tant,  resulten imprescindibles per l’assoliment dels objectius comuns d’equip. </a:t>
            </a:r>
            <a:endParaRPr lang="es-ES" dirty="0" smtClean="0">
              <a:latin typeface="Verdana" pitchFamily="34" charset="0"/>
            </a:endParaRPr>
          </a:p>
          <a:p>
            <a:pPr eaLnBrk="1" hangingPunct="1"/>
            <a:r>
              <a:rPr lang="ca-ES" dirty="0" smtClean="0">
                <a:latin typeface="Verdana" pitchFamily="34" charset="0"/>
              </a:rPr>
              <a:t>Millores en: </a:t>
            </a:r>
            <a:endParaRPr lang="en-US" dirty="0" smtClean="0">
              <a:latin typeface="Verdana" pitchFamily="34" charset="0"/>
            </a:endParaRPr>
          </a:p>
          <a:p>
            <a:pPr lvl="1" eaLnBrk="1" hangingPunct="1"/>
            <a:r>
              <a:rPr lang="ca-ES" sz="1400" dirty="0" smtClean="0">
                <a:latin typeface="Verdana" pitchFamily="34" charset="0"/>
              </a:rPr>
              <a:t>MOTIVACIÓ</a:t>
            </a:r>
            <a:endParaRPr lang="es-ES" sz="1400" dirty="0" smtClean="0">
              <a:latin typeface="Verdana" pitchFamily="34" charset="0"/>
            </a:endParaRPr>
          </a:p>
          <a:p>
            <a:pPr lvl="1" eaLnBrk="1" hangingPunct="1"/>
            <a:r>
              <a:rPr lang="ca-ES" sz="1400" dirty="0" smtClean="0">
                <a:latin typeface="Verdana" pitchFamily="34" charset="0"/>
              </a:rPr>
              <a:t>AUTOESTIMA</a:t>
            </a:r>
            <a:endParaRPr lang="es-ES" sz="1400" dirty="0" smtClean="0">
              <a:latin typeface="Verdana" pitchFamily="34" charset="0"/>
            </a:endParaRPr>
          </a:p>
          <a:p>
            <a:pPr lvl="1" eaLnBrk="1" hangingPunct="1"/>
            <a:r>
              <a:rPr lang="ca-ES" sz="1400" dirty="0" smtClean="0">
                <a:latin typeface="Verdana" pitchFamily="34" charset="0"/>
              </a:rPr>
              <a:t>HABILITATS SOCIAL</a:t>
            </a:r>
            <a:endParaRPr lang="es-ES" sz="1400" dirty="0" smtClean="0">
              <a:latin typeface="Verdana" pitchFamily="34" charset="0"/>
            </a:endParaRPr>
          </a:p>
          <a:p>
            <a:pPr lvl="1" eaLnBrk="1" hangingPunct="1"/>
            <a:r>
              <a:rPr lang="ca-ES" sz="1400" dirty="0" smtClean="0">
                <a:latin typeface="Verdana" pitchFamily="34" charset="0"/>
              </a:rPr>
              <a:t>RENDIMENT ACADÈMIC</a:t>
            </a:r>
          </a:p>
          <a:p>
            <a:pPr eaLnBrk="1" hangingPunct="1">
              <a:lnSpc>
                <a:spcPct val="110000"/>
              </a:lnSpc>
            </a:pPr>
            <a:r>
              <a:rPr lang="ca-ES" sz="1000" dirty="0" smtClean="0">
                <a:latin typeface="Calibri" pitchFamily="34" charset="0"/>
              </a:rPr>
              <a:t>Incideix positivament en aspectes com: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ca-ES" dirty="0" smtClean="0">
                <a:latin typeface="Calibri" pitchFamily="34" charset="0"/>
                <a:cs typeface="Times New Roman" pitchFamily="18" charset="0"/>
              </a:rPr>
              <a:t>  procés de socialització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ca-ES" dirty="0" smtClean="0">
                <a:latin typeface="Calibri" pitchFamily="34" charset="0"/>
                <a:cs typeface="Times New Roman" pitchFamily="18" charset="0"/>
              </a:rPr>
              <a:t>  adquisició de competències socials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ca-ES" dirty="0" smtClean="0">
                <a:latin typeface="Calibri" pitchFamily="34" charset="0"/>
                <a:cs typeface="Times New Roman" pitchFamily="18" charset="0"/>
              </a:rPr>
              <a:t>  control d’impulsos agressius</a:t>
            </a:r>
          </a:p>
          <a:p>
            <a:pPr lvl="1" algn="just" eaLnBrk="1" hangingPunct="1">
              <a:lnSpc>
                <a:spcPct val="110000"/>
              </a:lnSpc>
            </a:pPr>
            <a:r>
              <a:rPr lang="ca-ES" dirty="0" smtClean="0">
                <a:latin typeface="Calibri" pitchFamily="34" charset="0"/>
                <a:cs typeface="Times New Roman" pitchFamily="18" charset="0"/>
              </a:rPr>
              <a:t>  relativització dels punts de vista</a:t>
            </a:r>
          </a:p>
          <a:p>
            <a:pPr lvl="1" eaLnBrk="1" hangingPunct="1">
              <a:lnSpc>
                <a:spcPct val="110000"/>
              </a:lnSpc>
            </a:pPr>
            <a:r>
              <a:rPr lang="ca-ES" dirty="0" smtClean="0">
                <a:latin typeface="Calibri" pitchFamily="34" charset="0"/>
                <a:cs typeface="Times New Roman" pitchFamily="18" charset="0"/>
              </a:rPr>
              <a:t>  increment de les aspiracions i del rendiment acadèmic (Coll i Colomina, 1990)</a:t>
            </a:r>
          </a:p>
          <a:p>
            <a:pPr lvl="1" eaLnBrk="1" hangingPunct="1">
              <a:lnSpc>
                <a:spcPct val="110000"/>
              </a:lnSpc>
            </a:pPr>
            <a:endParaRPr lang="ca-ES" dirty="0" smtClean="0">
              <a:latin typeface="Calibri" pitchFamily="34" charset="0"/>
            </a:endParaRPr>
          </a:p>
          <a:p>
            <a:pPr lvl="1" eaLnBrk="1" hangingPunct="1"/>
            <a:endParaRPr lang="en-US" sz="1400" dirty="0" smtClean="0">
              <a:latin typeface="Verdana" pitchFamily="34" charset="0"/>
            </a:endParaRPr>
          </a:p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758DA477-5336-4AC0-9F9E-D38FB7CD0897}" type="slidenum">
              <a:rPr lang="es-ES" smtClean="0"/>
              <a:pPr defTabSz="952285"/>
              <a:t>19</a:t>
            </a:fld>
            <a:endParaRPr lang="es-E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F2D7C0AF-0442-4D50-B10D-56B85A0F76B2}" type="slidenum">
              <a:rPr lang="es-ES" smtClean="0"/>
              <a:pPr defTabSz="952285"/>
              <a:t>20</a:t>
            </a:fld>
            <a:endParaRPr lang="es-E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4D108D21-3511-4CDE-A3C6-62B76A759337}" type="slidenum">
              <a:rPr lang="es-ES" smtClean="0"/>
              <a:pPr defTabSz="952285"/>
              <a:t>21</a:t>
            </a:fld>
            <a:endParaRPr lang="es-ES" dirty="0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50907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9" tIns="45960" rIns="91919" bIns="45960" anchor="b"/>
          <a:lstStyle/>
          <a:p>
            <a:pPr algn="r" defTabSz="917542"/>
            <a:fld id="{64F45495-3D0F-42EF-B5DA-5A2FC6CC0E1D}" type="slidenum">
              <a:rPr lang="es-ES" sz="1300" u="none">
                <a:latin typeface="Arial" charset="0"/>
                <a:cs typeface="Arial" charset="0"/>
              </a:rPr>
              <a:pPr algn="r" defTabSz="917542"/>
              <a:t>21</a:t>
            </a:fld>
            <a:endParaRPr lang="es-ES" sz="1300" u="none" dirty="0">
              <a:latin typeface="Arial" charset="0"/>
              <a:cs typeface="Arial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3950" cy="3700462"/>
          </a:xfrm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7"/>
            <a:ext cx="4986229" cy="4444437"/>
          </a:xfrm>
          <a:noFill/>
          <a:ln/>
        </p:spPr>
        <p:txBody>
          <a:bodyPr lIns="91919" tIns="45960" rIns="91919" bIns="459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9A3E9ADC-5ABD-4042-9FB9-543AAB124603}" type="slidenum">
              <a:rPr lang="es-ES" smtClean="0"/>
              <a:pPr defTabSz="952285"/>
              <a:t>22</a:t>
            </a:fld>
            <a:endParaRPr lang="es-ES" dirty="0" smtClean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850907" y="9377621"/>
            <a:ext cx="2945184" cy="49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9" tIns="45960" rIns="91919" bIns="45960" anchor="b"/>
          <a:lstStyle/>
          <a:p>
            <a:pPr algn="r" defTabSz="917542"/>
            <a:fld id="{FA0472C6-A269-4C84-B7E5-0FDE2062F772}" type="slidenum">
              <a:rPr lang="es-ES" sz="1300" u="none">
                <a:latin typeface="Arial" charset="0"/>
                <a:cs typeface="Arial" charset="0"/>
              </a:rPr>
              <a:pPr algn="r" defTabSz="917542"/>
              <a:t>22</a:t>
            </a:fld>
            <a:endParaRPr lang="es-ES" sz="1300" u="none" dirty="0">
              <a:latin typeface="Arial" charset="0"/>
              <a:cs typeface="Arial" charset="0"/>
            </a:endParaRPr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3637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293" y="4690387"/>
            <a:ext cx="5439089" cy="4444437"/>
          </a:xfrm>
          <a:noFill/>
          <a:ln/>
        </p:spPr>
        <p:txBody>
          <a:bodyPr lIns="91919" tIns="45960" rIns="91919" bIns="45960"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A024FA7B-1285-42FA-A519-60EFD859CC5D}" type="slidenum">
              <a:rPr lang="es-ES" smtClean="0"/>
              <a:pPr defTabSz="952285"/>
              <a:t>23</a:t>
            </a:fld>
            <a:endParaRPr lang="es-E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36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293" y="4690387"/>
            <a:ext cx="5439089" cy="4444437"/>
          </a:xfrm>
          <a:noFill/>
          <a:ln/>
        </p:spPr>
        <p:txBody>
          <a:bodyPr lIns="91919" tIns="45960" rIns="91919" bIns="459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E7C51DBB-B3B0-4958-A144-E2B72B7684C5}" type="slidenum">
              <a:rPr lang="es-ES" smtClean="0"/>
              <a:pPr defTabSz="952285"/>
              <a:t>24</a:t>
            </a:fld>
            <a:endParaRPr lang="es-E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CDFE01BE-BD88-40A0-B284-9EAA7F5ED7C3}" type="slidenum">
              <a:rPr lang="es-ES" smtClean="0"/>
              <a:pPr defTabSz="952285"/>
              <a:t>27</a:t>
            </a:fld>
            <a:endParaRPr lang="es-ES" dirty="0" smtClean="0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50907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9" tIns="45960" rIns="91919" bIns="45960" anchor="b"/>
          <a:lstStyle/>
          <a:p>
            <a:pPr algn="r" defTabSz="917542"/>
            <a:fld id="{9017C22F-3E2C-4F8B-A195-CC26F1463C64}" type="slidenum">
              <a:rPr lang="es-ES" sz="1300" u="none">
                <a:latin typeface="Arial" charset="0"/>
                <a:cs typeface="Arial" charset="0"/>
              </a:rPr>
              <a:pPr algn="r" defTabSz="917542"/>
              <a:t>27</a:t>
            </a:fld>
            <a:endParaRPr lang="es-ES" sz="1300" u="none" dirty="0">
              <a:latin typeface="Arial" charset="0"/>
              <a:cs typeface="Arial" charset="0"/>
            </a:endParaRPr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3950" cy="3700462"/>
          </a:xfrm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7"/>
            <a:ext cx="4986229" cy="4444437"/>
          </a:xfrm>
          <a:noFill/>
          <a:ln/>
        </p:spPr>
        <p:txBody>
          <a:bodyPr lIns="91919" tIns="45960" rIns="91919" bIns="459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B23A8254-E839-4360-A8C9-42435C16B753}" type="slidenum">
              <a:rPr lang="es-ES" smtClean="0"/>
              <a:pPr defTabSz="952285"/>
              <a:t>28</a:t>
            </a:fld>
            <a:endParaRPr lang="es-ES" dirty="0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850907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9" tIns="45960" rIns="91919" bIns="45960" anchor="b"/>
          <a:lstStyle/>
          <a:p>
            <a:pPr algn="r" defTabSz="917542"/>
            <a:fld id="{357EAD68-404D-4E15-9DB1-5D81236DB519}" type="slidenum">
              <a:rPr lang="es-ES" sz="1300" u="none">
                <a:latin typeface="Arial" charset="0"/>
                <a:cs typeface="Arial" charset="0"/>
              </a:rPr>
              <a:pPr algn="r" defTabSz="917542"/>
              <a:t>28</a:t>
            </a:fld>
            <a:endParaRPr lang="es-ES" sz="1300" u="none" dirty="0">
              <a:latin typeface="Arial" charset="0"/>
              <a:cs typeface="Arial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3950" cy="3700462"/>
          </a:xfrm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7"/>
            <a:ext cx="4986229" cy="4444437"/>
          </a:xfrm>
          <a:noFill/>
          <a:ln/>
        </p:spPr>
        <p:txBody>
          <a:bodyPr lIns="91919" tIns="45960" rIns="91919" bIns="459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D2BEE425-2976-46C8-9D9A-5E74838F0DF6}" type="slidenum">
              <a:rPr lang="es-ES" smtClean="0"/>
              <a:pPr defTabSz="952285"/>
              <a:t>29</a:t>
            </a:fld>
            <a:endParaRPr lang="es-ES" dirty="0" smtClean="0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3850907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9" tIns="45960" rIns="91919" bIns="45960" anchor="b"/>
          <a:lstStyle/>
          <a:p>
            <a:pPr algn="r" defTabSz="917542"/>
            <a:fld id="{DE918B8A-E0A9-4939-893F-A9876C338E26}" type="slidenum">
              <a:rPr lang="es-ES" sz="1300" u="none">
                <a:latin typeface="Arial" charset="0"/>
                <a:cs typeface="Arial" charset="0"/>
              </a:rPr>
              <a:pPr algn="r" defTabSz="917542"/>
              <a:t>29</a:t>
            </a:fld>
            <a:endParaRPr lang="es-ES" sz="1300" u="none" dirty="0">
              <a:latin typeface="Arial" charset="0"/>
              <a:cs typeface="Arial" charset="0"/>
            </a:endParaRPr>
          </a:p>
        </p:txBody>
      </p:sp>
      <p:sp>
        <p:nvSpPr>
          <p:cNvPr id="1024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3950" cy="3700462"/>
          </a:xfrm>
          <a:ln/>
        </p:spPr>
      </p:sp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7"/>
            <a:ext cx="4986229" cy="4444437"/>
          </a:xfrm>
          <a:noFill/>
          <a:ln/>
        </p:spPr>
        <p:txBody>
          <a:bodyPr lIns="91919" tIns="45960" rIns="91919" bIns="459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0A288B0B-4EB0-4B7A-B633-180CDD202E6E}" type="slidenum">
              <a:rPr lang="es-ES" smtClean="0"/>
              <a:pPr defTabSz="952285"/>
              <a:t>8</a:t>
            </a:fld>
            <a:endParaRPr lang="es-E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540B9B25-7B3E-4E8C-9B43-18BDC9717C9D}" type="slidenum">
              <a:rPr lang="es-ES" smtClean="0"/>
              <a:pPr defTabSz="952285"/>
              <a:t>30</a:t>
            </a:fld>
            <a:endParaRPr lang="es-ES" dirty="0" smtClean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3850907" y="9379198"/>
            <a:ext cx="2945184" cy="4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9" tIns="45960" rIns="91919" bIns="45960" anchor="b"/>
          <a:lstStyle/>
          <a:p>
            <a:pPr algn="r" defTabSz="917542"/>
            <a:fld id="{2A19B402-07B8-4C76-8340-73BDAFA3BC09}" type="slidenum">
              <a:rPr lang="es-ES" sz="1300" u="none">
                <a:latin typeface="Arial" charset="0"/>
                <a:cs typeface="Arial" charset="0"/>
              </a:rPr>
              <a:pPr algn="r" defTabSz="917542"/>
              <a:t>30</a:t>
            </a:fld>
            <a:endParaRPr lang="es-ES" sz="1300" u="none" dirty="0">
              <a:latin typeface="Arial" charset="0"/>
              <a:cs typeface="Arial" charset="0"/>
            </a:endParaRPr>
          </a:p>
        </p:txBody>
      </p:sp>
      <p:sp>
        <p:nvSpPr>
          <p:cNvPr id="103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41363"/>
            <a:ext cx="4933950" cy="3700462"/>
          </a:xfrm>
          <a:ln/>
        </p:spPr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7"/>
            <a:ext cx="4986229" cy="4444437"/>
          </a:xfrm>
          <a:noFill/>
          <a:ln/>
        </p:spPr>
        <p:txBody>
          <a:bodyPr lIns="91919" tIns="45960" rIns="91919" bIns="459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13A81939-571F-4C6F-9F3E-DF1849BB2E19}" type="slidenum">
              <a:rPr lang="es-ES" smtClean="0"/>
              <a:pPr defTabSz="952285"/>
              <a:t>32</a:t>
            </a:fld>
            <a:endParaRPr lang="es-ES" dirty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D454EC28-E63E-4EA0-B89B-D889240D65AF}" type="slidenum">
              <a:rPr lang="es-ES" smtClean="0"/>
              <a:pPr defTabSz="952285"/>
              <a:t>33</a:t>
            </a:fld>
            <a:endParaRPr lang="es-ES" dirty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FCACA768-51F0-4F3B-B243-D01BD6CCF268}" type="slidenum">
              <a:rPr lang="es-ES" smtClean="0"/>
              <a:pPr defTabSz="952285"/>
              <a:t>34</a:t>
            </a:fld>
            <a:endParaRPr lang="es-ES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24C519AD-F82F-47C3-9ACA-08060EFEC8C6}" type="slidenum">
              <a:rPr lang="es-ES" smtClean="0"/>
              <a:pPr defTabSz="952285"/>
              <a:t>36</a:t>
            </a:fld>
            <a:endParaRPr lang="es-ES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6F8C8136-FDCC-4C47-8E8F-6A6FB15F4085}" type="slidenum">
              <a:rPr lang="es-ES" smtClean="0"/>
              <a:pPr defTabSz="952285"/>
              <a:t>37</a:t>
            </a:fld>
            <a:endParaRPr lang="es-ES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FE920BBA-C31D-4CE1-9FD5-75BA8D256939}" type="slidenum">
              <a:rPr lang="es-ES" smtClean="0"/>
              <a:pPr defTabSz="952285"/>
              <a:t>38</a:t>
            </a:fld>
            <a:endParaRPr lang="es-ES" dirty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8D759368-85D9-419D-A454-B6A6BE9F1CC8}" type="slidenum">
              <a:rPr lang="es-ES" smtClean="0"/>
              <a:pPr defTabSz="952285"/>
              <a:t>39</a:t>
            </a:fld>
            <a:endParaRPr lang="es-ES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86BDC855-0F64-408D-A189-693A7722B0D4}" type="slidenum">
              <a:rPr lang="es-ES" smtClean="0"/>
              <a:pPr defTabSz="952285"/>
              <a:t>40</a:t>
            </a:fld>
            <a:endParaRPr lang="es-E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87DF6373-73F9-474E-ABAC-0C3EAF209BA3}" type="slidenum">
              <a:rPr lang="es-ES" smtClean="0"/>
              <a:pPr defTabSz="952285"/>
              <a:t>43</a:t>
            </a:fld>
            <a:endParaRPr lang="es-ES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765C1EF6-709C-4852-A448-B9F364F94180}" type="slidenum">
              <a:rPr lang="es-ES" smtClean="0"/>
              <a:pPr defTabSz="952285"/>
              <a:t>9</a:t>
            </a:fld>
            <a:endParaRPr lang="es-E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F013FE12-E562-4D27-ABDD-FEDE28AC8D07}" type="slidenum">
              <a:rPr lang="es-ES" smtClean="0"/>
              <a:pPr defTabSz="952285"/>
              <a:t>44</a:t>
            </a:fld>
            <a:endParaRPr lang="es-ES" dirty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872EFE29-C4EB-4E73-969A-250B6C48C652}" type="slidenum">
              <a:rPr lang="es-ES" smtClean="0"/>
              <a:pPr defTabSz="952285"/>
              <a:t>46</a:t>
            </a:fld>
            <a:endParaRPr lang="es-ES" dirty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129EEB0D-F48E-46CE-9D65-DD84B9FD4F48}" type="slidenum">
              <a:rPr lang="es-ES" smtClean="0"/>
              <a:pPr defTabSz="952285"/>
              <a:t>10</a:t>
            </a:fld>
            <a:endParaRPr lang="es-E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DF4ED8CD-F82F-4075-8B48-2D70CAA41460}" type="slidenum">
              <a:rPr lang="es-ES" smtClean="0"/>
              <a:pPr defTabSz="952285"/>
              <a:t>13</a:t>
            </a:fld>
            <a:endParaRPr lang="es-ES" dirty="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E8F7D43D-1C28-4851-B6B5-CF034CCA8632}" type="slidenum">
              <a:rPr lang="es-ES" smtClean="0"/>
              <a:pPr defTabSz="952285"/>
              <a:t>14</a:t>
            </a:fld>
            <a:endParaRPr lang="es-E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2ACD846D-EA0D-48F5-BA18-0B01069516BC}" type="slidenum">
              <a:rPr lang="es-ES" smtClean="0"/>
              <a:pPr defTabSz="952285"/>
              <a:t>15</a:t>
            </a:fld>
            <a:endParaRPr lang="es-E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23" y="4690388"/>
            <a:ext cx="4986229" cy="444286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8C40C09B-B183-4111-B024-3FDE6946422F}" type="slidenum">
              <a:rPr lang="es-ES" smtClean="0"/>
              <a:pPr defTabSz="952285"/>
              <a:t>16</a:t>
            </a:fld>
            <a:endParaRPr lang="es-ES" dirty="0" smtClean="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50907" y="9377621"/>
            <a:ext cx="2945184" cy="49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19" tIns="45960" rIns="91919" bIns="45960" anchor="b"/>
          <a:lstStyle/>
          <a:p>
            <a:pPr algn="r" defTabSz="917542" eaLnBrk="0" hangingPunct="0"/>
            <a:fld id="{5255112C-A62F-4958-9229-FC90B7712DE9}" type="slidenum">
              <a:rPr lang="es-ES" sz="1300" u="none">
                <a:latin typeface="Arial" charset="0"/>
                <a:cs typeface="Arial" charset="0"/>
              </a:rPr>
              <a:pPr algn="r" defTabSz="917542" eaLnBrk="0" hangingPunct="0"/>
              <a:t>16</a:t>
            </a:fld>
            <a:endParaRPr lang="es-ES" sz="1300" u="none" dirty="0">
              <a:latin typeface="Arial" charset="0"/>
              <a:cs typeface="Arial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3637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293" y="4690387"/>
            <a:ext cx="5439089" cy="4444437"/>
          </a:xfrm>
          <a:noFill/>
          <a:ln/>
        </p:spPr>
        <p:txBody>
          <a:bodyPr lIns="91919" tIns="45960" rIns="91919" bIns="459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2285"/>
            <a:fld id="{1B3981CA-4D0E-4342-8132-4C88EFB64CAC}" type="slidenum">
              <a:rPr lang="es-ES" smtClean="0"/>
              <a:pPr defTabSz="952285"/>
              <a:t>17</a:t>
            </a:fld>
            <a:endParaRPr lang="es-E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a-ES" smtClean="0">
                <a:latin typeface="Verdana" pitchFamily="34" charset="0"/>
              </a:rPr>
              <a:t>Es basen en l’heterogeneïtat dels alumnes, la necessiten de per si</a:t>
            </a:r>
          </a:p>
          <a:p>
            <a:pPr eaLnBrk="1" hangingPunct="1"/>
            <a:r>
              <a:rPr lang="ca-ES" smtClean="0">
                <a:latin typeface="Verdana" pitchFamily="34" charset="0"/>
              </a:rPr>
              <a:t>Metodologia que no només reconeix la diversitat sinó que n’obté un benefici instruccional</a:t>
            </a:r>
          </a:p>
          <a:p>
            <a:pPr eaLnBrk="1" hangingPunct="1"/>
            <a:r>
              <a:rPr lang="ca-ES" smtClean="0">
                <a:latin typeface="Verdana" pitchFamily="34" charset="0"/>
              </a:rPr>
              <a:t>Les diferències entre els alumnes es converteixen en un element positiu que facilita l’aprenentatge (sense diferències no hi ha treball cooperatiu)</a:t>
            </a:r>
          </a:p>
          <a:p>
            <a:pPr eaLnBrk="1" hangingPunct="1"/>
            <a:r>
              <a:rPr lang="ca-ES" smtClean="0">
                <a:latin typeface="Verdana" pitchFamily="34" charset="0"/>
              </a:rPr>
              <a:t>La diversitat, inclosa la de nivells de coneixements, és vista com una cosa positiva que juga a favor de la tasca docent, amb la finalitat que cada alumne aprengui dels altres i se senti responsable tant del seu propi aprenentatge com del dels seus companys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ww.soc.ucla.edu/faculty/clayman/images/Couple1.jpg&amp;imgrefurl=http://www.soc.ucla.edu/faculty/clayman/acadbkgrd.html&amp;h=1466&amp;w=1026&amp;sz=117&amp;hl=es&amp;start=10&amp;um=1&amp;tbnid=g-JbEsSeHGMBDM:&amp;tbnh=150&amp;tbnw=105&amp;prev=/images?q=human+interaction&amp;svnum=10&amp;um=1&amp;hl=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ww1.istockphoto.com/file_thumbview_approve/2959901/2/istockphoto_2959901_piece_of_puzzle.jpg&amp;imgrefurl=http://www.istockphoto.com/file_closeup/?id=2959901&amp;refnum=1095037&amp;h=271&amp;w=380&amp;sz=16&amp;hl=es&amp;start=1&amp;tbnid=lWPIKzIFwtOsjM:&amp;tbnh=88&amp;tbnw=123&amp;prev=/images?q=piece+of+puzzle&amp;gbv=2&amp;svnum=10&amp;hl=e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images.google.es/imgres?imgurl=http://www.personalsystems.biz/images/Missing%20Piece%20to%20Puzzle.jpg&amp;imgrefurl=http://www.personalsystems.biz/PST/SwSvcsMktg-KeyEngagements-BusStrat-SegmentMessages.htm&amp;h=243&amp;w=324&amp;sz=91&amp;hl=es&amp;start=6&amp;tbnid=JScwL-Hna52ecM:&amp;tbnh=89&amp;tbnw=118&amp;prev=/images?q=piece+of+puzzle&amp;gbv=2&amp;svnum=10&amp;hl=es" TargetMode="Externa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imgres?imgurl=http://www.uma.es/sap/Image15.gif&amp;imgrefurl=http://www.uma.es/sap/Grupos04.htm&amp;h=326&amp;w=295&amp;sz=4&amp;hl=es&amp;start=3&amp;tbnid=lbaYPjDtXYFh5M:&amp;tbnh=118&amp;tbnw=107&amp;prev=/images?q=Habilidades+sociales&amp;gbv=2&amp;ndsp=21&amp;svnum=10&amp;hl=es&amp;sa=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apositiva_de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Diapositiva_de_Microsoft_Office_PowerPoint3.sldx"/><Relationship Id="rId5" Type="http://schemas.openxmlformats.org/officeDocument/2006/relationships/image" Target="../media/image26.jpeg"/><Relationship Id="rId4" Type="http://schemas.openxmlformats.org/officeDocument/2006/relationships/package" Target="../embeddings/Diapositiva_de_Microsoft_Office_PowerPoint2.sld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>
            <a:lum bright="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73238"/>
            <a:ext cx="7772400" cy="147002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ca-ES" b="1" dirty="0" smtClean="0">
                <a:latin typeface="Calibri" pitchFamily="34" charset="0"/>
              </a:rPr>
              <a:t>L’APRENENTATGE </a:t>
            </a:r>
            <a:br>
              <a:rPr lang="ca-ES" b="1" dirty="0" smtClean="0">
                <a:latin typeface="Calibri" pitchFamily="34" charset="0"/>
              </a:rPr>
            </a:br>
            <a:r>
              <a:rPr lang="ca-ES" b="1" dirty="0" smtClean="0">
                <a:latin typeface="Calibri" pitchFamily="34" charset="0"/>
              </a:rPr>
              <a:t>COOPERATIU</a:t>
            </a:r>
            <a:r>
              <a:rPr lang="ca-ES" sz="4000" dirty="0" smtClean="0"/>
              <a:t> </a:t>
            </a:r>
            <a:endParaRPr lang="es-ES" sz="4000" dirty="0" smtClean="0"/>
          </a:p>
        </p:txBody>
      </p:sp>
      <p:pic>
        <p:nvPicPr>
          <p:cNvPr id="3077" name="Picture 6" descr="blann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a-ES" dirty="0" smtClean="0"/>
              <a:t>Màster de Secundària</a:t>
            </a:r>
          </a:p>
          <a:p>
            <a:r>
              <a:rPr lang="ca-ES" sz="1800" dirty="0" smtClean="0"/>
              <a:t>15/11/11</a:t>
            </a:r>
          </a:p>
          <a:p>
            <a:r>
              <a:rPr lang="ca-ES" dirty="0" smtClean="0"/>
              <a:t>Dra. Paula Mayoral Serrat</a:t>
            </a:r>
          </a:p>
          <a:p>
            <a:r>
              <a:rPr lang="ca-ES" sz="1800" dirty="0" err="1" smtClean="0"/>
              <a:t>WWW.SINTE.ES</a:t>
            </a:r>
            <a:endParaRPr lang="ca-ES" sz="1800" dirty="0" smtClean="0"/>
          </a:p>
          <a:p>
            <a:endParaRPr lang="ca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a-ES" b="1" u="sng" smtClean="0">
                <a:solidFill>
                  <a:srgbClr val="A50021"/>
                </a:solidFill>
                <a:latin typeface="Calibri" pitchFamily="34" charset="0"/>
              </a:rPr>
              <a:t>Activitat 3</a:t>
            </a: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Compta quants</a:t>
            </a: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triangles hi ha. </a:t>
            </a:r>
          </a:p>
          <a:p>
            <a:pPr eaLnBrk="1" hangingPunct="1">
              <a:buFontTx/>
              <a:buNone/>
            </a:pPr>
            <a:endParaRPr lang="ca-ES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ca-ES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Resposta ___</a:t>
            </a: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Resposta correcte ___</a:t>
            </a:r>
          </a:p>
          <a:p>
            <a:pPr eaLnBrk="1" hangingPunct="1">
              <a:buFontTx/>
              <a:buNone/>
            </a:pPr>
            <a:endParaRPr lang="es-ES" smtClean="0">
              <a:latin typeface="Calibri" pitchFamily="34" charset="0"/>
            </a:endParaRPr>
          </a:p>
        </p:txBody>
      </p:sp>
      <p:pic>
        <p:nvPicPr>
          <p:cNvPr id="13316" name="Picture 4" descr="triabngl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700213"/>
            <a:ext cx="3529012" cy="4032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9338"/>
            <a:ext cx="8229600" cy="15414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ES" sz="3600" b="1" smtClean="0">
                <a:solidFill>
                  <a:srgbClr val="A50021"/>
                </a:solidFill>
                <a:latin typeface="Calibri" pitchFamily="34" charset="0"/>
              </a:rPr>
              <a:t>Quina ha estat la teva preferència inicial de resposta/actuació?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754063" y="333375"/>
            <a:ext cx="7634287" cy="576263"/>
          </a:xfrm>
          <a:noFill/>
        </p:spPr>
        <p:txBody>
          <a:bodyPr lIns="45720" tIns="0" rIns="45720" bIns="0" anchor="b"/>
          <a:lstStyle/>
          <a:p>
            <a:pPr eaLnBrk="1" hangingPunct="1"/>
            <a:r>
              <a:rPr lang="ca-ES" sz="3600" b="1" smtClean="0">
                <a:solidFill>
                  <a:srgbClr val="A50021"/>
                </a:solidFill>
                <a:latin typeface="Calibri" pitchFamily="34" charset="0"/>
                <a:cs typeface="Tahoma" pitchFamily="34" charset="0"/>
              </a:rPr>
              <a:t>Situacions d’interacció entre iguals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357158" y="1000125"/>
            <a:ext cx="5591205" cy="1728788"/>
            <a:chOff x="357158" y="1000125"/>
            <a:chExt cx="5591205" cy="1728788"/>
          </a:xfrm>
        </p:grpSpPr>
        <p:pic>
          <p:nvPicPr>
            <p:cNvPr id="15365" name="Picture 4" descr="a_2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43313" y="1000125"/>
              <a:ext cx="2305050" cy="172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Rectángulo"/>
            <p:cNvSpPr/>
            <p:nvPr/>
          </p:nvSpPr>
          <p:spPr>
            <a:xfrm>
              <a:off x="357158" y="1357298"/>
              <a:ext cx="30364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Wingdings 2" pitchFamily="18" charset="2"/>
                <a:buChar char=""/>
              </a:pPr>
              <a:r>
                <a:rPr lang="ca-ES" sz="3200" u="none" kern="0" dirty="0">
                  <a:solidFill>
                    <a:srgbClr val="000000"/>
                  </a:solidFill>
                  <a:cs typeface="Tahoma" pitchFamily="34" charset="0"/>
                </a:rPr>
                <a:t>COMPETITIVES</a:t>
              </a: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642910" y="4889500"/>
            <a:ext cx="5900765" cy="1622425"/>
            <a:chOff x="642910" y="4889500"/>
            <a:chExt cx="5900765" cy="1622425"/>
          </a:xfrm>
        </p:grpSpPr>
        <p:pic>
          <p:nvPicPr>
            <p:cNvPr id="15367" name="Picture 6" descr="PB070006_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5113" y="4889500"/>
              <a:ext cx="2468562" cy="162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3"/>
            <p:cNvSpPr txBox="1">
              <a:spLocks/>
            </p:cNvSpPr>
            <p:nvPr/>
          </p:nvSpPr>
          <p:spPr bwMode="auto">
            <a:xfrm>
              <a:off x="642910" y="5072074"/>
              <a:ext cx="3286148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ca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itchFamily="34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"/>
                <a:tabLst/>
                <a:defRPr/>
              </a:pPr>
              <a:r>
                <a:rPr kumimoji="0" lang="ca-E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Tahoma" pitchFamily="34" charset="0"/>
                </a:rPr>
                <a:t>COOPERATIVES</a:t>
              </a: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57158" y="2786058"/>
            <a:ext cx="6099204" cy="1785951"/>
            <a:chOff x="357158" y="2786058"/>
            <a:chExt cx="6099204" cy="1785951"/>
          </a:xfrm>
        </p:grpSpPr>
        <p:pic>
          <p:nvPicPr>
            <p:cNvPr id="15366" name="Picture 5" descr="alumno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6550" y="2800350"/>
              <a:ext cx="2309812" cy="173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3"/>
            <p:cNvSpPr txBox="1">
              <a:spLocks/>
            </p:cNvSpPr>
            <p:nvPr/>
          </p:nvSpPr>
          <p:spPr bwMode="auto">
            <a:xfrm>
              <a:off x="357158" y="2786058"/>
              <a:ext cx="3429024" cy="1785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ca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itchFamily="34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"/>
                <a:tabLst/>
                <a:defRPr/>
              </a:pPr>
              <a:r>
                <a:rPr kumimoji="0" lang="ca-E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Tahoma" pitchFamily="34" charset="0"/>
                </a:rPr>
                <a:t>INDIVIDUALISTES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ingdings 2" pitchFamily="18" charset="2"/>
                <a:buChar char=""/>
                <a:tabLst/>
                <a:defRPr/>
              </a:pPr>
              <a:endParaRPr kumimoji="0" lang="ca-E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74" name="Group 26"/>
          <p:cNvGraphicFramePr>
            <a:graphicFrameLocks noGrp="1"/>
          </p:cNvGraphicFramePr>
          <p:nvPr>
            <p:ph/>
          </p:nvPr>
        </p:nvGraphicFramePr>
        <p:xfrm>
          <a:off x="107950" y="115888"/>
          <a:ext cx="8856663" cy="6522720"/>
        </p:xfrm>
        <a:graphic>
          <a:graphicData uri="http://schemas.openxmlformats.org/drawingml/2006/table">
            <a:tbl>
              <a:tblPr/>
              <a:tblGrid>
                <a:gridCol w="2932113"/>
                <a:gridCol w="2973387"/>
                <a:gridCol w="2951163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COMPETITIVA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INDIVIDUALISTA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COOPERATIVA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573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Treball  individual per competir.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es tolera l’ajuda mútua.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Interdependència negativa.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Nota normativa.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Professor decideix què i com.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Professor ensenya i resol dubtes.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Poca autonomia.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Motivació extrínseca.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Treball individual.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Ajuda mútua tolerada.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hi ha interdependència.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Nota de progrés individual.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Professor decideix què i com.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Professor no arriba a tots.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Poca autonomia.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Depèn de cada alumne.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Treball individual per cooperar.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 fomenta l’ajuda mútua.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Interdependència positiva.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Nota d’equip.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Els alumnes participen en les decisions.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Els alumnes s’ensenyen entre ells.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Més autonomia.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Motivació intrínseca.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16400" name="Rectangle 18"/>
          <p:cNvSpPr>
            <a:spLocks noChangeArrowheads="1"/>
          </p:cNvSpPr>
          <p:nvPr/>
        </p:nvSpPr>
        <p:spPr bwMode="auto">
          <a:xfrm>
            <a:off x="6545263" y="6640513"/>
            <a:ext cx="2449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ca-ES" sz="1000" u="none"/>
              <a:t>Quadre a partir de Johnson i Johnson, 1991.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sz="3600" smtClean="0">
                <a:solidFill>
                  <a:srgbClr val="A50021"/>
                </a:solidFill>
                <a:latin typeface="Calibri" pitchFamily="34" charset="0"/>
              </a:rPr>
              <a:t>L’Estructura Cooperativa </a:t>
            </a:r>
            <a:br>
              <a:rPr lang="ca-ES" sz="3600" smtClean="0">
                <a:solidFill>
                  <a:srgbClr val="A50021"/>
                </a:solidFill>
                <a:latin typeface="Calibri" pitchFamily="34" charset="0"/>
              </a:rPr>
            </a:br>
            <a:r>
              <a:rPr lang="ca-ES" sz="3600" smtClean="0">
                <a:solidFill>
                  <a:srgbClr val="A50021"/>
                </a:solidFill>
                <a:latin typeface="Calibri" pitchFamily="34" charset="0"/>
              </a:rPr>
              <a:t>Agrupament // Grup // Equip</a:t>
            </a:r>
            <a:endParaRPr lang="es-ES" sz="3600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/>
            <a:r>
              <a:rPr lang="ca-ES" u="sng" smtClean="0">
                <a:latin typeface="Calibri" pitchFamily="34" charset="0"/>
              </a:rPr>
              <a:t>Agrupament</a:t>
            </a:r>
            <a:r>
              <a:rPr lang="ca-ES" smtClean="0">
                <a:latin typeface="Calibri" pitchFamily="34" charset="0"/>
              </a:rPr>
              <a:t>: persones que coincideixen en un espai i en un temps </a:t>
            </a:r>
          </a:p>
          <a:p>
            <a:pPr eaLnBrk="1" hangingPunct="1"/>
            <a:endParaRPr lang="ca-ES" smtClean="0">
              <a:latin typeface="Calibri" pitchFamily="34" charset="0"/>
            </a:endParaRPr>
          </a:p>
          <a:p>
            <a:pPr eaLnBrk="1" hangingPunct="1"/>
            <a:r>
              <a:rPr lang="ca-ES" u="sng" smtClean="0">
                <a:latin typeface="Calibri" pitchFamily="34" charset="0"/>
              </a:rPr>
              <a:t>Grup</a:t>
            </a:r>
            <a:r>
              <a:rPr lang="ca-ES" smtClean="0">
                <a:latin typeface="Calibri" pitchFamily="34" charset="0"/>
              </a:rPr>
              <a:t>: número limitat de persones que interactuen per aconseguir un objectiu</a:t>
            </a:r>
          </a:p>
          <a:p>
            <a:pPr eaLnBrk="1" hangingPunct="1"/>
            <a:endParaRPr lang="ca-ES" smtClean="0">
              <a:latin typeface="Calibri" pitchFamily="34" charset="0"/>
            </a:endParaRPr>
          </a:p>
          <a:p>
            <a:pPr eaLnBrk="1" hangingPunct="1"/>
            <a:r>
              <a:rPr lang="ca-ES" u="sng" smtClean="0">
                <a:latin typeface="Calibri" pitchFamily="34" charset="0"/>
              </a:rPr>
              <a:t>Equip</a:t>
            </a:r>
            <a:r>
              <a:rPr lang="ca-ES" smtClean="0">
                <a:latin typeface="Calibri" pitchFamily="34" charset="0"/>
              </a:rPr>
              <a:t>: grup que coopera per assolir un objectiu comú</a:t>
            </a:r>
            <a:endParaRPr lang="es-ES" smtClean="0">
              <a:latin typeface="Calibri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95288" y="4581525"/>
            <a:ext cx="8208962" cy="158432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ca-ES" sz="2400" b="1" smtClean="0">
                <a:solidFill>
                  <a:srgbClr val="A50021"/>
                </a:solidFill>
                <a:latin typeface="Calibri" pitchFamily="34" charset="0"/>
              </a:rPr>
              <a:t>DIFERÈNCIES ENTRE TREBALL EN GRUP I TREBALL COOPERATIU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508125" y="1946275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es-ES" sz="2400" u="none">
              <a:latin typeface="Times New Roman" pitchFamily="18" charset="0"/>
            </a:endParaRPr>
          </a:p>
        </p:txBody>
      </p:sp>
      <p:graphicFrame>
        <p:nvGraphicFramePr>
          <p:cNvPr id="100369" name="Group 17"/>
          <p:cNvGraphicFramePr>
            <a:graphicFrameLocks noGrp="1"/>
          </p:cNvGraphicFramePr>
          <p:nvPr/>
        </p:nvGraphicFramePr>
        <p:xfrm>
          <a:off x="250825" y="914400"/>
          <a:ext cx="8642350" cy="5683251"/>
        </p:xfrm>
        <a:graphic>
          <a:graphicData uri="http://schemas.openxmlformats.org/drawingml/2006/table">
            <a:tbl>
              <a:tblPr/>
              <a:tblGrid>
                <a:gridCol w="4171950"/>
                <a:gridCol w="44704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GRUP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 TRADICIONAL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EQUIP COOPERATIU</a:t>
                      </a: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  interdependència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Difusió de responsabilitats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Homogeneïtat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Lideratge individual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Responsabilitat individual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Importància de la tasca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Habilitats socials ignorades (se suposa que ja estan assumides)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El docent </a:t>
                      </a:r>
                      <a:r>
                        <a:rPr kumimoji="0" lang="ca-E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deixa fer</a:t>
                      </a: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els grups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Manca </a:t>
                      </a:r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d’autoreflexió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Avaluació del producte per part del professor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Interdependència positiva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Responsabilitat individual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Heterogeneïtat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Lideratge compartit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Responsabilitat de grup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Tasca i procés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Aprenentatge d’habilitats socials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Observació/intervenció docent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Autoreflexió</a:t>
                      </a: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grupal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Autoavaluació i </a:t>
                      </a:r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coavaluació</a:t>
                      </a: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del procés i del producte per part dels integrants de l’equip i avaluació del professor..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 anchor="b"/>
          <a:lstStyle/>
          <a:p>
            <a:pPr eaLnBrk="1" hangingPunct="1"/>
            <a:r>
              <a:rPr lang="ca-ES" smtClean="0">
                <a:solidFill>
                  <a:srgbClr val="A50021"/>
                </a:solidFill>
                <a:latin typeface="Calibri" pitchFamily="34" charset="0"/>
              </a:rPr>
              <a:t>Estructura Cooperativa </a:t>
            </a:r>
            <a:endParaRPr lang="es-ES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292600"/>
            <a:ext cx="8229600" cy="2160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1000" b="1" i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1900" b="1" i="1" smtClean="0">
                <a:latin typeface="Calibri" pitchFamily="34" charset="0"/>
              </a:rPr>
              <a:t>La cooperació és una estratègia instruccional per l’educació inclusiva</a:t>
            </a:r>
            <a:r>
              <a:rPr lang="ca-ES" sz="1900" b="1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ca-ES" sz="19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1900" b="1" i="1" smtClean="0">
                <a:latin typeface="Calibri" pitchFamily="34" charset="0"/>
              </a:rPr>
              <a:t>La cooperació desenvolupa habilitats i actituds bàsiques per la democràcia</a:t>
            </a:r>
          </a:p>
          <a:p>
            <a:pPr eaLnBrk="1" hangingPunct="1">
              <a:lnSpc>
                <a:spcPct val="80000"/>
              </a:lnSpc>
            </a:pPr>
            <a:endParaRPr lang="ca-ES" sz="1900" b="1" i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1900" b="1" i="1" smtClean="0">
                <a:latin typeface="Calibri" pitchFamily="34" charset="0"/>
              </a:rPr>
              <a:t>La cooperació com a competència clau per la societat del coneixement i de la informació</a:t>
            </a:r>
          </a:p>
          <a:p>
            <a:pPr eaLnBrk="1" hangingPunct="1">
              <a:lnSpc>
                <a:spcPct val="80000"/>
              </a:lnSpc>
            </a:pPr>
            <a:endParaRPr lang="ca-ES" sz="1900" b="1" i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a-ES" sz="1900" b="1" i="1" smtClean="0">
                <a:latin typeface="Calibri" pitchFamily="34" charset="0"/>
              </a:rPr>
              <a:t>La cooperació es un motor per l’aprenentatge</a:t>
            </a:r>
            <a:r>
              <a:rPr lang="ca-ES" sz="1900" b="1" smtClean="0">
                <a:latin typeface="Calibri" pitchFamily="34" charset="0"/>
              </a:rPr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42988" y="3716338"/>
            <a:ext cx="6696075" cy="384175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sz="2400" b="1" u="none">
                <a:solidFill>
                  <a:schemeClr val="bg1"/>
                </a:solidFill>
                <a:cs typeface="Arial" charset="0"/>
              </a:rPr>
              <a:t>Rellevància educativa del treball cooperatiu</a:t>
            </a:r>
            <a:r>
              <a:rPr lang="ca-ES" sz="2000" b="1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1844675"/>
            <a:ext cx="7921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u="none">
                <a:cs typeface="Arial" charset="0"/>
              </a:rPr>
              <a:t>Interaccions entre els alumnes                           Oportunitats d’aprenentatge </a:t>
            </a:r>
          </a:p>
          <a:p>
            <a:pPr>
              <a:spcBef>
                <a:spcPct val="50000"/>
              </a:spcBef>
            </a:pPr>
            <a:r>
              <a:rPr lang="ca-ES" sz="2000" u="none">
                <a:cs typeface="Arial" charset="0"/>
              </a:rPr>
              <a:t>(Activitat grupal)                                                                (Cooperació)</a:t>
            </a:r>
          </a:p>
          <a:p>
            <a:pPr>
              <a:spcBef>
                <a:spcPct val="50000"/>
              </a:spcBef>
            </a:pPr>
            <a:endParaRPr lang="es-ES" sz="2000" u="none">
              <a:cs typeface="Arial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39750" y="1916113"/>
            <a:ext cx="8135938" cy="107950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_tradnl" u="none">
              <a:cs typeface="Arial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419475" y="2276475"/>
            <a:ext cx="1727200" cy="574675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u="none">
              <a:cs typeface="Arial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635375" y="1484313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u="none">
                <a:cs typeface="Arial" charset="0"/>
              </a:rPr>
              <a:t>    Transforma</a:t>
            </a:r>
            <a:endParaRPr lang="es-ES" sz="2000" u="none">
              <a:cs typeface="Arial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27088" y="3213100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sz="2000" u="none">
                <a:cs typeface="Arial" charset="0"/>
              </a:rPr>
              <a:t>                                  A través dels mètodes cooperatius </a:t>
            </a:r>
            <a:endParaRPr lang="es-ES" sz="2000" u="none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200" smtClean="0">
                <a:latin typeface="Calibri" pitchFamily="34" charset="0"/>
                <a:sym typeface="Wingdings 2" pitchFamily="18" charset="2"/>
              </a:rPr>
              <a:t> </a:t>
            </a:r>
            <a:r>
              <a:rPr lang="ca-ES" sz="2200" smtClean="0">
                <a:latin typeface="Calibri" pitchFamily="34" charset="0"/>
              </a:rPr>
              <a:t>Recurs per a l’atenció a la diversitat de les necessitats educatives de l’alumnat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2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200" smtClean="0">
                <a:latin typeface="Calibri" pitchFamily="34" charset="0"/>
              </a:rPr>
              <a:t> </a:t>
            </a:r>
            <a:r>
              <a:rPr lang="ca-ES" sz="2200" smtClean="0">
                <a:latin typeface="Calibri" pitchFamily="34" charset="0"/>
                <a:sym typeface="Wingdings 2" pitchFamily="18" charset="2"/>
              </a:rPr>
              <a:t> </a:t>
            </a:r>
            <a:r>
              <a:rPr lang="ca-ES" sz="2200" smtClean="0">
                <a:latin typeface="Calibri" pitchFamily="34" charset="0"/>
              </a:rPr>
              <a:t>Recurs pel professorat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2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200" smtClean="0">
                <a:latin typeface="Calibri" pitchFamily="34" charset="0"/>
                <a:sym typeface="Wingdings 2" pitchFamily="18" charset="2"/>
              </a:rPr>
              <a:t> </a:t>
            </a:r>
            <a:r>
              <a:rPr lang="ca-ES" sz="2200" smtClean="0">
                <a:latin typeface="Calibri" pitchFamily="34" charset="0"/>
              </a:rPr>
              <a:t>Recurs ordinari (per tots els alumnes) que permet reduir l’ús de mesures d’atenció especials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2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200" smtClean="0">
                <a:latin typeface="Calibri" pitchFamily="34" charset="0"/>
                <a:sym typeface="Wingdings 2" pitchFamily="18" charset="2"/>
              </a:rPr>
              <a:t> </a:t>
            </a:r>
            <a:r>
              <a:rPr lang="ca-ES" sz="2200" smtClean="0">
                <a:latin typeface="Calibri" pitchFamily="34" charset="0"/>
              </a:rPr>
              <a:t>Recurs natural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2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200" smtClean="0">
                <a:latin typeface="Calibri" pitchFamily="34" charset="0"/>
                <a:sym typeface="Wingdings 2" pitchFamily="18" charset="2"/>
              </a:rPr>
              <a:t> </a:t>
            </a:r>
            <a:r>
              <a:rPr lang="ca-ES" sz="2200" smtClean="0">
                <a:latin typeface="Calibri" pitchFamily="34" charset="0"/>
              </a:rPr>
              <a:t>Forma de gestionar l’aula que permet afrontar el repte de la qualitat per a tot l’alumnat amb garanties d’èxit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5613" y="285750"/>
            <a:ext cx="8229600" cy="792163"/>
          </a:xfrm>
          <a:noFill/>
        </p:spPr>
        <p:txBody>
          <a:bodyPr/>
          <a:lstStyle/>
          <a:p>
            <a:pPr eaLnBrk="1" hangingPunct="1"/>
            <a:r>
              <a:rPr lang="ca-ES" sz="4000" b="1" smtClean="0">
                <a:solidFill>
                  <a:srgbClr val="A50021"/>
                </a:solidFill>
                <a:latin typeface="Calibri" pitchFamily="34" charset="0"/>
              </a:rPr>
              <a:t>APRENENTATGE ENTRE IGUALS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506413" y="2403475"/>
            <a:ext cx="1905000" cy="12954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u="none"/>
              <a:t>AJUDA </a:t>
            </a:r>
          </a:p>
          <a:p>
            <a:pPr algn="ctr"/>
            <a:r>
              <a:rPr lang="es-ES" sz="2800" b="1" u="none"/>
              <a:t>MÚTUA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170488" y="2205038"/>
            <a:ext cx="3505200" cy="990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a-ES" sz="2800" b="1" u="none"/>
              <a:t>COL·LABORACIÓ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587625" y="3573463"/>
            <a:ext cx="3352800" cy="9906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u="none"/>
              <a:t>SOLIDARITAT</a:t>
            </a: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3924300" y="1557338"/>
            <a:ext cx="0" cy="2087562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304800" y="414338"/>
            <a:ext cx="8458200" cy="1143000"/>
          </a:xfrm>
          <a:prstGeom prst="rect">
            <a:avLst/>
          </a:prstGeom>
          <a:solidFill>
            <a:srgbClr val="A50021">
              <a:alpha val="30196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" sz="2800" b="1" u="none"/>
              <a:t>APRENENTATGE ENTRE IGUALS</a:t>
            </a:r>
            <a:br>
              <a:rPr lang="es-ES" sz="2800" b="1" u="none"/>
            </a:br>
            <a:r>
              <a:rPr lang="es-ES" sz="2800" b="1" u="none"/>
              <a:t>es fonamenta en valors com:</a:t>
            </a:r>
          </a:p>
        </p:txBody>
      </p:sp>
      <p:sp>
        <p:nvSpPr>
          <p:cNvPr id="21511" name="Line 15"/>
          <p:cNvSpPr>
            <a:spLocks noChangeShapeType="1"/>
          </p:cNvSpPr>
          <p:nvPr/>
        </p:nvSpPr>
        <p:spPr bwMode="auto">
          <a:xfrm>
            <a:off x="6877050" y="1557338"/>
            <a:ext cx="0" cy="6477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1512" name="Line 16"/>
          <p:cNvSpPr>
            <a:spLocks noChangeShapeType="1"/>
          </p:cNvSpPr>
          <p:nvPr/>
        </p:nvSpPr>
        <p:spPr bwMode="auto">
          <a:xfrm>
            <a:off x="1403350" y="1557338"/>
            <a:ext cx="0" cy="8636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1513" name="Rectangle 17"/>
          <p:cNvSpPr>
            <a:spLocks noChangeArrowheads="1"/>
          </p:cNvSpPr>
          <p:nvPr/>
        </p:nvSpPr>
        <p:spPr bwMode="auto">
          <a:xfrm>
            <a:off x="1476375" y="5114925"/>
            <a:ext cx="61928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Clr>
                <a:srgbClr val="A50021"/>
              </a:buClr>
              <a:buSzPct val="145000"/>
              <a:buFont typeface="Wingdings" pitchFamily="2" charset="2"/>
              <a:buChar char="ü"/>
            </a:pPr>
            <a:r>
              <a:rPr lang="ca-ES" sz="3200" b="1" u="none"/>
              <a:t> AUTOESTIMA</a:t>
            </a:r>
            <a:endParaRPr lang="es-ES" sz="3200" b="1" u="none"/>
          </a:p>
          <a:p>
            <a:pPr lvl="1">
              <a:buClr>
                <a:srgbClr val="A50021"/>
              </a:buClr>
              <a:buSzPct val="145000"/>
              <a:buFont typeface="Wingdings" pitchFamily="2" charset="2"/>
              <a:buChar char="ü"/>
            </a:pPr>
            <a:r>
              <a:rPr lang="ca-ES" sz="3200" b="1" u="none"/>
              <a:t> HABILITATS SOCIALS</a:t>
            </a:r>
            <a:endParaRPr lang="es-ES" sz="3200" b="1" u="none"/>
          </a:p>
          <a:p>
            <a:pPr lvl="1">
              <a:buClr>
                <a:srgbClr val="A50021"/>
              </a:buClr>
              <a:buSzPct val="145000"/>
              <a:buFont typeface="Wingdings" pitchFamily="2" charset="2"/>
              <a:buChar char="ü"/>
            </a:pPr>
            <a:r>
              <a:rPr lang="ca-ES" sz="3200" b="1" u="none"/>
              <a:t> RENDIMENT ACADÈMIC</a:t>
            </a:r>
            <a:endParaRPr lang="es-ES" sz="3200" b="1" u="non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38"/>
            <a:ext cx="8229600" cy="857251"/>
          </a:xfrm>
        </p:spPr>
        <p:txBody>
          <a:bodyPr/>
          <a:lstStyle/>
          <a:p>
            <a:pPr eaLnBrk="1" hangingPunct="1"/>
            <a:r>
              <a:rPr lang="ca-ES" sz="3200" b="1" smtClean="0">
                <a:solidFill>
                  <a:srgbClr val="A50021"/>
                </a:solidFill>
                <a:latin typeface="Calibri" pitchFamily="34" charset="0"/>
              </a:rPr>
              <a:t>DIFICULTATS EN L’APLICACIÓ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71500"/>
            <a:ext cx="8458200" cy="6072188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Tx/>
              <a:buNone/>
            </a:pPr>
            <a:r>
              <a:rPr lang="ca-ES" sz="2800" b="1" smtClean="0">
                <a:latin typeface="Calibri" pitchFamily="34" charset="0"/>
                <a:cs typeface="Times New Roman" pitchFamily="18" charset="0"/>
                <a:sym typeface="Wingdings 2" pitchFamily="18" charset="2"/>
              </a:rPr>
              <a:t> </a:t>
            </a:r>
            <a:r>
              <a:rPr lang="ca-ES" sz="1800" b="1" smtClean="0">
                <a:latin typeface="Calibri" pitchFamily="34" charset="0"/>
                <a:cs typeface="Times New Roman" pitchFamily="18" charset="0"/>
              </a:rPr>
              <a:t>Ritmes i nivells acadèmics diferents</a:t>
            </a:r>
          </a:p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Tx/>
              <a:buNone/>
            </a:pPr>
            <a:r>
              <a:rPr lang="ca-ES" sz="28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Wingdings 2" pitchFamily="18" charset="2"/>
              </a:rPr>
              <a:t> </a:t>
            </a:r>
            <a:r>
              <a:rPr lang="ca-ES" sz="1800" b="1" smtClean="0">
                <a:latin typeface="Calibri" pitchFamily="34" charset="0"/>
                <a:cs typeface="Times New Roman" pitchFamily="18" charset="0"/>
              </a:rPr>
              <a:t>Organització escolar</a:t>
            </a:r>
            <a:r>
              <a:rPr lang="ca-ES" sz="1800" smtClean="0">
                <a:latin typeface="Calibri" pitchFamily="34" charset="0"/>
                <a:cs typeface="Times New Roman" pitchFamily="18" charset="0"/>
              </a:rPr>
              <a:t> taylorista (org. departamental del currículum, del professorat, dels horaris, programació lineal, llibres de text,...) que desemboca en un control extern i igualitari de l’alumnat</a:t>
            </a:r>
          </a:p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Tx/>
              <a:buNone/>
            </a:pPr>
            <a:r>
              <a:rPr lang="ca-ES" sz="28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Wingdings 2" pitchFamily="18" charset="2"/>
              </a:rPr>
              <a:t> </a:t>
            </a:r>
            <a:r>
              <a:rPr lang="ca-ES" sz="1800" b="1" smtClean="0">
                <a:latin typeface="Calibri" pitchFamily="34" charset="0"/>
                <a:cs typeface="Times New Roman" pitchFamily="18" charset="0"/>
              </a:rPr>
              <a:t>Conflictes derivats de la interacció.</a:t>
            </a:r>
            <a:r>
              <a:rPr lang="ca-ES" sz="1800" smtClean="0">
                <a:latin typeface="Calibri" pitchFamily="34" charset="0"/>
                <a:cs typeface="Times New Roman" pitchFamily="18" charset="0"/>
              </a:rPr>
              <a:t> Aquells que a l’escola han après a competir poden tenir dificultats de relació</a:t>
            </a:r>
          </a:p>
          <a:p>
            <a:pPr algn="just" eaLnBrk="1" hangingPunct="1">
              <a:lnSpc>
                <a:spcPct val="120000"/>
              </a:lnSpc>
              <a:buClr>
                <a:srgbClr val="A50021"/>
              </a:buClr>
              <a:buFontTx/>
              <a:buNone/>
            </a:pPr>
            <a:r>
              <a:rPr lang="ca-ES" sz="28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Wingdings 2" pitchFamily="18" charset="2"/>
              </a:rPr>
              <a:t> </a:t>
            </a:r>
            <a:r>
              <a:rPr lang="ca-ES" sz="1800" b="1" smtClean="0">
                <a:latin typeface="Calibri" pitchFamily="34" charset="0"/>
                <a:cs typeface="Times New Roman" pitchFamily="18" charset="0"/>
              </a:rPr>
              <a:t>Individualisme arrelat en l’alumnat</a:t>
            </a:r>
            <a:r>
              <a:rPr lang="ca-ES" sz="1800" smtClean="0">
                <a:latin typeface="Calibri" pitchFamily="34" charset="0"/>
                <a:cs typeface="Times New Roman" pitchFamily="18" charset="0"/>
              </a:rPr>
              <a:t>, alguns poden concebre les activitats de treball cooperatiu com activitats no pròpiament escolars</a:t>
            </a:r>
          </a:p>
          <a:p>
            <a:pPr eaLnBrk="1" hangingPunct="1">
              <a:lnSpc>
                <a:spcPct val="120000"/>
              </a:lnSpc>
              <a:buClr>
                <a:srgbClr val="A50021"/>
              </a:buClr>
              <a:buFontTx/>
              <a:buNone/>
            </a:pPr>
            <a:r>
              <a:rPr lang="ca-ES" sz="28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Wingdings 2" pitchFamily="18" charset="2"/>
              </a:rPr>
              <a:t> </a:t>
            </a:r>
            <a:r>
              <a:rPr lang="ca-ES" sz="1800" b="1" smtClean="0">
                <a:latin typeface="Calibri" pitchFamily="34" charset="0"/>
                <a:cs typeface="Times New Roman" pitchFamily="18" charset="0"/>
              </a:rPr>
              <a:t>Falta de preparació i de suport del professorat</a:t>
            </a:r>
            <a:r>
              <a:rPr lang="ca-ES" sz="1800" smtClean="0">
                <a:latin typeface="Calibri" pitchFamily="34" charset="0"/>
                <a:cs typeface="Times New Roman" pitchFamily="18" charset="0"/>
              </a:rPr>
              <a:t>, grau de domini del recurs. És necessari que el professor conegui bé els requisits del treball cooperatiu. Requereix pràctica</a:t>
            </a:r>
          </a:p>
          <a:p>
            <a:pPr eaLnBrk="1" hangingPunct="1">
              <a:lnSpc>
                <a:spcPct val="120000"/>
              </a:lnSpc>
              <a:buClr>
                <a:srgbClr val="A50021"/>
              </a:buClr>
              <a:buFontTx/>
              <a:buNone/>
            </a:pPr>
            <a:r>
              <a:rPr lang="ca-ES" sz="28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Wingdings 2" pitchFamily="18" charset="2"/>
              </a:rPr>
              <a:t> </a:t>
            </a:r>
            <a:r>
              <a:rPr lang="ca-ES" sz="1800" b="1" smtClean="0">
                <a:latin typeface="Calibri" pitchFamily="34" charset="0"/>
                <a:cs typeface="Times New Roman" pitchFamily="18" charset="0"/>
              </a:rPr>
              <a:t>Dificultat en l’avaluació</a:t>
            </a:r>
          </a:p>
          <a:p>
            <a:pPr eaLnBrk="1" hangingPunct="1">
              <a:lnSpc>
                <a:spcPct val="120000"/>
              </a:lnSpc>
              <a:buClr>
                <a:srgbClr val="A50021"/>
              </a:buClr>
              <a:buFontTx/>
              <a:buNone/>
            </a:pPr>
            <a:r>
              <a:rPr lang="ca-ES" sz="2800" b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Wingdings 2" pitchFamily="18" charset="2"/>
              </a:rPr>
              <a:t> </a:t>
            </a:r>
            <a:r>
              <a:rPr lang="ca-ES" sz="1800" b="1" smtClean="0">
                <a:latin typeface="Calibri" pitchFamily="34" charset="0"/>
                <a:cs typeface="Times New Roman" pitchFamily="18" charset="0"/>
              </a:rPr>
              <a:t>La mentalitat social centrada només en determinats aprenentatges</a:t>
            </a:r>
            <a:endParaRPr lang="ca-ES" sz="1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39000" y="2895600"/>
            <a:ext cx="1689100" cy="2133600"/>
            <a:chOff x="4560" y="1824"/>
            <a:chExt cx="1064" cy="1344"/>
          </a:xfrm>
        </p:grpSpPr>
        <p:pic>
          <p:nvPicPr>
            <p:cNvPr id="36886" name="Picture 3" descr="crsignbd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0" y="1824"/>
              <a:ext cx="106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7" name="Rectangle 4"/>
            <p:cNvSpPr>
              <a:spLocks noChangeArrowheads="1"/>
            </p:cNvSpPr>
            <p:nvPr/>
          </p:nvSpPr>
          <p:spPr bwMode="auto">
            <a:xfrm>
              <a:off x="4791" y="2256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ca-ES" sz="1200" u="none">
                  <a:solidFill>
                    <a:srgbClr val="000000"/>
                  </a:solidFill>
                  <a:cs typeface="Arial" charset="0"/>
                </a:rPr>
                <a:t>PRÀCTICA </a:t>
              </a:r>
            </a:p>
            <a:p>
              <a:pPr algn="ctr"/>
              <a:r>
                <a:rPr lang="ca-ES" sz="1200" u="none">
                  <a:solidFill>
                    <a:srgbClr val="000000"/>
                  </a:solidFill>
                  <a:cs typeface="Arial" charset="0"/>
                </a:rPr>
                <a:t>AUTÒNOMA</a:t>
              </a:r>
              <a:endParaRPr lang="ca-ES" u="none">
                <a:cs typeface="Arial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34000" y="1752600"/>
            <a:ext cx="1689100" cy="2133600"/>
            <a:chOff x="3456" y="1104"/>
            <a:chExt cx="1064" cy="1344"/>
          </a:xfrm>
        </p:grpSpPr>
        <p:pic>
          <p:nvPicPr>
            <p:cNvPr id="36884" name="Picture 6" descr="crsignbd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6" y="1104"/>
              <a:ext cx="106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5" name="Rectangle 7"/>
            <p:cNvSpPr>
              <a:spLocks noChangeArrowheads="1"/>
            </p:cNvSpPr>
            <p:nvPr/>
          </p:nvSpPr>
          <p:spPr bwMode="auto">
            <a:xfrm>
              <a:off x="3696" y="1440"/>
              <a:ext cx="62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/>
              <a:endParaRPr lang="ca-ES" sz="1200" u="none">
                <a:solidFill>
                  <a:srgbClr val="000000"/>
                </a:solidFill>
                <a:cs typeface="Arial" charset="0"/>
              </a:endParaRPr>
            </a:p>
            <a:p>
              <a:pPr algn="ctr"/>
              <a:r>
                <a:rPr lang="ca-ES" sz="1200" u="none">
                  <a:solidFill>
                    <a:srgbClr val="000000"/>
                  </a:solidFill>
                  <a:cs typeface="Arial" charset="0"/>
                </a:rPr>
                <a:t>PRÀCTICA </a:t>
              </a:r>
            </a:p>
            <a:p>
              <a:pPr algn="ctr"/>
              <a:r>
                <a:rPr lang="ca-ES" sz="1200" u="none">
                  <a:solidFill>
                    <a:srgbClr val="000000"/>
                  </a:solidFill>
                  <a:cs typeface="Arial" charset="0"/>
                </a:rPr>
                <a:t>GUIADA</a:t>
              </a:r>
              <a:endParaRPr lang="ca-ES" u="none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54338" y="914400"/>
            <a:ext cx="1689100" cy="2133600"/>
            <a:chOff x="2160" y="672"/>
            <a:chExt cx="1064" cy="1344"/>
          </a:xfrm>
        </p:grpSpPr>
        <p:pic>
          <p:nvPicPr>
            <p:cNvPr id="36882" name="Picture 9" descr="crsignbd0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672"/>
              <a:ext cx="1064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83" name="Rectangle 10"/>
            <p:cNvSpPr>
              <a:spLocks noChangeArrowheads="1"/>
            </p:cNvSpPr>
            <p:nvPr/>
          </p:nvSpPr>
          <p:spPr bwMode="auto">
            <a:xfrm>
              <a:off x="2400" y="1056"/>
              <a:ext cx="5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ca-ES" sz="1200" u="none">
                <a:solidFill>
                  <a:srgbClr val="000000"/>
                </a:solidFill>
              </a:endParaRPr>
            </a:p>
            <a:p>
              <a:r>
                <a:rPr lang="ca-ES" sz="1200" u="none">
                  <a:solidFill>
                    <a:srgbClr val="000000"/>
                  </a:solidFill>
                  <a:cs typeface="Arial" charset="0"/>
                </a:rPr>
                <a:t>PRESENTACIÓ</a:t>
              </a:r>
              <a:endParaRPr lang="ca-ES" u="none">
                <a:cs typeface="Arial" charset="0"/>
              </a:endParaRPr>
            </a:p>
          </p:txBody>
        </p:sp>
      </p:grp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7524750" y="5561013"/>
            <a:ext cx="1619250" cy="1296987"/>
          </a:xfrm>
          <a:prstGeom prst="rect">
            <a:avLst/>
          </a:prstGeom>
          <a:solidFill>
            <a:schemeClr val="bg1"/>
          </a:solidFill>
          <a:ln w="762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a-ES" b="1" u="none"/>
              <a:t>CONTROL </a:t>
            </a:r>
          </a:p>
          <a:p>
            <a:pPr algn="ctr"/>
            <a:r>
              <a:rPr lang="ca-ES" b="1" u="none"/>
              <a:t>INTERN</a:t>
            </a:r>
            <a:endParaRPr lang="es-ES" b="1" u="none"/>
          </a:p>
        </p:txBody>
      </p:sp>
      <p:sp>
        <p:nvSpPr>
          <p:cNvPr id="36870" name="Rectangle 1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 u="none">
                <a:solidFill>
                  <a:srgbClr val="A50021"/>
                </a:solidFill>
                <a:cs typeface="Arial" charset="0"/>
              </a:rPr>
              <a:t>SEQÜÈNCIA ENSENYAMENT ESTRATÈGIC</a:t>
            </a:r>
          </a:p>
        </p:txBody>
      </p:sp>
      <p:sp>
        <p:nvSpPr>
          <p:cNvPr id="36871" name="Line 13"/>
          <p:cNvSpPr>
            <a:spLocks noChangeShapeType="1"/>
          </p:cNvSpPr>
          <p:nvPr/>
        </p:nvSpPr>
        <p:spPr bwMode="auto">
          <a:xfrm>
            <a:off x="1258888" y="1916113"/>
            <a:ext cx="7058025" cy="3600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6872" name="Freeform 14"/>
          <p:cNvSpPr>
            <a:spLocks/>
          </p:cNvSpPr>
          <p:nvPr/>
        </p:nvSpPr>
        <p:spPr bwMode="auto">
          <a:xfrm>
            <a:off x="444500" y="2695575"/>
            <a:ext cx="1268413" cy="1588"/>
          </a:xfrm>
          <a:custGeom>
            <a:avLst/>
            <a:gdLst>
              <a:gd name="T0" fmla="*/ 0 w 799"/>
              <a:gd name="T1" fmla="*/ 0 h 1588"/>
              <a:gd name="T2" fmla="*/ 1268413 w 799"/>
              <a:gd name="T3" fmla="*/ 0 h 1588"/>
              <a:gd name="T4" fmla="*/ 0 w 799"/>
              <a:gd name="T5" fmla="*/ 0 h 1588"/>
              <a:gd name="T6" fmla="*/ 0 60000 65536"/>
              <a:gd name="T7" fmla="*/ 0 60000 65536"/>
              <a:gd name="T8" fmla="*/ 0 60000 65536"/>
              <a:gd name="T9" fmla="*/ 0 w 799"/>
              <a:gd name="T10" fmla="*/ 0 h 1588"/>
              <a:gd name="T11" fmla="*/ 799 w 799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9" h="1588">
                <a:moveTo>
                  <a:pt x="0" y="0"/>
                </a:moveTo>
                <a:lnTo>
                  <a:pt x="7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1878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6873" name="Rectangle 15"/>
          <p:cNvSpPr>
            <a:spLocks noChangeArrowheads="1"/>
          </p:cNvSpPr>
          <p:nvPr/>
        </p:nvSpPr>
        <p:spPr bwMode="auto">
          <a:xfrm>
            <a:off x="0" y="765175"/>
            <a:ext cx="1692275" cy="1152525"/>
          </a:xfrm>
          <a:prstGeom prst="rect">
            <a:avLst/>
          </a:prstGeom>
          <a:solidFill>
            <a:schemeClr val="bg1"/>
          </a:solidFill>
          <a:ln w="76200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ca-ES" u="none"/>
          </a:p>
          <a:p>
            <a:pPr algn="ctr"/>
            <a:r>
              <a:rPr lang="ca-ES" b="1" u="none"/>
              <a:t>CONTROL EXTERN</a:t>
            </a:r>
          </a:p>
        </p:txBody>
      </p:sp>
      <p:sp>
        <p:nvSpPr>
          <p:cNvPr id="36874" name="Freeform 16"/>
          <p:cNvSpPr>
            <a:spLocks/>
          </p:cNvSpPr>
          <p:nvPr/>
        </p:nvSpPr>
        <p:spPr bwMode="auto">
          <a:xfrm>
            <a:off x="407988" y="2657475"/>
            <a:ext cx="1266825" cy="3175"/>
          </a:xfrm>
          <a:custGeom>
            <a:avLst/>
            <a:gdLst>
              <a:gd name="T0" fmla="*/ 0 w 798"/>
              <a:gd name="T1" fmla="*/ 0 h 3175"/>
              <a:gd name="T2" fmla="*/ 1266825 w 798"/>
              <a:gd name="T3" fmla="*/ 0 h 3175"/>
              <a:gd name="T4" fmla="*/ 0 w 798"/>
              <a:gd name="T5" fmla="*/ 0 h 3175"/>
              <a:gd name="T6" fmla="*/ 0 60000 65536"/>
              <a:gd name="T7" fmla="*/ 0 60000 65536"/>
              <a:gd name="T8" fmla="*/ 0 60000 65536"/>
              <a:gd name="T9" fmla="*/ 0 w 798"/>
              <a:gd name="T10" fmla="*/ 0 h 3175"/>
              <a:gd name="T11" fmla="*/ 798 w 798"/>
              <a:gd name="T12" fmla="*/ 3175 h 31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8" h="3175">
                <a:moveTo>
                  <a:pt x="0" y="0"/>
                </a:moveTo>
                <a:lnTo>
                  <a:pt x="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6875" name="Picture 17" descr="MCj029548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068638"/>
            <a:ext cx="21605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8" descr="MCj023178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557338"/>
            <a:ext cx="2411413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Rectangle 19"/>
          <p:cNvSpPr>
            <a:spLocks noChangeArrowheads="1"/>
          </p:cNvSpPr>
          <p:nvPr/>
        </p:nvSpPr>
        <p:spPr bwMode="auto">
          <a:xfrm>
            <a:off x="4572000" y="1617663"/>
            <a:ext cx="1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 u="none">
              <a:latin typeface="Arial" charset="0"/>
            </a:endParaRPr>
          </a:p>
        </p:txBody>
      </p:sp>
      <p:sp>
        <p:nvSpPr>
          <p:cNvPr id="36878" name="Rectangle 20"/>
          <p:cNvSpPr>
            <a:spLocks noChangeArrowheads="1"/>
          </p:cNvSpPr>
          <p:nvPr/>
        </p:nvSpPr>
        <p:spPr bwMode="auto">
          <a:xfrm>
            <a:off x="7739063" y="4006850"/>
            <a:ext cx="1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 u="none">
              <a:latin typeface="Arial" charset="0"/>
            </a:endParaRPr>
          </a:p>
        </p:txBody>
      </p:sp>
      <p:pic>
        <p:nvPicPr>
          <p:cNvPr id="36879" name="Picture 21" descr="MCPE02604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076700"/>
            <a:ext cx="1747837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0" name="Rectangle 22"/>
          <p:cNvSpPr>
            <a:spLocks noChangeArrowheads="1"/>
          </p:cNvSpPr>
          <p:nvPr/>
        </p:nvSpPr>
        <p:spPr bwMode="auto">
          <a:xfrm>
            <a:off x="3348038" y="1762125"/>
            <a:ext cx="1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ES" u="none">
              <a:latin typeface="Arial" charset="0"/>
            </a:endParaRPr>
          </a:p>
        </p:txBody>
      </p:sp>
      <p:sp>
        <p:nvSpPr>
          <p:cNvPr id="36881" name="Line 23"/>
          <p:cNvSpPr>
            <a:spLocks noChangeShapeType="1"/>
          </p:cNvSpPr>
          <p:nvPr/>
        </p:nvSpPr>
        <p:spPr bwMode="auto">
          <a:xfrm flipV="1">
            <a:off x="1619672" y="4797152"/>
            <a:ext cx="1439863" cy="10080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86018" name="Picture 2" descr="http://www.chospab.es/publicaciones/noticias/fotos/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725144"/>
            <a:ext cx="2075723" cy="1556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7"/>
          <p:cNvGrpSpPr>
            <a:grpSpLocks/>
          </p:cNvGrpSpPr>
          <p:nvPr/>
        </p:nvGrpSpPr>
        <p:grpSpPr bwMode="auto">
          <a:xfrm>
            <a:off x="250825" y="188913"/>
            <a:ext cx="8893175" cy="6335712"/>
            <a:chOff x="158" y="119"/>
            <a:chExt cx="5602" cy="3991"/>
          </a:xfrm>
        </p:grpSpPr>
        <p:sp>
          <p:nvSpPr>
            <p:cNvPr id="23555" name="AutoShape 3"/>
            <p:cNvSpPr>
              <a:spLocks noChangeAspect="1" noChangeArrowheads="1"/>
            </p:cNvSpPr>
            <p:nvPr/>
          </p:nvSpPr>
          <p:spPr bwMode="auto">
            <a:xfrm>
              <a:off x="158" y="119"/>
              <a:ext cx="5602" cy="3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158" y="189"/>
              <a:ext cx="5353" cy="368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192517" name="Text Box 5"/>
            <p:cNvSpPr txBox="1">
              <a:spLocks noChangeArrowheads="1"/>
            </p:cNvSpPr>
            <p:nvPr/>
          </p:nvSpPr>
          <p:spPr bwMode="auto">
            <a:xfrm>
              <a:off x="711" y="176"/>
              <a:ext cx="4546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4864" tIns="27432" rIns="54864" bIns="27432"/>
            <a:lstStyle/>
            <a:p>
              <a:pPr algn="ctr">
                <a:defRPr/>
              </a:pPr>
              <a:r>
                <a:rPr lang="ca-ES" sz="2400" b="1" u="none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Dimensions de l’aprenentatge entre iguales</a:t>
              </a:r>
              <a:endParaRPr lang="ca-ES" sz="2400" u="none"/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5644" y="2430"/>
              <a:ext cx="116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/>
            <a:lstStyle/>
            <a:p>
              <a:endParaRPr lang="en-US" u="none"/>
            </a:p>
          </p:txBody>
        </p:sp>
        <p:sp>
          <p:nvSpPr>
            <p:cNvPr id="23559" name="AutoShape 7"/>
            <p:cNvSpPr>
              <a:spLocks noChangeArrowheads="1"/>
            </p:cNvSpPr>
            <p:nvPr/>
          </p:nvSpPr>
          <p:spPr bwMode="auto">
            <a:xfrm rot="5441254">
              <a:off x="2602" y="635"/>
              <a:ext cx="466" cy="955"/>
            </a:xfrm>
            <a:prstGeom prst="moon">
              <a:avLst>
                <a:gd name="adj" fmla="val 65278"/>
              </a:avLst>
            </a:prstGeom>
            <a:solidFill>
              <a:srgbClr val="6A5A72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540" y="1418"/>
              <a:ext cx="4589" cy="307"/>
            </a:xfrm>
            <a:prstGeom prst="rect">
              <a:avLst/>
            </a:prstGeom>
            <a:gradFill rotWithShape="1">
              <a:gsLst>
                <a:gs pos="0">
                  <a:srgbClr val="737373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2835" y="1187"/>
              <a:ext cx="0" cy="61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486" y="1352"/>
              <a:ext cx="474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/>
            <a:lstStyle/>
            <a:p>
              <a:r>
                <a:rPr lang="es-ES" sz="2400" u="none">
                  <a:solidFill>
                    <a:srgbClr val="000000"/>
                  </a:solidFill>
                </a:rPr>
                <a:t>             </a:t>
              </a:r>
              <a:r>
                <a:rPr lang="ca-ES" sz="2400" b="1" u="none">
                  <a:solidFill>
                    <a:srgbClr val="000000"/>
                  </a:solidFill>
                </a:rPr>
                <a:t>Tutoria               Cooperació             Col·laboració</a:t>
              </a:r>
              <a:endParaRPr lang="ca-ES" sz="2400" b="1" u="none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auto">
            <a:xfrm>
              <a:off x="2762" y="1797"/>
              <a:ext cx="73" cy="115"/>
            </a:xfrm>
            <a:custGeom>
              <a:avLst/>
              <a:gdLst>
                <a:gd name="T0" fmla="*/ 63 w 74"/>
                <a:gd name="T1" fmla="*/ 0 h 72"/>
                <a:gd name="T2" fmla="*/ 36 w 74"/>
                <a:gd name="T3" fmla="*/ 115 h 72"/>
                <a:gd name="T4" fmla="*/ 0 w 74"/>
                <a:gd name="T5" fmla="*/ 51 h 72"/>
                <a:gd name="T6" fmla="*/ 0 60000 65536"/>
                <a:gd name="T7" fmla="*/ 0 60000 65536"/>
                <a:gd name="T8" fmla="*/ 0 60000 65536"/>
                <a:gd name="T9" fmla="*/ 0 w 74"/>
                <a:gd name="T10" fmla="*/ 0 h 72"/>
                <a:gd name="T11" fmla="*/ 74 w 74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" h="72">
                  <a:moveTo>
                    <a:pt x="64" y="0"/>
                  </a:moveTo>
                  <a:cubicBezTo>
                    <a:pt x="61" y="52"/>
                    <a:pt x="74" y="59"/>
                    <a:pt x="36" y="72"/>
                  </a:cubicBezTo>
                  <a:cubicBezTo>
                    <a:pt x="5" y="66"/>
                    <a:pt x="0" y="65"/>
                    <a:pt x="0" y="32"/>
                  </a:cubicBezTo>
                </a:path>
              </a:pathLst>
            </a:custGeom>
            <a:noFill/>
            <a:ln w="38100">
              <a:solidFill>
                <a:srgbClr val="C0C0C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1496" y="1955"/>
              <a:ext cx="2677" cy="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/>
            <a:lstStyle/>
            <a:p>
              <a:pPr algn="ctr"/>
              <a:r>
                <a:rPr lang="ca-ES" sz="2400" b="1" u="none"/>
                <a:t>Condicions</a:t>
              </a:r>
              <a:endParaRPr lang="ca-ES" sz="2400" b="1" u="none">
                <a:solidFill>
                  <a:srgbClr val="FFFFFF"/>
                </a:solidFill>
              </a:endParaRP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1882" y="2478"/>
              <a:ext cx="2132" cy="1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4864" tIns="27432" rIns="54864" bIns="27432"/>
            <a:lstStyle/>
            <a:p>
              <a:pPr marL="342900" indent="-342900">
                <a:buFontTx/>
                <a:buAutoNum type="arabicPeriod"/>
              </a:pPr>
              <a:r>
                <a:rPr lang="ca-ES" sz="2000" b="1" u="none">
                  <a:solidFill>
                    <a:srgbClr val="000000"/>
                  </a:solidFill>
                </a:rPr>
                <a:t>Interdependència positiva</a:t>
              </a:r>
            </a:p>
            <a:p>
              <a:pPr marL="342900" indent="-342900"/>
              <a:r>
                <a:rPr lang="ca-ES" sz="2000" b="1" u="none">
                  <a:solidFill>
                    <a:srgbClr val="000000"/>
                  </a:solidFill>
                </a:rPr>
                <a:t>2.   Interacció cara a cara</a:t>
              </a:r>
            </a:p>
            <a:p>
              <a:pPr marL="342900" indent="-342900"/>
              <a:r>
                <a:rPr lang="ca-ES" sz="2000" b="1" u="none">
                  <a:solidFill>
                    <a:srgbClr val="000000"/>
                  </a:solidFill>
                </a:rPr>
                <a:t>3.   Responsabilitat individual</a:t>
              </a:r>
            </a:p>
            <a:p>
              <a:pPr marL="342900" indent="-342900"/>
              <a:r>
                <a:rPr lang="ca-ES" sz="2000" b="1" u="none">
                  <a:solidFill>
                    <a:srgbClr val="000000"/>
                  </a:solidFill>
                </a:rPr>
                <a:t>4.   Habilitats socials</a:t>
              </a:r>
            </a:p>
            <a:p>
              <a:pPr marL="342900" indent="-342900"/>
              <a:r>
                <a:rPr lang="ca-ES" sz="2000" b="1" u="none">
                  <a:solidFill>
                    <a:srgbClr val="000000"/>
                  </a:solidFill>
                </a:rPr>
                <a:t>5.   Auto-reflexió d’equip</a:t>
              </a:r>
              <a:endParaRPr lang="ca-ES" sz="2000" b="1" u="none"/>
            </a:p>
          </p:txBody>
        </p:sp>
        <p:sp>
          <p:nvSpPr>
            <p:cNvPr id="23566" name="AutoShape 14"/>
            <p:cNvSpPr>
              <a:spLocks noChangeArrowheads="1"/>
            </p:cNvSpPr>
            <p:nvPr/>
          </p:nvSpPr>
          <p:spPr bwMode="auto">
            <a:xfrm rot="-7235041">
              <a:off x="4070" y="1877"/>
              <a:ext cx="739" cy="762"/>
            </a:xfrm>
            <a:prstGeom prst="curvedRightArrow">
              <a:avLst>
                <a:gd name="adj1" fmla="val 20622"/>
                <a:gd name="adj2" fmla="val 41245"/>
                <a:gd name="adj3" fmla="val 33333"/>
              </a:avLst>
            </a:prstGeom>
            <a:solidFill>
              <a:srgbClr val="00CC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3567" name="AutoShape 15"/>
            <p:cNvSpPr>
              <a:spLocks noChangeArrowheads="1"/>
            </p:cNvSpPr>
            <p:nvPr/>
          </p:nvSpPr>
          <p:spPr bwMode="auto">
            <a:xfrm rot="7377347">
              <a:off x="895" y="1968"/>
              <a:ext cx="739" cy="762"/>
            </a:xfrm>
            <a:prstGeom prst="curvedLeftArrow">
              <a:avLst>
                <a:gd name="adj1" fmla="val 20622"/>
                <a:gd name="adj2" fmla="val 41245"/>
                <a:gd name="adj3" fmla="val 33333"/>
              </a:avLst>
            </a:prstGeom>
            <a:solidFill>
              <a:srgbClr val="00CCCC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  <p:sp>
          <p:nvSpPr>
            <p:cNvPr id="23568" name="Rectangle 16"/>
            <p:cNvSpPr>
              <a:spLocks noChangeArrowheads="1"/>
            </p:cNvSpPr>
            <p:nvPr/>
          </p:nvSpPr>
          <p:spPr bwMode="auto">
            <a:xfrm>
              <a:off x="215" y="119"/>
              <a:ext cx="5330" cy="399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7600950" cy="1081088"/>
          </a:xfrm>
          <a:solidFill>
            <a:srgbClr val="A50021"/>
          </a:solidFill>
          <a:ln>
            <a:solidFill>
              <a:srgbClr val="A50021"/>
            </a:solidFill>
          </a:ln>
        </p:spPr>
        <p:txBody>
          <a:bodyPr/>
          <a:lstStyle/>
          <a:p>
            <a:pPr algn="l" eaLnBrk="1" hangingPunct="1"/>
            <a:r>
              <a:rPr lang="ca-ES" sz="3200" b="1" smtClean="0">
                <a:solidFill>
                  <a:schemeClr val="bg1"/>
                </a:solidFill>
                <a:latin typeface="Calibri" pitchFamily="34" charset="0"/>
              </a:rPr>
              <a:t>    1. INTERDEPENDÈNCIA POSITIVA...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855788"/>
            <a:ext cx="8067675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a-ES" sz="2400" b="1" smtClean="0">
                <a:latin typeface="Calibri" pitchFamily="34" charset="0"/>
              </a:rPr>
              <a:t>L’èxit de cada membre de l’equip és l’èxit de l’equip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400" smtClean="0">
                <a:latin typeface="Calibri" pitchFamily="34" charset="0"/>
              </a:rPr>
              <a:t>Com formentar-la?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a-ES" sz="2400" smtClean="0">
                <a:latin typeface="Calibri" pitchFamily="34" charset="0"/>
              </a:rPr>
              <a:t>Objectius d’equip</a:t>
            </a:r>
          </a:p>
          <a:p>
            <a:pPr eaLnBrk="1" hangingPunct="1">
              <a:lnSpc>
                <a:spcPct val="90000"/>
              </a:lnSpc>
            </a:pPr>
            <a:r>
              <a:rPr lang="ca-ES" sz="2400" smtClean="0">
                <a:latin typeface="Calibri" pitchFamily="34" charset="0"/>
              </a:rPr>
              <a:t>Divisió de tasques i rols</a:t>
            </a:r>
          </a:p>
          <a:p>
            <a:pPr eaLnBrk="1" hangingPunct="1">
              <a:lnSpc>
                <a:spcPct val="90000"/>
              </a:lnSpc>
            </a:pPr>
            <a:r>
              <a:rPr lang="ca-ES" sz="2400" smtClean="0">
                <a:latin typeface="Calibri" pitchFamily="34" charset="0"/>
              </a:rPr>
              <a:t>Divisió de recursos (distribució i limitació materials)</a:t>
            </a:r>
          </a:p>
          <a:p>
            <a:pPr eaLnBrk="1" hangingPunct="1">
              <a:lnSpc>
                <a:spcPct val="90000"/>
              </a:lnSpc>
            </a:pPr>
            <a:r>
              <a:rPr lang="ca-ES" sz="2400" smtClean="0">
                <a:latin typeface="Calibri" pitchFamily="34" charset="0"/>
              </a:rPr>
              <a:t>Reconeixement grupal (reforç d’equip).</a:t>
            </a:r>
          </a:p>
          <a:p>
            <a:pPr eaLnBrk="1" hangingPunct="1">
              <a:lnSpc>
                <a:spcPct val="90000"/>
              </a:lnSpc>
            </a:pPr>
            <a:endParaRPr lang="ca-ES" sz="24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a-ES" sz="2400" smtClean="0">
                <a:latin typeface="Calibri" pitchFamily="34" charset="0"/>
              </a:rPr>
              <a:t>Com fem els equips?</a:t>
            </a:r>
          </a:p>
          <a:p>
            <a:pPr eaLnBrk="1" hangingPunct="1">
              <a:lnSpc>
                <a:spcPct val="90000"/>
              </a:lnSpc>
            </a:pPr>
            <a:endParaRPr lang="ca-ES" sz="2400" smtClean="0">
              <a:latin typeface="Calibri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7092950" y="55563"/>
            <a:ext cx="1809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7239000" cy="1143000"/>
          </a:xfrm>
        </p:spPr>
        <p:txBody>
          <a:bodyPr lIns="45720" tIns="0" rIns="45720" bIns="0" anchor="b"/>
          <a:lstStyle/>
          <a:p>
            <a:pPr eaLnBrk="1" hangingPunct="1"/>
            <a:r>
              <a:rPr lang="es-ES" sz="3600" smtClean="0">
                <a:solidFill>
                  <a:srgbClr val="A50021"/>
                </a:solidFill>
                <a:latin typeface="Calibri" pitchFamily="34" charset="0"/>
              </a:rPr>
              <a:t>AGRUPAMENTS: FACTORS DE DIVERSITAT PSICOPEDAGÒGICA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90650"/>
            <a:ext cx="8002588" cy="48466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a-ES" sz="24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r>
              <a:rPr lang="ca-ES" sz="1900" b="1" smtClean="0">
                <a:latin typeface="Calibri" pitchFamily="34" charset="0"/>
              </a:rPr>
              <a:t>RITME : </a:t>
            </a:r>
            <a:r>
              <a:rPr lang="ca-ES" sz="1900" smtClean="0">
                <a:latin typeface="Calibri" pitchFamily="34" charset="0"/>
              </a:rPr>
              <a:t>Rapidesa amb què l’alumne aprèn una matèria o realitza una tasca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endParaRPr lang="ca-ES" sz="19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r>
              <a:rPr lang="ca-ES" sz="1900" b="1" smtClean="0">
                <a:latin typeface="Calibri" pitchFamily="34" charset="0"/>
              </a:rPr>
              <a:t>CONEIXEMENTS PREVIS :</a:t>
            </a:r>
            <a:r>
              <a:rPr lang="ca-ES" sz="1900" smtClean="0">
                <a:latin typeface="Calibri" pitchFamily="34" charset="0"/>
              </a:rPr>
              <a:t> Coneixements de què disposa l’alumne en relació a una matèria o habilitat específica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sz="19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r>
              <a:rPr lang="ca-ES" sz="1900" b="1" smtClean="0">
                <a:latin typeface="Calibri" pitchFamily="34" charset="0"/>
              </a:rPr>
              <a:t>PROCEDIMENTS D’APRENENTATGE :</a:t>
            </a:r>
            <a:r>
              <a:rPr lang="ca-ES" sz="1900" smtClean="0">
                <a:latin typeface="Calibri" pitchFamily="34" charset="0"/>
              </a:rPr>
              <a:t> Domini procediments per adquirir i/o elaborar la informació (lectura, subratllat, resum, esquemes, mapes conceptuals, presa d’apunts, etc)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endParaRPr lang="ca-ES" sz="19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r>
              <a:rPr lang="ca-ES" sz="1900" b="1" smtClean="0">
                <a:latin typeface="Calibri" pitchFamily="34" charset="0"/>
              </a:rPr>
              <a:t>AUTONOMIA : </a:t>
            </a:r>
            <a:r>
              <a:rPr lang="ca-ES" sz="1900" smtClean="0">
                <a:latin typeface="Calibri" pitchFamily="34" charset="0"/>
              </a:rPr>
              <a:t>Preferència a l’hora de rebre moltes o poques instruccions en la realització d’una tasca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endParaRPr lang="ca-ES" sz="19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r>
              <a:rPr lang="ca-ES" sz="1900" b="1" smtClean="0">
                <a:latin typeface="Calibri" pitchFamily="34" charset="0"/>
              </a:rPr>
              <a:t>PERSISTÈNCIA :</a:t>
            </a:r>
            <a:r>
              <a:rPr lang="ca-ES" sz="1900" smtClean="0">
                <a:latin typeface="Calibri" pitchFamily="34" charset="0"/>
              </a:rPr>
              <a:t> Preferència per un esforç continuat o amb intervals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endParaRPr lang="ca-ES" sz="19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"/>
            </a:pPr>
            <a:r>
              <a:rPr lang="ca-ES" sz="1900" b="1" smtClean="0">
                <a:latin typeface="Calibri" pitchFamily="34" charset="0"/>
              </a:rPr>
              <a:t>AGRUPAMENT :</a:t>
            </a:r>
            <a:r>
              <a:rPr lang="ca-ES" sz="1900" smtClean="0">
                <a:latin typeface="Calibri" pitchFamily="34" charset="0"/>
              </a:rPr>
              <a:t> Preferència per treballar sol, amb un company, en grup petit o en grup gran</a:t>
            </a:r>
            <a:endParaRPr lang="ca-ES" sz="1900" b="1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77825" y="136525"/>
            <a:ext cx="8515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0000"/>
              </a:lnSpc>
            </a:pPr>
            <a:r>
              <a:rPr lang="ca-ES" sz="3200" b="1" u="none">
                <a:solidFill>
                  <a:srgbClr val="A50021"/>
                </a:solidFill>
                <a:cs typeface="Arial" charset="0"/>
              </a:rPr>
              <a:t>ROLS</a:t>
            </a:r>
            <a:endParaRPr lang="ca-ES" sz="2800" b="1" u="none">
              <a:solidFill>
                <a:srgbClr val="A50021"/>
              </a:solidFill>
              <a:cs typeface="Arial" charset="0"/>
            </a:endParaRPr>
          </a:p>
        </p:txBody>
      </p:sp>
      <p:graphicFrame>
        <p:nvGraphicFramePr>
          <p:cNvPr id="238617" name="Group 25"/>
          <p:cNvGraphicFramePr>
            <a:graphicFrameLocks noGrp="1"/>
          </p:cNvGraphicFramePr>
          <p:nvPr/>
        </p:nvGraphicFramePr>
        <p:xfrm>
          <a:off x="107950" y="836613"/>
          <a:ext cx="8959850" cy="5887530"/>
        </p:xfrm>
        <a:graphic>
          <a:graphicData uri="http://schemas.openxmlformats.org/drawingml/2006/table">
            <a:tbl>
              <a:tblPr/>
              <a:tblGrid>
                <a:gridCol w="4392613"/>
                <a:gridCol w="4567237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A) Rols que faciliten la formació i el funcionament de l’equip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B) Rols que contribueixen a consolidar i enfortir el treball en equip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Responsable-coordinador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(Coordina el material, controla el temps, fa respectar el torn de paraula...)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Sintetitzador-recapitulador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(Responsable de que el grup sintetitzi o recapituli els continguts treballats en forma d’esquemes, MC...)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Secretari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(Anota les decisions i els acords, omple els formularis...)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Verificador de la correcció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(Responsable de garantir que les respostes del grup siguin correctes...)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Supervisor de l’ordre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(Controla el to de veu, evita la dispersió, controla la rotació de rols...)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r>
                        <a:rPr kumimoji="0" lang="ca-E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ca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Verificador de la comprensió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(Responsable de que tots els membres de l’equip hagin comprès la informació, fa preguntes...)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0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Animador-fomentador de la participació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(Anima i reforça, ofereix suport, fomenta la participació...)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Incentivador de la discusió i el diàleg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(Responsable de procurar que els membres de l’equip donin respostes i prenguin decisions consensuades)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/B</a:t>
                      </a:r>
                      <a:r>
                        <a:rPr kumimoji="0" lang="ca-ES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r>
                        <a:rPr kumimoji="0" lang="ca-E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 </a:t>
                      </a:r>
                      <a:r>
                        <a:rPr kumimoji="0" lang="ca-E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Observador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(Registra la freqüència amb que els membres del grup adoptin comportaments o actituds adequades al rol que exerceixen)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906" name="Group 2"/>
          <p:cNvGraphicFramePr>
            <a:graphicFrameLocks noGrp="1"/>
          </p:cNvGraphicFramePr>
          <p:nvPr/>
        </p:nvGraphicFramePr>
        <p:xfrm>
          <a:off x="0" y="0"/>
          <a:ext cx="9109075" cy="6776657"/>
        </p:xfrm>
        <a:graphic>
          <a:graphicData uri="http://schemas.openxmlformats.org/drawingml/2006/table">
            <a:tbl>
              <a:tblPr/>
              <a:tblGrid>
                <a:gridCol w="1042988"/>
                <a:gridCol w="6121400"/>
                <a:gridCol w="1152525"/>
                <a:gridCol w="792162"/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TAULA D’OBSERVACIÓ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112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Observador: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de l’observació: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Equip observat: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Tasques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Freqüència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Coordi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Coordina l’equip: indica què s’ha de fer i 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Recorda a cada membre de l’equip quin és el seu rol i els avisa si no l’exerceixen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Demana ajuda al professor si sorgeix algun problema...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 respectar el torn  de paraula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Avisa als companys de l’equip quan es desvien del tema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Fomenta la participació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Comunica en veu alta els resultats, les opinions 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Controla el to de veu i els gestos…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Secre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Anota els acords del seu equip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 seguiment de la consecució dels objectius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Controla el temps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Monitor (respon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sable material)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Recull el material per l’activitat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Controla el 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Controla que que es netegi el 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Recorda als membres de l’equip que han de portar el material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eaLnBrk="1" hangingPunct="1"/>
            <a:r>
              <a:rPr lang="es-ES" smtClean="0">
                <a:solidFill>
                  <a:srgbClr val="A50021"/>
                </a:solidFill>
                <a:latin typeface="Calibri" pitchFamily="34" charset="0"/>
              </a:rPr>
              <a:t>PLA D’EQUIP</a:t>
            </a:r>
            <a:endParaRPr lang="en-US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" sz="2000" b="1" smtClean="0">
                <a:latin typeface="Calibri" pitchFamily="34" charset="0"/>
              </a:rPr>
              <a:t>Nom de l’equip: ……………..</a:t>
            </a:r>
          </a:p>
          <a:p>
            <a:pPr eaLnBrk="1" hangingPunct="1">
              <a:buFontTx/>
              <a:buNone/>
            </a:pPr>
            <a:r>
              <a:rPr lang="es-ES" sz="2000" b="1" smtClean="0">
                <a:latin typeface="Calibri" pitchFamily="34" charset="0"/>
              </a:rPr>
              <a:t>Membres de l’equip: </a:t>
            </a:r>
          </a:p>
          <a:p>
            <a:pPr eaLnBrk="1" hangingPunct="1"/>
            <a:endParaRPr lang="es-ES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ES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ES" sz="2000" b="1" smtClean="0">
                <a:latin typeface="Calibri" pitchFamily="34" charset="0"/>
              </a:rPr>
              <a:t>Objectius de l’equip: </a:t>
            </a:r>
          </a:p>
          <a:p>
            <a:pPr eaLnBrk="1" hangingPunct="1"/>
            <a:endParaRPr lang="es-ES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ES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ES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ES" sz="2000" b="1" smtClean="0">
                <a:latin typeface="Calibri" pitchFamily="34" charset="0"/>
              </a:rPr>
              <a:t>Distribució de les tasques i dels rols: </a:t>
            </a:r>
          </a:p>
          <a:p>
            <a:pPr eaLnBrk="1" hangingPunct="1"/>
            <a:endParaRPr lang="es-ES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ES_tradnl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s-ES_tradnl" sz="2000" b="1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s-ES_tradnl" sz="2000" b="1" smtClean="0">
                <a:latin typeface="Calibri" pitchFamily="34" charset="0"/>
              </a:rPr>
              <a:t>Fonts d’informació i recursos:</a:t>
            </a:r>
          </a:p>
          <a:p>
            <a:pPr eaLnBrk="1" hangingPunct="1"/>
            <a:endParaRPr lang="en-US" smtClean="0">
              <a:latin typeface="Calibri" pitchFamily="34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539750" y="1989138"/>
            <a:ext cx="7889875" cy="4318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E8BEC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u="none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539750" y="3068638"/>
            <a:ext cx="7920038" cy="720725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E8BEC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u="none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539750" y="4510088"/>
            <a:ext cx="7920038" cy="647700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E8BEC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u="none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539750" y="6021388"/>
            <a:ext cx="7920038" cy="576262"/>
          </a:xfrm>
          <a:prstGeom prst="rect">
            <a:avLst/>
          </a:prstGeom>
          <a:gradFill rotWithShape="1">
            <a:gsLst>
              <a:gs pos="0">
                <a:srgbClr val="A50021"/>
              </a:gs>
              <a:gs pos="100000">
                <a:srgbClr val="E8BEC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u="none">
              <a:solidFill>
                <a:srgbClr val="A5002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1214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125" y="1600200"/>
            <a:ext cx="8067675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a-ES" sz="2800" smtClean="0">
              <a:latin typeface="Calibri" pitchFamily="34" charset="0"/>
            </a:endParaRPr>
          </a:p>
          <a:p>
            <a:pPr eaLnBrk="1" hangingPunct="1"/>
            <a:r>
              <a:rPr lang="ca-ES" sz="2800" smtClean="0">
                <a:latin typeface="Calibri" pitchFamily="34" charset="0"/>
              </a:rPr>
              <a:t>Maximització de les oportunitats d’interacció</a:t>
            </a:r>
          </a:p>
          <a:p>
            <a:pPr eaLnBrk="1" hangingPunct="1">
              <a:buFontTx/>
              <a:buNone/>
            </a:pPr>
            <a:endParaRPr lang="ca-ES" sz="2800" smtClean="0">
              <a:latin typeface="Calibri" pitchFamily="34" charset="0"/>
            </a:endParaRPr>
          </a:p>
          <a:p>
            <a:pPr eaLnBrk="1" hangingPunct="1"/>
            <a:r>
              <a:rPr lang="ca-ES" sz="2800" smtClean="0">
                <a:latin typeface="Calibri" pitchFamily="34" charset="0"/>
              </a:rPr>
              <a:t>Dinàmiques interpersonals d’ajuda, assistència, suport, ànim i reforç entre els membres de l’equip</a:t>
            </a:r>
          </a:p>
          <a:p>
            <a:pPr eaLnBrk="1" hangingPunct="1"/>
            <a:endParaRPr lang="ca-ES" sz="2800" smtClean="0">
              <a:latin typeface="Calibri" pitchFamily="34" charset="0"/>
            </a:endParaRPr>
          </a:p>
          <a:p>
            <a:pPr eaLnBrk="1" hangingPunct="1"/>
            <a:r>
              <a:rPr lang="ca-ES" sz="2800" b="1" smtClean="0">
                <a:latin typeface="Calibri" pitchFamily="34" charset="0"/>
              </a:rPr>
              <a:t>Limitació del número de membres de l’equip a +/- quatre/cinc</a:t>
            </a:r>
            <a:endParaRPr lang="ca-ES" sz="2800" smtClean="0">
              <a:latin typeface="Calibri" pitchFamily="34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468313" y="260350"/>
            <a:ext cx="7600950" cy="1081088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a-ES" sz="3200" b="1" u="none">
                <a:solidFill>
                  <a:schemeClr val="bg1"/>
                </a:solidFill>
              </a:rPr>
              <a:t>    2. INTERACCIONS CARA A CARA...</a:t>
            </a:r>
          </a:p>
        </p:txBody>
      </p:sp>
      <p:pic>
        <p:nvPicPr>
          <p:cNvPr id="31748" name="Picture 5" descr="Couple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5563"/>
            <a:ext cx="1584325" cy="1428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8067675" cy="3519488"/>
          </a:xfrm>
        </p:spPr>
        <p:txBody>
          <a:bodyPr/>
          <a:lstStyle/>
          <a:p>
            <a:pPr eaLnBrk="1" hangingPunct="1"/>
            <a:r>
              <a:rPr lang="ca-ES" sz="2800" smtClean="0">
                <a:latin typeface="Calibri" pitchFamily="34" charset="0"/>
              </a:rPr>
              <a:t>Evitar la difusió de responsabilitats (principal inconvenient del treball en grup)</a:t>
            </a:r>
          </a:p>
          <a:p>
            <a:pPr eaLnBrk="1" hangingPunct="1">
              <a:buFontTx/>
              <a:buNone/>
            </a:pPr>
            <a:endParaRPr lang="ca-ES" sz="2800" smtClean="0">
              <a:latin typeface="Calibri" pitchFamily="34" charset="0"/>
            </a:endParaRPr>
          </a:p>
          <a:p>
            <a:pPr eaLnBrk="1" hangingPunct="1"/>
            <a:r>
              <a:rPr lang="ca-ES" sz="2800" smtClean="0">
                <a:latin typeface="Calibri" pitchFamily="34" charset="0"/>
              </a:rPr>
              <a:t>Mitjançant </a:t>
            </a:r>
            <a:r>
              <a:rPr lang="ca-ES" sz="280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ca-ES" sz="2800" smtClean="0">
                <a:latin typeface="Calibri" pitchFamily="34" charset="0"/>
              </a:rPr>
              <a:t> avaluació individual, elecció aleatòria del portaveu, informes personals de treball, amb la nota d’equip</a:t>
            </a:r>
          </a:p>
          <a:p>
            <a:pPr eaLnBrk="1" hangingPunct="1">
              <a:buFontTx/>
              <a:buNone/>
            </a:pPr>
            <a:endParaRPr lang="ca-ES" sz="2800" smtClean="0">
              <a:latin typeface="Calibri" pitchFamily="34" charset="0"/>
            </a:endParaRPr>
          </a:p>
          <a:p>
            <a:pPr eaLnBrk="1" hangingPunct="1"/>
            <a:r>
              <a:rPr lang="ca-ES" sz="2800" smtClean="0">
                <a:latin typeface="Calibri" pitchFamily="34" charset="0"/>
              </a:rPr>
              <a:t>Plans d’equip</a:t>
            </a:r>
            <a:endParaRPr lang="ca-ES" sz="2400" smtClean="0">
              <a:latin typeface="Calibri" pitchFamily="34" charset="0"/>
            </a:endParaRPr>
          </a:p>
        </p:txBody>
      </p:sp>
      <p:pic>
        <p:nvPicPr>
          <p:cNvPr id="32771" name="Picture 9" descr="istockphoto_2959901_piece_of_puzzl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661025"/>
            <a:ext cx="1171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468313" y="260350"/>
            <a:ext cx="7600950" cy="1081088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a-ES" sz="3200" b="1" u="none">
                <a:solidFill>
                  <a:schemeClr val="bg1"/>
                </a:solidFill>
              </a:rPr>
              <a:t>    3. RESPONSABILITAT INDIVIDUAL...</a:t>
            </a:r>
          </a:p>
        </p:txBody>
      </p:sp>
      <p:pic>
        <p:nvPicPr>
          <p:cNvPr id="32773" name="Picture 7" descr="Missing%2520Piece%2520to%2520Puzzl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88913"/>
            <a:ext cx="150018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9125" y="1600200"/>
            <a:ext cx="8067675" cy="38560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a-ES" sz="240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ca-ES" sz="2400" smtClean="0">
                <a:latin typeface="Calibri" pitchFamily="34" charset="0"/>
              </a:rPr>
              <a:t>Oportunitat per ensenyar deliberadament  </a:t>
            </a:r>
          </a:p>
          <a:p>
            <a:pPr eaLnBrk="1" hangingPunct="1">
              <a:buFontTx/>
              <a:buNone/>
            </a:pPr>
            <a:r>
              <a:rPr lang="ca-ES" sz="2400" smtClean="0">
                <a:latin typeface="Calibri" pitchFamily="34" charset="0"/>
              </a:rPr>
              <a:t>habilitats socials  per a poder-les practicar:</a:t>
            </a:r>
          </a:p>
          <a:p>
            <a:pPr eaLnBrk="1" hangingPunct="1">
              <a:buFontTx/>
              <a:buNone/>
            </a:pPr>
            <a:endParaRPr lang="ca-ES" sz="2400" smtClean="0">
              <a:latin typeface="Calibri" pitchFamily="34" charset="0"/>
            </a:endParaRPr>
          </a:p>
          <a:p>
            <a:pPr eaLnBrk="1" hangingPunct="1"/>
            <a:r>
              <a:rPr lang="ca-ES" sz="2400" smtClean="0">
                <a:latin typeface="Calibri" pitchFamily="34" charset="0"/>
              </a:rPr>
              <a:t>Comunicació apropiada.</a:t>
            </a:r>
          </a:p>
          <a:p>
            <a:pPr eaLnBrk="1" hangingPunct="1"/>
            <a:r>
              <a:rPr lang="ca-ES" sz="2400" smtClean="0">
                <a:latin typeface="Calibri" pitchFamily="34" charset="0"/>
              </a:rPr>
              <a:t>Conèixer i confiar amb els altres.</a:t>
            </a:r>
          </a:p>
          <a:p>
            <a:pPr eaLnBrk="1" hangingPunct="1"/>
            <a:r>
              <a:rPr lang="ca-ES" sz="2400" smtClean="0">
                <a:latin typeface="Calibri" pitchFamily="34" charset="0"/>
              </a:rPr>
              <a:t>Resolució constructiva de conflictes.</a:t>
            </a:r>
          </a:p>
          <a:p>
            <a:pPr eaLnBrk="1" hangingPunct="1"/>
            <a:r>
              <a:rPr lang="ca-ES" sz="2400" smtClean="0">
                <a:latin typeface="Calibri" pitchFamily="34" charset="0"/>
              </a:rPr>
              <a:t>Participació</a:t>
            </a:r>
          </a:p>
          <a:p>
            <a:pPr eaLnBrk="1" hangingPunct="1"/>
            <a:r>
              <a:rPr lang="ca-ES" sz="2400" smtClean="0">
                <a:latin typeface="Calibri" pitchFamily="34" charset="0"/>
              </a:rPr>
              <a:t>Acceptació de punts de vista dels altres,...</a:t>
            </a:r>
          </a:p>
          <a:p>
            <a:pPr eaLnBrk="1" hangingPunct="1">
              <a:buFontTx/>
              <a:buNone/>
            </a:pPr>
            <a:endParaRPr lang="ca-ES" sz="240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ca-ES" sz="2400" smtClean="0">
              <a:latin typeface="Calibri" pitchFamily="34" charset="0"/>
            </a:endParaRP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68313" y="260350"/>
            <a:ext cx="7600950" cy="1081088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a-ES" sz="3200" b="1" u="none">
                <a:solidFill>
                  <a:schemeClr val="bg1"/>
                </a:solidFill>
              </a:rPr>
              <a:t>    4. HABILITATS SOCIALS...</a:t>
            </a:r>
          </a:p>
        </p:txBody>
      </p:sp>
      <p:pic>
        <p:nvPicPr>
          <p:cNvPr id="33796" name="Picture 5" descr="Image1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88913"/>
            <a:ext cx="15113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ca-ES" b="1" smtClean="0">
                <a:solidFill>
                  <a:srgbClr val="A50021"/>
                </a:solidFill>
                <a:latin typeface="Calibri" pitchFamily="34" charset="0"/>
              </a:rPr>
              <a:t>Objectius de la sessió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25"/>
            <a:ext cx="8229600" cy="4525963"/>
          </a:xfrm>
        </p:spPr>
        <p:txBody>
          <a:bodyPr/>
          <a:lstStyle/>
          <a:p>
            <a:pPr eaLnBrk="1" hangingPunct="1">
              <a:buClr>
                <a:srgbClr val="A50021"/>
              </a:buClr>
            </a:pPr>
            <a:r>
              <a:rPr lang="ca-ES" sz="2800" dirty="0" smtClean="0">
                <a:latin typeface="Calibri" pitchFamily="34" charset="0"/>
              </a:rPr>
              <a:t>Conèixer les característiques del treball cooperatiu</a:t>
            </a:r>
          </a:p>
          <a:p>
            <a:pPr eaLnBrk="1" hangingPunct="1">
              <a:buClr>
                <a:srgbClr val="A50021"/>
              </a:buClr>
            </a:pPr>
            <a:r>
              <a:rPr lang="ca-ES" sz="2800" dirty="0" smtClean="0">
                <a:latin typeface="Calibri" pitchFamily="34" charset="0"/>
              </a:rPr>
              <a:t>Saber analitzar l’entorn educatiu per a treballar de manera cooperativa: condicions per l'aprenentatge cooperatiu</a:t>
            </a:r>
          </a:p>
          <a:p>
            <a:pPr eaLnBrk="1" hangingPunct="1">
              <a:buClr>
                <a:srgbClr val="A50021"/>
              </a:buClr>
            </a:pPr>
            <a:r>
              <a:rPr lang="ca-ES" sz="2800" dirty="0" smtClean="0">
                <a:latin typeface="Calibri" pitchFamily="34" charset="0"/>
              </a:rPr>
              <a:t>Conèixer diferents mètodes de treball cooperatiu a l’aula i reflexionar al voltant de la seva implementació</a:t>
            </a:r>
          </a:p>
          <a:p>
            <a:pPr algn="r" eaLnBrk="1" hangingPunct="1">
              <a:buClr>
                <a:srgbClr val="A50021"/>
              </a:buClr>
              <a:buFontTx/>
              <a:buNone/>
            </a:pPr>
            <a:endParaRPr lang="ca-ES" sz="2800" i="1" dirty="0" smtClean="0">
              <a:solidFill>
                <a:srgbClr val="A50021"/>
              </a:solidFill>
              <a:latin typeface="Calibri" pitchFamily="34" charset="0"/>
            </a:endParaRPr>
          </a:p>
          <a:p>
            <a:pPr algn="r" eaLnBrk="1" hangingPunct="1">
              <a:buClr>
                <a:srgbClr val="A50021"/>
              </a:buClr>
              <a:buFontTx/>
              <a:buNone/>
            </a:pPr>
            <a:r>
              <a:rPr lang="ca-ES" sz="2800" i="1" dirty="0" smtClean="0">
                <a:solidFill>
                  <a:srgbClr val="A50021"/>
                </a:solidFill>
                <a:latin typeface="Calibri" pitchFamily="34" charset="0"/>
              </a:rPr>
              <a:t>Comencem...</a:t>
            </a:r>
          </a:p>
          <a:p>
            <a:pPr algn="r" eaLnBrk="1" hangingPunct="1">
              <a:buClr>
                <a:srgbClr val="A50021"/>
              </a:buClr>
              <a:buFontTx/>
              <a:buNone/>
            </a:pPr>
            <a:r>
              <a:rPr lang="ca-ES" sz="2800" i="1" dirty="0" smtClean="0">
                <a:solidFill>
                  <a:srgbClr val="A50021"/>
                </a:solidFill>
                <a:latin typeface="Calibri" pitchFamily="34" charset="0"/>
              </a:rPr>
              <a:t>Què en sabem de l’aprenentatge cooperatiu?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500" y="1857375"/>
            <a:ext cx="80676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600" smtClean="0">
                <a:latin typeface="Calibri" pitchFamily="34" charset="0"/>
              </a:rPr>
              <a:t>Els membres de l’equip  destinen un temps per a  reflexionar conjuntament sobre: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60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a-ES" sz="2600" smtClean="0">
                <a:latin typeface="Calibri" pitchFamily="34" charset="0"/>
              </a:rPr>
              <a:t>El procés de treball d’equip i l’assoliment dels objectius</a:t>
            </a:r>
          </a:p>
          <a:p>
            <a:pPr eaLnBrk="1" hangingPunct="1">
              <a:lnSpc>
                <a:spcPct val="90000"/>
              </a:lnSpc>
            </a:pPr>
            <a:endParaRPr lang="ca-ES" sz="26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a-ES" sz="2600" smtClean="0">
                <a:latin typeface="Calibri" pitchFamily="34" charset="0"/>
              </a:rPr>
              <a:t>Les relacions de treball i el compliment de les funcions assignades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a-ES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a-ES" sz="2800" b="1" smtClean="0">
                <a:solidFill>
                  <a:srgbClr val="A50021"/>
                </a:solidFill>
                <a:latin typeface="Calibri" pitchFamily="34" charset="0"/>
              </a:rPr>
              <a:t>Fruit d’aquesta reflexió prenen decisions d’ajuda i millora per a properes ocasions.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68313" y="260350"/>
            <a:ext cx="7600950" cy="1081088"/>
          </a:xfrm>
          <a:prstGeom prst="rect">
            <a:avLst/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ca-ES" sz="3200" b="1" u="none">
                <a:solidFill>
                  <a:schemeClr val="bg1"/>
                </a:solidFill>
              </a:rPr>
              <a:t>    5. AUTO-REFLEXIÓ D’EQUIP...</a:t>
            </a:r>
          </a:p>
        </p:txBody>
      </p:sp>
      <p:pic>
        <p:nvPicPr>
          <p:cNvPr id="34820" name="Picture 5" descr="istockphoto_3108175_business_team_reflection_se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98425"/>
            <a:ext cx="1873250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3413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A50021"/>
                </a:solidFill>
                <a:latin typeface="Calibri" pitchFamily="34" charset="0"/>
              </a:rPr>
              <a:t>CLAUS D’ÈXIT DEL TREBALL COOPERATIU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229600" cy="4319587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sz="2400" b="1" smtClean="0">
                <a:latin typeface="Calibri" pitchFamily="34" charset="0"/>
              </a:rPr>
              <a:t>Planificació</a:t>
            </a:r>
            <a:r>
              <a:rPr lang="ca-ES" sz="2400" smtClean="0">
                <a:latin typeface="Calibri" pitchFamily="34" charset="0"/>
              </a:rPr>
              <a:t>: agrupaments, dinàmica ...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sz="2400" b="1" smtClean="0">
                <a:latin typeface="Calibri" pitchFamily="34" charset="0"/>
              </a:rPr>
              <a:t>Formació</a:t>
            </a:r>
            <a:r>
              <a:rPr lang="ca-ES" sz="2400" smtClean="0">
                <a:latin typeface="Calibri" pitchFamily="34" charset="0"/>
              </a:rPr>
              <a:t> dels alumnes en la dinàmica cooperativa i els rols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sz="2400" b="1" smtClean="0">
                <a:latin typeface="Calibri" pitchFamily="34" charset="0"/>
              </a:rPr>
              <a:t>Acotació de la demanda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sz="2400" b="1" smtClean="0">
                <a:latin typeface="Calibri" pitchFamily="34" charset="0"/>
              </a:rPr>
              <a:t>Estructuració de les tasques, temps i rols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ca-ES" sz="2400" b="1" smtClean="0">
                <a:latin typeface="Calibri" pitchFamily="34" charset="0"/>
              </a:rPr>
              <a:t>Avaluació a dos nivells</a:t>
            </a:r>
            <a:r>
              <a:rPr lang="ca-ES" sz="2400" smtClean="0">
                <a:latin typeface="Calibri" pitchFamily="34" charset="0"/>
              </a:rPr>
              <a:t>: </a:t>
            </a:r>
          </a:p>
          <a:p>
            <a:pPr marL="990600" lvl="1" indent="-533400" eaLnBrk="1" hangingPunct="1">
              <a:lnSpc>
                <a:spcPct val="150000"/>
              </a:lnSpc>
              <a:spcBef>
                <a:spcPct val="0"/>
              </a:spcBef>
              <a:buSzPct val="95000"/>
              <a:buFont typeface="Wingdings" pitchFamily="2" charset="2"/>
              <a:buChar char="§"/>
            </a:pPr>
            <a:r>
              <a:rPr lang="ca-ES" sz="2400" b="1" u="sng" smtClean="0">
                <a:latin typeface="Calibri" pitchFamily="34" charset="0"/>
              </a:rPr>
              <a:t>contingut</a:t>
            </a:r>
            <a:r>
              <a:rPr lang="ca-ES" sz="2400" b="1" smtClean="0">
                <a:latin typeface="Calibri" pitchFamily="34" charset="0"/>
              </a:rPr>
              <a:t>:</a:t>
            </a:r>
            <a:r>
              <a:rPr lang="ca-ES" sz="2400" smtClean="0">
                <a:latin typeface="Calibri" pitchFamily="34" charset="0"/>
              </a:rPr>
              <a:t> avaluació, autoavaluació i coavaluació</a:t>
            </a:r>
          </a:p>
          <a:p>
            <a:pPr marL="990600" lvl="1" indent="-533400" eaLnBrk="1" hangingPunct="1">
              <a:lnSpc>
                <a:spcPct val="150000"/>
              </a:lnSpc>
              <a:spcBef>
                <a:spcPct val="0"/>
              </a:spcBef>
              <a:buSzPct val="95000"/>
              <a:buFont typeface="Wingdings" pitchFamily="2" charset="2"/>
              <a:buChar char="§"/>
            </a:pPr>
            <a:r>
              <a:rPr lang="ca-ES" sz="2400" b="1" u="sng" smtClean="0">
                <a:latin typeface="Calibri" pitchFamily="34" charset="0"/>
              </a:rPr>
              <a:t>treball equip</a:t>
            </a:r>
            <a:r>
              <a:rPr lang="ca-ES" sz="2400" smtClean="0">
                <a:latin typeface="Calibri" pitchFamily="34" charset="0"/>
              </a:rPr>
              <a:t>: avaluació, autoavaluació i coavaluació </a:t>
            </a: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ca-ES" sz="2400" smtClean="0">
              <a:latin typeface="Calibri" pitchFamily="34" charset="0"/>
            </a:endParaRPr>
          </a:p>
          <a:p>
            <a:pPr marL="609600" indent="-609600" eaLnBrk="1" hangingPunct="1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ca-ES" sz="2400" smtClean="0">
              <a:latin typeface="Calibri" pitchFamily="34" charset="0"/>
            </a:endParaRPr>
          </a:p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ca-ES" sz="2400" smtClean="0">
              <a:latin typeface="Calibri" pitchFamily="34" charset="0"/>
            </a:endParaRPr>
          </a:p>
          <a:p>
            <a:pPr marL="609600" indent="-609600" eaLnBrk="1" hangingPunct="1"/>
            <a:endParaRPr lang="ca-ES" sz="24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A50021"/>
                </a:solidFill>
                <a:latin typeface="Calibri" pitchFamily="34" charset="0"/>
              </a:rPr>
              <a:t>ORGANITZACIÓ DEL TREBALL COOPERATIU A L’AULA (ELEMENTS A TENIR EN COMPTE)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57250"/>
            <a:ext cx="7786688" cy="5786438"/>
          </a:xfrm>
        </p:spPr>
        <p:txBody>
          <a:bodyPr/>
          <a:lstStyle/>
          <a:p>
            <a:pPr eaLnBrk="1" hangingPunct="1">
              <a:lnSpc>
                <a:spcPct val="205000"/>
              </a:lnSpc>
              <a:buFontTx/>
              <a:buNone/>
              <a:defRPr/>
            </a:pPr>
            <a:r>
              <a:rPr lang="es-ES" sz="2800" b="1" dirty="0" smtClean="0">
                <a:solidFill>
                  <a:srgbClr val="A5002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s-ES" sz="28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ca-ES" sz="2000" b="1" dirty="0" smtClean="0">
                <a:latin typeface="Calibri" pitchFamily="34" charset="0"/>
              </a:rPr>
              <a:t>Descoberta del treball en equips cooperatius</a:t>
            </a:r>
          </a:p>
          <a:p>
            <a:pPr eaLnBrk="1" hangingPunct="1">
              <a:lnSpc>
                <a:spcPct val="205000"/>
              </a:lnSpc>
              <a:buFontTx/>
              <a:buNone/>
              <a:defRPr/>
            </a:pP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ca-ES" sz="20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Distribuir alumnes en diferents tipus d’equips:  factors de diversitat</a:t>
            </a:r>
          </a:p>
          <a:p>
            <a:pPr eaLnBrk="1" hangingPunct="1">
              <a:lnSpc>
                <a:spcPct val="205000"/>
              </a:lnSpc>
              <a:buFontTx/>
              <a:buNone/>
              <a:defRPr/>
            </a:pP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ca-ES" sz="2000" b="1" dirty="0" smtClean="0">
                <a:latin typeface="Calibri" pitchFamily="34" charset="0"/>
              </a:rPr>
              <a:t>Distribució mobiliària de l’aula</a:t>
            </a:r>
          </a:p>
          <a:p>
            <a:pPr eaLnBrk="1" hangingPunct="1">
              <a:lnSpc>
                <a:spcPct val="205000"/>
              </a:lnSpc>
              <a:buFontTx/>
              <a:buNone/>
              <a:defRPr/>
            </a:pP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ca-ES" sz="2000" b="1" dirty="0" smtClean="0">
                <a:latin typeface="Calibri" pitchFamily="34" charset="0"/>
              </a:rPr>
              <a:t>Ambientació de classe</a:t>
            </a:r>
          </a:p>
          <a:p>
            <a:pPr eaLnBrk="1" hangingPunct="1">
              <a:lnSpc>
                <a:spcPct val="205000"/>
              </a:lnSpc>
              <a:buFontTx/>
              <a:buNone/>
              <a:defRPr/>
            </a:pP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</a:rPr>
              <a:t> </a:t>
            </a:r>
            <a:r>
              <a:rPr lang="ca-ES" sz="20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Normes de funcionament del grup</a:t>
            </a:r>
          </a:p>
          <a:p>
            <a:pPr eaLnBrk="1" hangingPunct="1">
              <a:lnSpc>
                <a:spcPct val="205000"/>
              </a:lnSpc>
              <a:buFontTx/>
              <a:buNone/>
              <a:defRPr/>
            </a:pPr>
            <a:r>
              <a:rPr lang="ca-ES" sz="2800" b="1" dirty="0" smtClean="0">
                <a:solidFill>
                  <a:srgbClr val="A5002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ca-ES" sz="2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ca-ES" sz="20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Organització interna del grup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274638"/>
            <a:ext cx="5349875" cy="1143000"/>
          </a:xfrm>
        </p:spPr>
        <p:txBody>
          <a:bodyPr/>
          <a:lstStyle/>
          <a:p>
            <a:pPr algn="l" eaLnBrk="1" hangingPunct="1"/>
            <a:r>
              <a:rPr lang="es-ES" sz="3200" b="1" smtClean="0">
                <a:solidFill>
                  <a:srgbClr val="A50021"/>
                </a:solidFill>
                <a:latin typeface="Calibri" pitchFamily="34" charset="0"/>
              </a:rPr>
              <a:t>Decàleg per treballar</a:t>
            </a:r>
            <a:br>
              <a:rPr lang="es-ES" sz="3200" b="1" smtClean="0">
                <a:solidFill>
                  <a:srgbClr val="A50021"/>
                </a:solidFill>
                <a:latin typeface="Calibri" pitchFamily="34" charset="0"/>
              </a:rPr>
            </a:br>
            <a:r>
              <a:rPr lang="es-ES" sz="3200" b="1" smtClean="0">
                <a:solidFill>
                  <a:srgbClr val="A50021"/>
                </a:solidFill>
                <a:latin typeface="Calibri" pitchFamily="34" charset="0"/>
              </a:rPr>
              <a:t>          en grup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7620000" cy="41148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1- Compartir-ho tot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2- Treballar en veu baixa per tal de no interferir en el treball dels altres grups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3- Demanar la paraula abans de parlar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4- Acceptar les decisions de la majoria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5- Ajudar als companys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6- Demanar ajuda quan es necessiti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7- No rebutjar l’ajuda d’un company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8- Fer el treball que em toca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9- Participar en tots els treballs i activitats de l’equip</a:t>
            </a:r>
          </a:p>
          <a:p>
            <a:pPr eaLnBrk="1" hangingPunct="1">
              <a:lnSpc>
                <a:spcPct val="115000"/>
              </a:lnSpc>
              <a:buFontTx/>
              <a:buNone/>
            </a:pPr>
            <a:r>
              <a:rPr lang="ca-ES" sz="2000" smtClean="0">
                <a:latin typeface="Calibri" pitchFamily="34" charset="0"/>
              </a:rPr>
              <a:t>10- Complir aquestes normes i fer-les complir als altres</a:t>
            </a:r>
          </a:p>
        </p:txBody>
      </p:sp>
      <p:pic>
        <p:nvPicPr>
          <p:cNvPr id="39940" name="Picture 4" descr="FM_002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990600"/>
          </a:xfrm>
        </p:spPr>
        <p:txBody>
          <a:bodyPr/>
          <a:lstStyle/>
          <a:p>
            <a:pPr eaLnBrk="1" hangingPunct="1"/>
            <a:r>
              <a:rPr lang="ca-ES" sz="3200" b="1" smtClean="0">
                <a:solidFill>
                  <a:srgbClr val="A50021"/>
                </a:solidFill>
                <a:latin typeface="Calibri" pitchFamily="34" charset="0"/>
                <a:cs typeface="Times New Roman" pitchFamily="18" charset="0"/>
              </a:rPr>
              <a:t>MÈTODES D’APRENENTATGE COOPERATIU</a:t>
            </a:r>
            <a:endParaRPr lang="ca-ES" sz="3200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1428750"/>
            <a:ext cx="8001000" cy="478631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ca-ES" sz="2600" smtClean="0">
                <a:latin typeface="Calibri" pitchFamily="34" charset="0"/>
              </a:rPr>
              <a:t>Els mètodes d’aprenentatge cooperatiu són </a:t>
            </a:r>
            <a:r>
              <a:rPr lang="ca-ES" sz="2600" b="1" smtClean="0">
                <a:latin typeface="Calibri" pitchFamily="34" charset="0"/>
              </a:rPr>
              <a:t>dissenys didàctics</a:t>
            </a:r>
            <a:r>
              <a:rPr lang="ca-ES" sz="2600" smtClean="0">
                <a:latin typeface="Calibri" pitchFamily="34" charset="0"/>
              </a:rPr>
              <a:t> que pretenen convertir el grup en un equip o, dit d’una altra manera, transformar l’activitat grupal en cooperativa.</a:t>
            </a:r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ca-ES" sz="2600" smtClean="0">
                <a:latin typeface="Calibri" pitchFamily="34" charset="0"/>
              </a:rPr>
              <a:t>El professorat ha d’actuar amb caràcter estratègic (no prescriptiu) que permeti </a:t>
            </a:r>
            <a:r>
              <a:rPr lang="ca-ES" sz="2600" b="1" smtClean="0">
                <a:latin typeface="Calibri" pitchFamily="34" charset="0"/>
              </a:rPr>
              <a:t>ajustar</a:t>
            </a:r>
            <a:r>
              <a:rPr lang="ca-ES" sz="2600" smtClean="0">
                <a:latin typeface="Calibri" pitchFamily="34" charset="0"/>
              </a:rPr>
              <a:t> els mètodes d’aprenentatge cooperatiu a les condicions, als alumnes i a les necessitats.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07975"/>
            <a:ext cx="8855075" cy="835025"/>
          </a:xfrm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MODALITATS D’APRENENTATGE COOPERATIU </a:t>
            </a:r>
            <a:br>
              <a:rPr lang="es-ES" sz="2800" b="1" smtClean="0">
                <a:solidFill>
                  <a:srgbClr val="A50021"/>
                </a:solidFill>
                <a:latin typeface="Calibri" pitchFamily="34" charset="0"/>
                <a:cs typeface="Arial" charset="0"/>
              </a:rPr>
            </a:br>
            <a:r>
              <a:rPr lang="es-ES" sz="2800" b="1" smtClean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MÉS HABITUALS</a:t>
            </a:r>
          </a:p>
        </p:txBody>
      </p:sp>
      <p:sp>
        <p:nvSpPr>
          <p:cNvPr id="1030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031" name="Rectangle 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6" name="Object 94"/>
          <p:cNvGraphicFramePr>
            <a:graphicFrameLocks noChangeAspect="1"/>
          </p:cNvGraphicFramePr>
          <p:nvPr/>
        </p:nvGraphicFramePr>
        <p:xfrm>
          <a:off x="857250" y="1357313"/>
          <a:ext cx="1381125" cy="1038225"/>
        </p:xfrm>
        <a:graphic>
          <a:graphicData uri="http://schemas.openxmlformats.org/presentationml/2006/ole">
            <p:oleObj spid="_x0000_s140290" name="Diapositiva" r:id="rId3" imgW="4570532" imgH="3427608" progId="PowerPoint.Slide.12">
              <p:embed/>
            </p:oleObj>
          </a:graphicData>
        </a:graphic>
      </p:graphicFrame>
      <p:sp>
        <p:nvSpPr>
          <p:cNvPr id="60" name="Rectangle 2"/>
          <p:cNvSpPr txBox="1">
            <a:spLocks noChangeArrowheads="1"/>
          </p:cNvSpPr>
          <p:nvPr/>
        </p:nvSpPr>
        <p:spPr bwMode="auto">
          <a:xfrm>
            <a:off x="2571750" y="1379538"/>
            <a:ext cx="300037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800" b="1" u="none" kern="0" dirty="0">
                <a:solidFill>
                  <a:srgbClr val="A50021"/>
                </a:solidFill>
                <a:ea typeface="+mj-ea"/>
                <a:cs typeface="Arial" charset="0"/>
              </a:rPr>
              <a:t>Estrella o </a:t>
            </a:r>
            <a:r>
              <a:rPr lang="es-ES" sz="2800" b="1" u="none" kern="0" dirty="0" err="1">
                <a:solidFill>
                  <a:srgbClr val="A50021"/>
                </a:solidFill>
                <a:ea typeface="+mj-ea"/>
                <a:cs typeface="Arial" charset="0"/>
              </a:rPr>
              <a:t>Puzzle</a:t>
            </a:r>
            <a:endParaRPr lang="es-ES" sz="2800" b="1" u="none" kern="0" dirty="0">
              <a:solidFill>
                <a:srgbClr val="A50021"/>
              </a:solidFill>
              <a:ea typeface="+mj-ea"/>
              <a:cs typeface="Arial" charset="0"/>
            </a:endParaRPr>
          </a:p>
        </p:txBody>
      </p:sp>
      <p:sp>
        <p:nvSpPr>
          <p:cNvPr id="1033" name="Rectangle 9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7" name="Object 96"/>
          <p:cNvGraphicFramePr>
            <a:graphicFrameLocks noChangeAspect="1"/>
          </p:cNvGraphicFramePr>
          <p:nvPr/>
        </p:nvGraphicFramePr>
        <p:xfrm>
          <a:off x="857250" y="2643188"/>
          <a:ext cx="1385888" cy="1036637"/>
        </p:xfrm>
        <a:graphic>
          <a:graphicData uri="http://schemas.openxmlformats.org/presentationml/2006/ole">
            <p:oleObj spid="_x0000_s140291" name="Diapositiva" r:id="rId4" imgW="4570532" imgH="3427608" progId="PowerPoint.Slide.12">
              <p:embed/>
            </p:oleObj>
          </a:graphicData>
        </a:graphic>
      </p:graphicFrame>
      <p:sp>
        <p:nvSpPr>
          <p:cNvPr id="63" name="Rectangle 2"/>
          <p:cNvSpPr txBox="1">
            <a:spLocks noChangeArrowheads="1"/>
          </p:cNvSpPr>
          <p:nvPr/>
        </p:nvSpPr>
        <p:spPr bwMode="auto">
          <a:xfrm>
            <a:off x="2571750" y="2687638"/>
            <a:ext cx="60721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800" b="1" u="none" kern="0" dirty="0" err="1">
                <a:solidFill>
                  <a:srgbClr val="A50021"/>
                </a:solidFill>
                <a:ea typeface="+mj-ea"/>
                <a:cs typeface="Arial" charset="0"/>
              </a:rPr>
              <a:t>Ensenyament</a:t>
            </a:r>
            <a:r>
              <a:rPr lang="es-ES" sz="2800" b="1" u="none" kern="0" dirty="0">
                <a:solidFill>
                  <a:srgbClr val="A50021"/>
                </a:solidFill>
                <a:ea typeface="+mj-ea"/>
                <a:cs typeface="Arial" charset="0"/>
              </a:rPr>
              <a:t> </a:t>
            </a:r>
            <a:r>
              <a:rPr lang="es-ES" sz="2800" b="1" u="none" kern="0" dirty="0" err="1">
                <a:solidFill>
                  <a:srgbClr val="A50021"/>
                </a:solidFill>
                <a:ea typeface="+mj-ea"/>
                <a:cs typeface="Arial" charset="0"/>
              </a:rPr>
              <a:t>recíproc</a:t>
            </a:r>
            <a:r>
              <a:rPr lang="es-ES" sz="2800" b="1" u="none" kern="0" dirty="0">
                <a:solidFill>
                  <a:srgbClr val="A50021"/>
                </a:solidFill>
                <a:ea typeface="+mj-ea"/>
                <a:cs typeface="Arial" charset="0"/>
              </a:rPr>
              <a:t> o roda de lectura</a:t>
            </a:r>
          </a:p>
        </p:txBody>
      </p:sp>
      <p:pic>
        <p:nvPicPr>
          <p:cNvPr id="1035" name="Picture 2" descr="LenP1_(16)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857250" y="4071938"/>
            <a:ext cx="134461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2571750" y="4165600"/>
            <a:ext cx="60721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800" b="1" u="none" kern="0" dirty="0" err="1">
                <a:solidFill>
                  <a:srgbClr val="A50021"/>
                </a:solidFill>
                <a:ea typeface="+mj-ea"/>
                <a:cs typeface="Arial" charset="0"/>
              </a:rPr>
              <a:t>Tutoria</a:t>
            </a:r>
            <a:r>
              <a:rPr lang="es-ES" sz="2800" b="1" u="none" kern="0" dirty="0">
                <a:solidFill>
                  <a:srgbClr val="A50021"/>
                </a:solidFill>
                <a:ea typeface="+mj-ea"/>
                <a:cs typeface="Arial" charset="0"/>
              </a:rPr>
              <a:t> entre </a:t>
            </a:r>
            <a:r>
              <a:rPr lang="es-ES" sz="2800" b="1" u="none" kern="0" dirty="0" err="1">
                <a:solidFill>
                  <a:srgbClr val="A50021"/>
                </a:solidFill>
                <a:ea typeface="+mj-ea"/>
                <a:cs typeface="Arial" charset="0"/>
              </a:rPr>
              <a:t>iguals</a:t>
            </a:r>
            <a:endParaRPr lang="es-ES" sz="2800" b="1" u="none" kern="0" dirty="0">
              <a:solidFill>
                <a:srgbClr val="A50021"/>
              </a:solidFill>
              <a:ea typeface="+mj-ea"/>
              <a:cs typeface="Arial" charset="0"/>
            </a:endParaRPr>
          </a:p>
        </p:txBody>
      </p:sp>
      <p:sp>
        <p:nvSpPr>
          <p:cNvPr id="1037" name="Rectangle 9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028" name="Object 98"/>
          <p:cNvGraphicFramePr>
            <a:graphicFrameLocks noChangeAspect="1"/>
          </p:cNvGraphicFramePr>
          <p:nvPr/>
        </p:nvGraphicFramePr>
        <p:xfrm>
          <a:off x="857250" y="5572125"/>
          <a:ext cx="1352550" cy="1009650"/>
        </p:xfrm>
        <a:graphic>
          <a:graphicData uri="http://schemas.openxmlformats.org/presentationml/2006/ole">
            <p:oleObj spid="_x0000_s140292" name="Diapositiva" r:id="rId6" imgW="4570532" imgH="3427608" progId="PowerPoint.Slide.12">
              <p:embed/>
            </p:oleObj>
          </a:graphicData>
        </a:graphic>
      </p:graphicFrame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2571750" y="5594350"/>
            <a:ext cx="6072188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s-ES" sz="2800" b="1" u="none" kern="0" dirty="0" err="1">
                <a:solidFill>
                  <a:srgbClr val="A50021"/>
                </a:solidFill>
                <a:ea typeface="+mj-ea"/>
                <a:cs typeface="Arial" charset="0"/>
              </a:rPr>
              <a:t>Grup</a:t>
            </a:r>
            <a:r>
              <a:rPr lang="es-ES" sz="2800" b="1" u="none" kern="0" dirty="0">
                <a:solidFill>
                  <a:srgbClr val="A50021"/>
                </a:solidFill>
                <a:ea typeface="+mj-ea"/>
                <a:cs typeface="Arial" charset="0"/>
              </a:rPr>
              <a:t> </a:t>
            </a:r>
            <a:r>
              <a:rPr lang="es-ES" sz="2800" b="1" u="none" kern="0" dirty="0" err="1">
                <a:solidFill>
                  <a:srgbClr val="A50021"/>
                </a:solidFill>
                <a:ea typeface="+mj-ea"/>
                <a:cs typeface="Arial" charset="0"/>
              </a:rPr>
              <a:t>d’investigació</a:t>
            </a:r>
            <a:endParaRPr lang="es-ES" sz="2800" b="1" u="none" kern="0" dirty="0">
              <a:solidFill>
                <a:srgbClr val="A50021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ca-ES" sz="3200" smtClean="0">
                <a:solidFill>
                  <a:srgbClr val="A50021"/>
                </a:solidFill>
                <a:latin typeface="Calibri" pitchFamily="34" charset="0"/>
              </a:rPr>
              <a:t>Fitxa tècnica del mètode cooperatiu</a:t>
            </a:r>
            <a:endParaRPr lang="es-ES" sz="3200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endParaRPr lang="es-ES"/>
          </a:p>
        </p:txBody>
      </p:sp>
      <p:pic>
        <p:nvPicPr>
          <p:cNvPr id="4198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785813"/>
            <a:ext cx="557212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a-ES" sz="3200" b="1" u="none">
                <a:solidFill>
                  <a:srgbClr val="A50021"/>
                </a:solidFill>
              </a:rPr>
              <a:t>AVALUACIÓ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9750" y="1500188"/>
            <a:ext cx="76200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ca-ES" sz="2800"/>
              <a:t>Consideracions generals</a:t>
            </a:r>
            <a:r>
              <a:rPr lang="ca-ES" sz="2800" u="none"/>
              <a:t>:</a:t>
            </a:r>
          </a:p>
          <a:p>
            <a:pPr marL="342900" indent="-342900">
              <a:spcBef>
                <a:spcPct val="20000"/>
              </a:spcBef>
            </a:pPr>
            <a:endParaRPr lang="ca-ES" sz="2800" u="none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39750" y="3321050"/>
            <a:ext cx="7345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a-ES" sz="2400" u="none">
                <a:cs typeface="Times New Roman" pitchFamily="18" charset="0"/>
              </a:rPr>
              <a:t> Reflexió sobre el propi funcionament de l’equip.</a:t>
            </a:r>
          </a:p>
          <a:p>
            <a:endParaRPr lang="ca-ES" sz="2400" u="none">
              <a:cs typeface="Times New Roman" pitchFamily="18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71500" y="4191000"/>
            <a:ext cx="442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a-ES" sz="2400" u="none">
                <a:cs typeface="Times New Roman" pitchFamily="18" charset="0"/>
              </a:rPr>
              <a:t> Avaluació periòdica i sistemàtica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39750" y="5029200"/>
            <a:ext cx="417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a-ES" sz="2400" u="none">
                <a:cs typeface="Times New Roman" pitchFamily="18" charset="0"/>
              </a:rPr>
              <a:t> Presa de decisions estratègica 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95313" y="2606675"/>
            <a:ext cx="622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a-ES" sz="2400" u="none">
                <a:cs typeface="Times New Roman" pitchFamily="18" charset="0"/>
              </a:rPr>
              <a:t> Valorar també el procés, no només el producte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879475" y="115888"/>
            <a:ext cx="70040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ca-ES" sz="2800" b="1" u="none">
                <a:solidFill>
                  <a:srgbClr val="A50021"/>
                </a:solidFill>
                <a:cs typeface="Times New Roman" pitchFamily="18" charset="0"/>
              </a:rPr>
              <a:t>Pla</a:t>
            </a:r>
            <a:r>
              <a:rPr lang="es-ES" sz="2800" b="1" u="none">
                <a:solidFill>
                  <a:srgbClr val="A50021"/>
                </a:solidFill>
                <a:cs typeface="Times New Roman" pitchFamily="18" charset="0"/>
              </a:rPr>
              <a:t> d’Equip i revisió periòdica </a:t>
            </a:r>
          </a:p>
          <a:p>
            <a:pPr marL="342900" indent="-342900" algn="ctr">
              <a:lnSpc>
                <a:spcPct val="110000"/>
              </a:lnSpc>
            </a:pPr>
            <a:r>
              <a:rPr lang="es-ES" sz="2800" b="1" u="none">
                <a:solidFill>
                  <a:srgbClr val="A50021"/>
                </a:solidFill>
                <a:cs typeface="Times New Roman" pitchFamily="18" charset="0"/>
              </a:rPr>
              <a:t>del seu funcionament</a:t>
            </a:r>
          </a:p>
        </p:txBody>
      </p:sp>
      <p:graphicFrame>
        <p:nvGraphicFramePr>
          <p:cNvPr id="157750" name="Group 54"/>
          <p:cNvGraphicFramePr>
            <a:graphicFrameLocks noGrp="1"/>
          </p:cNvGraphicFramePr>
          <p:nvPr/>
        </p:nvGraphicFramePr>
        <p:xfrm>
          <a:off x="395288" y="1412875"/>
          <a:ext cx="8424862" cy="4817112"/>
        </p:xfrm>
        <a:graphic>
          <a:graphicData uri="http://schemas.openxmlformats.org/drawingml/2006/table">
            <a:tbl>
              <a:tblPr/>
              <a:tblGrid>
                <a:gridCol w="3640137"/>
                <a:gridCol w="3130550"/>
                <a:gridCol w="1654175"/>
              </a:tblGrid>
              <a:tr h="3270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 DE L’EQUIP. Núm.: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Nom o (núm.) de l’equip: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Curs: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Grup: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Any acadèmic: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Període de vigència: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476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Distribució dels càrrecs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Càrrec: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Exercit per: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3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Objectius de l’equip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Progressar en els aprenentatges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Utilitzar el temps adequadament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Acabar el treball en el temps previst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Ajudar-se els uns als altres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3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Compromisos personals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Nom: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Compromís: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9746" name="Group 2"/>
          <p:cNvGraphicFramePr>
            <a:graphicFrameLocks noGrp="1"/>
          </p:cNvGraphicFramePr>
          <p:nvPr/>
        </p:nvGraphicFramePr>
        <p:xfrm>
          <a:off x="179388" y="433388"/>
          <a:ext cx="8640762" cy="6052314"/>
        </p:xfrm>
        <a:graphic>
          <a:graphicData uri="http://schemas.openxmlformats.org/drawingml/2006/table">
            <a:tbl>
              <a:tblPr/>
              <a:tblGrid>
                <a:gridCol w="3070225"/>
                <a:gridCol w="1754187"/>
                <a:gridCol w="201613"/>
                <a:gridCol w="365125"/>
                <a:gridCol w="1152525"/>
                <a:gridCol w="909637"/>
                <a:gridCol w="1187450"/>
              </a:tblGrid>
              <a:tr h="29051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PLA DE L’EQUIP. Núm.: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Nom o (núm.) de l’equip: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Curs: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Grup: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Any acadèmic: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Període de vigència 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097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Distribució dels càrrecs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02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 ha funcionat el nostres equip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Ha de millorar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Molt bé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6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Cadascú ha exercit les tasques del seu equip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82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 Tots hem après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70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Hem utilitzat el temps adequadament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97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 Acabem el treball dins el temps previst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Ens ajudem els uns als altres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 Hem avançat en els altres objectius del grup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 Cadascú ha complert el seu compromís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02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¿Què és el que hem fet especialment bé?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97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¿Què hem de millorar?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465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Objectius per al pròxim Pla d’Equip: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8613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35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Valoració global: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Supervisió del/la professor/a: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rgbClr val="A50021"/>
                </a:solidFill>
                <a:cs typeface="Times New Roman" pitchFamily="18" charset="0"/>
              </a:rPr>
              <a:t>INSTRUCCIONS PER ALS QUADRATS TRENCATS </a:t>
            </a:r>
            <a:endParaRPr lang="es-ES" sz="1600" b="1" u="none">
              <a:solidFill>
                <a:srgbClr val="A50021"/>
              </a:solidFill>
              <a:cs typeface="Times New Roman" pitchFamily="18" charset="0"/>
            </a:endParaRPr>
          </a:p>
          <a:p>
            <a:pPr eaLnBrk="0" hangingPunct="0"/>
            <a:r>
              <a:rPr lang="es-ES" sz="1600" u="none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ca-ES" sz="1400" u="none">
                <a:cs typeface="Times New Roman" pitchFamily="18" charset="0"/>
              </a:rPr>
              <a:t>La persona que celebri l’aniversari més a prop del dia 1 de gener ha de llegir aquestes instruccions en veu alta, i procurar que la resta de membres de l’equip les entenguin. </a:t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/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1. Cada membre de l’equip té un sobre. </a:t>
            </a:r>
            <a:r>
              <a:rPr lang="ca-ES" sz="1400" b="1" u="none">
                <a:cs typeface="Times New Roman" pitchFamily="18" charset="0"/>
              </a:rPr>
              <a:t>ENCARA NO ELS HEU D’OBRIR</a:t>
            </a:r>
            <a:r>
              <a:rPr lang="ca-ES" sz="1400" u="none"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ca-ES" sz="1400" u="none">
                <a:cs typeface="Times New Roman" pitchFamily="18" charset="0"/>
              </a:rPr>
              <a:t/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2. En el sobre hi ha les peces d’un trencaclosques. </a:t>
            </a:r>
            <a:br>
              <a:rPr lang="ca-ES" sz="1400" u="none">
                <a:cs typeface="Times New Roman" pitchFamily="18" charset="0"/>
              </a:rPr>
            </a:br>
            <a:endParaRPr lang="ca-ES" sz="1400" u="none">
              <a:cs typeface="Times New Roman" pitchFamily="18" charset="0"/>
            </a:endParaRPr>
          </a:p>
          <a:p>
            <a:pPr eaLnBrk="0" hangingPunct="0"/>
            <a:r>
              <a:rPr lang="ca-ES" sz="1400" u="none">
                <a:cs typeface="Times New Roman" pitchFamily="18" charset="0"/>
              </a:rPr>
              <a:t>3. La finalitat és que tots tinguin davant seu un quadrat de la mesura que podeu veure en la mostra (potser és un poc més petit o més gran). </a:t>
            </a:r>
          </a:p>
          <a:p>
            <a:pPr eaLnBrk="0" hangingPunct="0"/>
            <a:r>
              <a:rPr lang="ca-ES" sz="1400" u="none">
                <a:cs typeface="Times New Roman" pitchFamily="18" charset="0"/>
              </a:rPr>
              <a:t/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4. Cal seguir les normes següents: </a:t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/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a) Cadascun ha de treure (ENCARA NO!) les peces del sobre i </a:t>
            </a:r>
          </a:p>
          <a:p>
            <a:pPr eaLnBrk="0" hangingPunct="0"/>
            <a:r>
              <a:rPr lang="ca-ES" sz="1400" u="none">
                <a:cs typeface="Times New Roman" pitchFamily="18" charset="0"/>
              </a:rPr>
              <a:t>col·locar-les davant seu. </a:t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b) S’han de donar les peces als altres perquè puguin formar </a:t>
            </a:r>
          </a:p>
          <a:p>
            <a:pPr eaLnBrk="0" hangingPunct="0"/>
            <a:r>
              <a:rPr lang="ca-ES" sz="1400" u="none">
                <a:cs typeface="Times New Roman" pitchFamily="18" charset="0"/>
              </a:rPr>
              <a:t>els seus quadres. </a:t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c) Ningú pot agafar una peça d’altre membre de l’equip. </a:t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d) </a:t>
            </a:r>
            <a:r>
              <a:rPr lang="ca-ES" sz="1400" b="1" u="none">
                <a:cs typeface="Times New Roman" pitchFamily="18" charset="0"/>
              </a:rPr>
              <a:t>NOMÉS ES PODEN DONAR PECES. </a:t>
            </a:r>
            <a:br>
              <a:rPr lang="ca-ES" sz="1400" b="1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i) No es pot parlar ni fer gestos. </a:t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f) De cap manera es poden demanar peces o organitzar les </a:t>
            </a:r>
          </a:p>
          <a:p>
            <a:pPr eaLnBrk="0" hangingPunct="0"/>
            <a:r>
              <a:rPr lang="ca-ES" sz="1400" u="none">
                <a:cs typeface="Times New Roman" pitchFamily="18" charset="0"/>
              </a:rPr>
              <a:t>dels altres. L’única manera d’obtenir peces és que te les donin. </a:t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/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5. L’exercici s’acaba quan tots té un quadrat de la mesura </a:t>
            </a:r>
          </a:p>
          <a:p>
            <a:pPr eaLnBrk="0" hangingPunct="0"/>
            <a:r>
              <a:rPr lang="ca-ES" sz="1400" u="none">
                <a:cs typeface="Times New Roman" pitchFamily="18" charset="0"/>
              </a:rPr>
              <a:t>correcta. </a:t>
            </a:r>
            <a:br>
              <a:rPr lang="ca-ES" sz="1400" u="none">
                <a:cs typeface="Times New Roman" pitchFamily="18" charset="0"/>
              </a:rPr>
            </a:br>
            <a:r>
              <a:rPr lang="es-ES" sz="1400" u="none">
                <a:cs typeface="Times New Roman" pitchFamily="18" charset="0"/>
              </a:rPr>
              <a:t>  </a:t>
            </a:r>
            <a:br>
              <a:rPr lang="es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Si ho heu entès, podeu obrir els sobres, col·locar les peces i començar. </a:t>
            </a:r>
            <a:br>
              <a:rPr lang="ca-ES" sz="1400" u="none">
                <a:cs typeface="Times New Roman" pitchFamily="18" charset="0"/>
              </a:rPr>
            </a:br>
            <a:r>
              <a:rPr lang="ca-ES" sz="1400" u="none">
                <a:cs typeface="Times New Roman" pitchFamily="18" charset="0"/>
              </a:rPr>
              <a:t>A partir d’ara, silenci. </a:t>
            </a:r>
            <a:br>
              <a:rPr lang="ca-ES" sz="1400" u="none">
                <a:cs typeface="Times New Roman" pitchFamily="18" charset="0"/>
              </a:rPr>
            </a:br>
            <a:endParaRPr lang="ca-ES" sz="1400" u="none">
              <a:cs typeface="Times New Roman" pitchFamily="18" charset="0"/>
            </a:endParaRPr>
          </a:p>
          <a:p>
            <a:pPr eaLnBrk="0" hangingPunct="0"/>
            <a:endParaRPr lang="ca-ES" sz="1600" u="none"/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5435600" y="2852738"/>
            <a:ext cx="3124200" cy="27432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u="none">
              <a:latin typeface="Arial" charset="0"/>
            </a:endParaRPr>
          </a:p>
          <a:p>
            <a:endParaRPr lang="es-ES_tradnl" u="none">
              <a:latin typeface="Arial" charset="0"/>
            </a:endParaRPr>
          </a:p>
          <a:p>
            <a:endParaRPr lang="es-ES" u="none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116013" y="44450"/>
            <a:ext cx="264636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a-ES" sz="2000" b="1">
                <a:cs typeface="Times New Roman" pitchFamily="18" charset="0"/>
              </a:rPr>
              <a:t>FULL DE COAVALUACIÓ</a:t>
            </a:r>
            <a:endParaRPr lang="ca-ES" sz="2000" u="none">
              <a:cs typeface="Times New Roman" pitchFamily="18" charset="0"/>
            </a:endParaRPr>
          </a:p>
          <a:p>
            <a:pPr eaLnBrk="0" hangingPunct="0"/>
            <a:endParaRPr lang="ca-ES" sz="2000" u="none">
              <a:cs typeface="Times New Roman" pitchFamily="18" charset="0"/>
            </a:endParaRPr>
          </a:p>
          <a:p>
            <a:pPr eaLnBrk="0" hangingPunct="0"/>
            <a:r>
              <a:rPr lang="ca-ES" sz="1600" u="none">
                <a:cs typeface="Times New Roman" pitchFamily="18" charset="0"/>
              </a:rPr>
              <a:t>Qui ha realitzat l’activitat: </a:t>
            </a:r>
          </a:p>
          <a:p>
            <a:pPr eaLnBrk="0" hangingPunct="0"/>
            <a:r>
              <a:rPr lang="ca-ES" sz="1600" u="none">
                <a:cs typeface="Times New Roman" pitchFamily="18" charset="0"/>
              </a:rPr>
              <a:t>Qui coavalua:</a:t>
            </a:r>
          </a:p>
          <a:p>
            <a:pPr eaLnBrk="0" hangingPunct="0"/>
            <a:endParaRPr lang="ca-ES" sz="1600" u="none">
              <a:cs typeface="Times New Roman" pitchFamily="18" charset="0"/>
            </a:endParaRPr>
          </a:p>
        </p:txBody>
      </p:sp>
      <p:graphicFrame>
        <p:nvGraphicFramePr>
          <p:cNvPr id="146448" name="Group 16"/>
          <p:cNvGraphicFramePr>
            <a:graphicFrameLocks noGrp="1"/>
          </p:cNvGraphicFramePr>
          <p:nvPr/>
        </p:nvGraphicFramePr>
        <p:xfrm>
          <a:off x="1187450" y="1341438"/>
          <a:ext cx="7000875" cy="1828800"/>
        </p:xfrm>
        <a:graphic>
          <a:graphicData uri="http://schemas.openxmlformats.org/drawingml/2006/table">
            <a:tbl>
              <a:tblPr/>
              <a:tblGrid>
                <a:gridCol w="3400425"/>
                <a:gridCol w="360045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CRITERIS D’AVALUACIÓ: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COMENTARIS: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1-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2-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3-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4-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1116013" y="3651250"/>
            <a:ext cx="756126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a-ES" sz="1600" b="1" u="none">
                <a:cs typeface="Times New Roman" pitchFamily="18" charset="0"/>
              </a:rPr>
              <a:t>Què li recomanaria al meu company per tal que millorés la seva activitat?</a:t>
            </a:r>
          </a:p>
          <a:p>
            <a:r>
              <a:rPr lang="ca-ES" sz="1600" u="none">
                <a:cs typeface="Times New Roman" pitchFamily="18" charset="0"/>
              </a:rPr>
              <a:t>1-</a:t>
            </a:r>
          </a:p>
          <a:p>
            <a:r>
              <a:rPr lang="ca-ES" sz="1600" u="none">
                <a:cs typeface="Times New Roman" pitchFamily="18" charset="0"/>
              </a:rPr>
              <a:t>2-</a:t>
            </a:r>
          </a:p>
          <a:p>
            <a:r>
              <a:rPr lang="ca-ES" sz="1600" u="none">
                <a:cs typeface="Times New Roman" pitchFamily="18" charset="0"/>
              </a:rPr>
              <a:t>3-</a:t>
            </a:r>
          </a:p>
          <a:p>
            <a:pPr eaLnBrk="0" hangingPunct="0"/>
            <a:endParaRPr lang="ca-ES" sz="1600" u="none">
              <a:cs typeface="Times New Roman" pitchFamily="18" charset="0"/>
            </a:endParaRPr>
          </a:p>
          <a:p>
            <a:pPr eaLnBrk="0" hangingPunct="0"/>
            <a:r>
              <a:rPr lang="ca-ES" sz="1600" b="1" u="none">
                <a:cs typeface="Times New Roman" pitchFamily="18" charset="0"/>
              </a:rPr>
              <a:t>Comentaris del professor:</a:t>
            </a:r>
          </a:p>
          <a:p>
            <a:pPr eaLnBrk="0" hangingPunct="0"/>
            <a:endParaRPr lang="ca-ES" sz="1600" b="1" u="none">
              <a:cs typeface="Times New Roman" pitchFamily="18" charset="0"/>
            </a:endParaRPr>
          </a:p>
          <a:p>
            <a:pPr eaLnBrk="0" hangingPunct="0"/>
            <a:endParaRPr lang="ca-ES" sz="1600" b="1" u="none">
              <a:cs typeface="Times New Roman" pitchFamily="18" charset="0"/>
            </a:endParaRPr>
          </a:p>
          <a:p>
            <a:pPr eaLnBrk="0" hangingPunct="0"/>
            <a:r>
              <a:rPr lang="ca-ES" sz="1600" b="1" u="none">
                <a:cs typeface="Times New Roman" pitchFamily="18" charset="0"/>
              </a:rPr>
              <a:t>Comentaris de l’alumne (grau d’acord amb els comentaris anteriors, </a:t>
            </a:r>
          </a:p>
          <a:p>
            <a:pPr eaLnBrk="0" hangingPunct="0"/>
            <a:r>
              <a:rPr lang="ca-ES" sz="1600" b="1" u="none">
                <a:cs typeface="Times New Roman" pitchFamily="18" charset="0"/>
              </a:rPr>
              <a:t>idees per superar les dificultats detectades, compromisos personals):</a:t>
            </a:r>
          </a:p>
          <a:p>
            <a:pPr eaLnBrk="0" hangingPunct="0"/>
            <a:endParaRPr lang="ca-ES" sz="1600" b="1" u="none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sz="2800" b="1" smtClean="0">
                <a:solidFill>
                  <a:srgbClr val="A50021"/>
                </a:solidFill>
                <a:latin typeface="Calibri" pitchFamily="34" charset="0"/>
              </a:rPr>
              <a:t>FITXA D’AUTOAVALUACIÓ DEL TREBALL GRUPAL</a:t>
            </a:r>
            <a:endParaRPr lang="es-ES" sz="2800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35975" cy="4857750"/>
          </a:xfrm>
        </p:spPr>
        <p:txBody>
          <a:bodyPr/>
          <a:lstStyle/>
          <a:p>
            <a:pPr marL="381000" indent="-381000" eaLnBrk="1" hangingPunct="1"/>
            <a:r>
              <a:rPr lang="ca-ES" sz="2800" b="1" u="sng" smtClean="0">
                <a:latin typeface="Calibri" pitchFamily="34" charset="0"/>
              </a:rPr>
              <a:t>Alumne</a:t>
            </a:r>
          </a:p>
          <a:p>
            <a:pPr marL="381000" indent="-381000" eaLnBrk="1" hangingPunct="1">
              <a:buFontTx/>
              <a:buNone/>
            </a:pPr>
            <a:endParaRPr lang="ca-ES" sz="1600" b="1" u="sng" smtClean="0">
              <a:latin typeface="Calibri" pitchFamily="34" charset="0"/>
            </a:endParaRP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He escoltat bé als meus companys?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Els hi explico bé les coses?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He deixat parlar a l’altre?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He parlat? 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M’he enfadat amb algun company perquè opinava diferent? 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Vull tenir sempre la raó? 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Hem arribat a un acord?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He après coses dels meus companys? 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Ens ho hem passat bé? 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r>
              <a:rPr lang="ca-ES" sz="2000" smtClean="0">
                <a:latin typeface="Calibri" pitchFamily="34" charset="0"/>
              </a:rPr>
              <a:t>M’ha agradat treballar així?</a:t>
            </a:r>
          </a:p>
          <a:p>
            <a:pPr marL="800100" lvl="1" indent="-342900" eaLnBrk="1" hangingPunct="1">
              <a:lnSpc>
                <a:spcPct val="90000"/>
              </a:lnSpc>
              <a:buFontTx/>
              <a:buAutoNum type="arabicPeriod"/>
            </a:pPr>
            <a:endParaRPr lang="ca-ES" sz="2000" smtClean="0">
              <a:latin typeface="Calibri" pitchFamily="34" charset="0"/>
            </a:endParaRPr>
          </a:p>
          <a:p>
            <a:pPr marL="381000" indent="-381000" eaLnBrk="1" hangingPunct="1">
              <a:buFontTx/>
              <a:buNone/>
            </a:pPr>
            <a:r>
              <a:rPr lang="ca-ES" sz="1200" smtClean="0">
                <a:latin typeface="Calibri" pitchFamily="34" charset="0"/>
              </a:rPr>
              <a:t>Monereo (coord.) Castelló, M; Bassols, M. &amp; Miquel, E. (1998) </a:t>
            </a:r>
            <a:r>
              <a:rPr lang="ca-ES" sz="1200" i="1" u="sng" smtClean="0">
                <a:latin typeface="Calibri" pitchFamily="34" charset="0"/>
              </a:rPr>
              <a:t>Instantànies.</a:t>
            </a:r>
            <a:r>
              <a:rPr lang="ca-ES" sz="1200" smtClean="0">
                <a:latin typeface="Calibri" pitchFamily="34" charset="0"/>
              </a:rPr>
              <a:t> Edicions 62. Barcelona.</a:t>
            </a:r>
            <a:endParaRPr lang="ca-ES" sz="1200" b="1" u="sng" smtClean="0">
              <a:latin typeface="Calibri" pitchFamily="34" charset="0"/>
            </a:endParaRPr>
          </a:p>
          <a:p>
            <a:pPr marL="381000" indent="-381000" eaLnBrk="1" hangingPunct="1"/>
            <a:endParaRPr lang="es-ES" sz="12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ca-ES" sz="2800" b="1" smtClean="0">
                <a:solidFill>
                  <a:srgbClr val="A50021"/>
                </a:solidFill>
                <a:latin typeface="Calibri" pitchFamily="34" charset="0"/>
              </a:rPr>
              <a:t>FITXA D’AUTOAVALUACIÓ DEL TREBALL GRUPAL</a:t>
            </a:r>
            <a:endParaRPr lang="es-ES" sz="2800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435975" cy="504825"/>
          </a:xfrm>
        </p:spPr>
        <p:txBody>
          <a:bodyPr/>
          <a:lstStyle/>
          <a:p>
            <a:pPr marL="609600" indent="-609600" eaLnBrk="1" hangingPunct="1"/>
            <a:r>
              <a:rPr lang="ca-ES" sz="2800" b="1" u="sng" smtClean="0">
                <a:latin typeface="Calibri" pitchFamily="34" charset="0"/>
              </a:rPr>
              <a:t>Professor</a:t>
            </a:r>
          </a:p>
        </p:txBody>
      </p:sp>
      <p:graphicFrame>
        <p:nvGraphicFramePr>
          <p:cNvPr id="164040" name="Group 200"/>
          <p:cNvGraphicFramePr>
            <a:graphicFrameLocks noGrp="1"/>
          </p:cNvGraphicFramePr>
          <p:nvPr/>
        </p:nvGraphicFramePr>
        <p:xfrm>
          <a:off x="179388" y="1557338"/>
          <a:ext cx="8666162" cy="5132388"/>
        </p:xfrm>
        <a:graphic>
          <a:graphicData uri="http://schemas.openxmlformats.org/drawingml/2006/table">
            <a:tbl>
              <a:tblPr/>
              <a:tblGrid>
                <a:gridCol w="1800225"/>
                <a:gridCol w="1368425"/>
                <a:gridCol w="1511300"/>
                <a:gridCol w="1296987"/>
                <a:gridCol w="1231900"/>
                <a:gridCol w="145732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GRUPS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A2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A3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A4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Etc...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OBSERVAR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Estan distrets?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Com treballen?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COL·LABORAR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S’ajuden?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S’escolten?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Col·laboren entre ells?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S’expliquen les coses?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FER EL TREBALL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Arriben a un acord?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Es respecten entre ells?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893175" cy="573405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4000" b="1" smtClean="0">
                <a:solidFill>
                  <a:srgbClr val="A50021"/>
                </a:solidFill>
                <a:latin typeface="Calibri" pitchFamily="34" charset="0"/>
              </a:rPr>
              <a:t>Quins errors cal evitar al treballar de manera cooperativa?</a:t>
            </a:r>
          </a:p>
          <a:p>
            <a:pPr algn="ctr" eaLnBrk="1" hangingPunct="1">
              <a:lnSpc>
                <a:spcPct val="110000"/>
              </a:lnSpc>
              <a:buClr>
                <a:srgbClr val="A50021"/>
              </a:buClr>
            </a:pPr>
            <a:endParaRPr lang="ca-ES" sz="4000" b="1" smtClean="0">
              <a:solidFill>
                <a:srgbClr val="A50021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0000"/>
              </a:lnSpc>
              <a:buClr>
                <a:srgbClr val="A50021"/>
              </a:buClr>
              <a:buFontTx/>
              <a:buNone/>
            </a:pPr>
            <a:r>
              <a:rPr lang="ca-ES" sz="4000" b="1" smtClean="0">
                <a:solidFill>
                  <a:srgbClr val="A50021"/>
                </a:solidFill>
                <a:latin typeface="Calibri" pitchFamily="34" charset="0"/>
              </a:rPr>
              <a:t> </a:t>
            </a:r>
          </a:p>
          <a:p>
            <a:pPr algn="ctr"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4000" b="1" smtClean="0">
                <a:solidFill>
                  <a:srgbClr val="A50021"/>
                </a:solidFill>
                <a:latin typeface="Calibri" pitchFamily="34" charset="0"/>
              </a:rPr>
              <a:t>En quins paranys es pot caure?</a:t>
            </a:r>
            <a:endParaRPr lang="es-ES" sz="4000" b="1" smtClean="0">
              <a:solidFill>
                <a:srgbClr val="A5002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75637" cy="936625"/>
          </a:xfrm>
        </p:spPr>
        <p:txBody>
          <a:bodyPr/>
          <a:lstStyle/>
          <a:p>
            <a:pPr eaLnBrk="1" hangingPunct="1"/>
            <a:r>
              <a:rPr lang="ca-ES" sz="2800" b="1" smtClean="0">
                <a:solidFill>
                  <a:srgbClr val="A50021"/>
                </a:solidFill>
                <a:latin typeface="Calibri" pitchFamily="34" charset="0"/>
              </a:rPr>
              <a:t>Errors a evitar en Aprenentatge cooperatiu </a:t>
            </a:r>
            <a:br>
              <a:rPr lang="ca-ES" sz="2800" b="1" smtClean="0">
                <a:solidFill>
                  <a:srgbClr val="A50021"/>
                </a:solidFill>
                <a:latin typeface="Calibri" pitchFamily="34" charset="0"/>
              </a:rPr>
            </a:br>
            <a:r>
              <a:rPr lang="ca-ES" sz="1800" b="1" smtClean="0">
                <a:solidFill>
                  <a:srgbClr val="A50021"/>
                </a:solidFill>
                <a:latin typeface="Calibri" pitchFamily="34" charset="0"/>
              </a:rPr>
              <a:t>(Grisham &amp; Molinelli)</a:t>
            </a:r>
            <a:endParaRPr lang="es-ES" sz="1800" b="1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893175" cy="57340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2000" smtClean="0">
                <a:latin typeface="Calibri" pitchFamily="34" charset="0"/>
              </a:rPr>
              <a:t>Fer els equips massa grans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2000" smtClean="0">
                <a:latin typeface="Calibri" pitchFamily="34" charset="0"/>
              </a:rPr>
              <a:t>Instruccions poc explícites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2000" smtClean="0">
                <a:latin typeface="Calibri" pitchFamily="34" charset="0"/>
              </a:rPr>
              <a:t>Equips massa homogenis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2000" smtClean="0">
                <a:latin typeface="Calibri" pitchFamily="34" charset="0"/>
              </a:rPr>
              <a:t>No donar prou temps a la interacció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2000" smtClean="0">
                <a:latin typeface="Calibri" pitchFamily="34" charset="0"/>
              </a:rPr>
              <a:t>Poca proximitat física dels membres de l’equip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2000" smtClean="0">
                <a:latin typeface="Calibri" pitchFamily="34" charset="0"/>
              </a:rPr>
              <a:t>Activitat mal estructurada (poca interdependència i participació individual)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ca-ES" sz="2000" smtClean="0">
                <a:latin typeface="Calibri" pitchFamily="34" charset="0"/>
              </a:rPr>
              <a:t>Precipitar-se a canviar equips abans de resoldre problemes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es-ES" sz="2000" smtClean="0">
                <a:latin typeface="Calibri" pitchFamily="34" charset="0"/>
              </a:rPr>
              <a:t>No ensenyar ni ser coherent amb les habilitats socials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es-ES" sz="2000" smtClean="0">
                <a:latin typeface="Calibri" pitchFamily="34" charset="0"/>
              </a:rPr>
              <a:t>No donar temps i pautes per l’autoavaluació d’equip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es-ES" sz="2000" smtClean="0">
                <a:latin typeface="Calibri" pitchFamily="34" charset="0"/>
              </a:rPr>
              <a:t>Fixar-se en el que no funciona (enlloc de reforçar el que és positiu)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es-ES" sz="2000" smtClean="0">
                <a:latin typeface="Calibri" pitchFamily="34" charset="0"/>
              </a:rPr>
              <a:t>Usar els grups amb poca freqüència</a:t>
            </a:r>
          </a:p>
          <a:p>
            <a:pPr eaLnBrk="1" hangingPunct="1">
              <a:lnSpc>
                <a:spcPct val="110000"/>
              </a:lnSpc>
              <a:buClr>
                <a:srgbClr val="A50021"/>
              </a:buClr>
            </a:pPr>
            <a:r>
              <a:rPr lang="es-ES" sz="2000" smtClean="0">
                <a:latin typeface="Calibri" pitchFamily="34" charset="0"/>
              </a:rPr>
              <a:t>Avaluar treballs cooperatius complexos massa aviat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INTERROGANTS CLÀSSICS SOBRE L’APRENENTATGE COOPERATIU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7191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A50021"/>
              </a:buClr>
            </a:pPr>
            <a:r>
              <a:rPr lang="ca-ES" sz="2200" smtClean="0">
                <a:latin typeface="Calibri" pitchFamily="34" charset="0"/>
              </a:rPr>
              <a:t>Si hem de preparar per a un món competitiu, per què hem d’ensenyar amb aprenentatge cooperatiu?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492500" y="63817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u="none"/>
              <a:t>Extret de: Monereo, C. i Duran, D. (2001). Entramats. </a:t>
            </a:r>
          </a:p>
          <a:p>
            <a:r>
              <a:rPr lang="ca-ES" sz="1200" u="none"/>
              <a:t>Mètodes d’aprenentatge cooperatiu i col·laboratiu. Barcelona: Edebé. </a:t>
            </a:r>
            <a:endParaRPr lang="es-ES" sz="1200" u="none"/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68313" y="20605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 dirty="0"/>
              <a:t>Si sempre els toca ajudar, els alumnes més capaços no deixen d’aprendre? </a:t>
            </a:r>
          </a:p>
        </p:txBody>
      </p:sp>
      <p:sp>
        <p:nvSpPr>
          <p:cNvPr id="260102" name="Rectangle 6"/>
          <p:cNvSpPr>
            <a:spLocks noChangeArrowheads="1"/>
          </p:cNvSpPr>
          <p:nvPr/>
        </p:nvSpPr>
        <p:spPr bwMode="auto">
          <a:xfrm>
            <a:off x="468313" y="1270000"/>
            <a:ext cx="822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Si els alumnes han d’interactuar entre ells (parlar, discutir...), no tindré problemes de disciplina a l’aula? </a:t>
            </a:r>
          </a:p>
        </p:txBody>
      </p:sp>
      <p:sp>
        <p:nvSpPr>
          <p:cNvPr id="260103" name="Rectangle 7"/>
          <p:cNvSpPr>
            <a:spLocks noChangeArrowheads="1"/>
          </p:cNvSpPr>
          <p:nvPr/>
        </p:nvSpPr>
        <p:spPr bwMode="auto">
          <a:xfrm>
            <a:off x="446088" y="36449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En els treballs de grup no hi ha sempre algun alumne que no fa res i s’aprofita dels altres?</a:t>
            </a:r>
          </a:p>
        </p:txBody>
      </p:sp>
      <p:sp>
        <p:nvSpPr>
          <p:cNvPr id="260104" name="Rectangle 8"/>
          <p:cNvSpPr>
            <a:spLocks noChangeArrowheads="1"/>
          </p:cNvSpPr>
          <p:nvPr/>
        </p:nvSpPr>
        <p:spPr bwMode="auto">
          <a:xfrm>
            <a:off x="468313" y="443706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No és més efectiu i més ràpid explicar un contingut que fer-lo per aprendre a través del treball cooperatiu?</a:t>
            </a:r>
          </a:p>
        </p:txBody>
      </p:sp>
      <p:sp>
        <p:nvSpPr>
          <p:cNvPr id="260105" name="Rectangle 9"/>
          <p:cNvSpPr>
            <a:spLocks noChangeArrowheads="1"/>
          </p:cNvSpPr>
          <p:nvPr/>
        </p:nvSpPr>
        <p:spPr bwMode="auto">
          <a:xfrm>
            <a:off x="446088" y="544512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I amb tant cooperació, no pot ser que els alumnes perdin la individualitat?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 eaLnBrk="1" hangingPunct="1"/>
            <a:r>
              <a:rPr lang="ca-ES" sz="2800" b="1" smtClean="0">
                <a:solidFill>
                  <a:srgbClr val="A50021"/>
                </a:solidFill>
                <a:latin typeface="Calibri" pitchFamily="34" charset="0"/>
              </a:rPr>
              <a:t>Bibliografia</a:t>
            </a:r>
            <a:endParaRPr lang="es-ES" sz="2800" b="1" smtClean="0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229600" cy="60213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a-ES" sz="1600" smtClean="0">
                <a:latin typeface="Calibri" pitchFamily="34" charset="0"/>
              </a:rPr>
              <a:t>http://antalya.uab.es/ice/aprenentatgeentreiguals.</a:t>
            </a:r>
            <a:r>
              <a:rPr lang="es-ES" sz="160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sz="16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DURAN, D. (Coord.) (2006): “Tutoría entre iguales: algunas prácticas”. Monográfico de </a:t>
            </a:r>
            <a:r>
              <a:rPr lang="es-ES" sz="1600" i="1" smtClean="0">
                <a:latin typeface="Calibri" pitchFamily="34" charset="0"/>
              </a:rPr>
              <a:t>Aula de Innovación Educativa</a:t>
            </a:r>
            <a:r>
              <a:rPr lang="es-ES" sz="1600" smtClean="0">
                <a:latin typeface="Calibri" pitchFamily="34" charset="0"/>
              </a:rPr>
              <a:t>, 153-154, 7-39.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DURAN, D. Y MIQUEL, E. (2004): “Cooperar para enseñar y aprender”. </a:t>
            </a:r>
            <a:r>
              <a:rPr lang="es-ES" sz="1600" i="1" smtClean="0">
                <a:latin typeface="Calibri" pitchFamily="34" charset="0"/>
              </a:rPr>
              <a:t>Cuadernos de Pedagogía</a:t>
            </a:r>
            <a:r>
              <a:rPr lang="es-ES" sz="1600" smtClean="0">
                <a:latin typeface="Calibri" pitchFamily="34" charset="0"/>
              </a:rPr>
              <a:t>, 331, 73-76.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DURAN, D., TORRÓ, J. Y VILAR, J. (2003): </a:t>
            </a:r>
            <a:r>
              <a:rPr lang="es-ES" sz="1600" i="1" smtClean="0">
                <a:latin typeface="Calibri" pitchFamily="34" charset="0"/>
              </a:rPr>
              <a:t>Tutoria entre iguals, un mètode d’aprenentatge cooperatiu per a la diversitat</a:t>
            </a:r>
            <a:r>
              <a:rPr lang="es-ES" sz="1600" smtClean="0">
                <a:latin typeface="Calibri" pitchFamily="34" charset="0"/>
              </a:rPr>
              <a:t>. Barcelona: ICE-UAB.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DURAN, D. Y VIDAL, V. (2004): </a:t>
            </a:r>
            <a:r>
              <a:rPr lang="es-ES" sz="1600" i="1" smtClean="0">
                <a:latin typeface="Calibri" pitchFamily="34" charset="0"/>
              </a:rPr>
              <a:t>Tutoría entre iguales. De la teoría a la práctica</a:t>
            </a:r>
            <a:r>
              <a:rPr lang="es-ES" sz="1600" smtClean="0">
                <a:latin typeface="Calibri" pitchFamily="34" charset="0"/>
              </a:rPr>
              <a:t>. Barcelona: Graó.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ECHEITA, G. Y OTROS (2004): “Igualdad en la diversidad”, </a:t>
            </a:r>
            <a:r>
              <a:rPr lang="es-ES" sz="1600" i="1" smtClean="0">
                <a:latin typeface="Calibri" pitchFamily="34" charset="0"/>
              </a:rPr>
              <a:t>Cuadernos de Pedagogía</a:t>
            </a:r>
            <a:r>
              <a:rPr lang="es-ES" sz="1600" smtClean="0">
                <a:latin typeface="Calibri" pitchFamily="34" charset="0"/>
              </a:rPr>
              <a:t>, 331, 49-80.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JOHNSON, D. Y JOHNSON, R. (1991): </a:t>
            </a:r>
            <a:r>
              <a:rPr lang="es-ES" sz="1600" i="1" smtClean="0">
                <a:latin typeface="Calibri" pitchFamily="34" charset="0"/>
              </a:rPr>
              <a:t>Learning together and alone: cooperative, competitive and individualistic learning</a:t>
            </a:r>
            <a:r>
              <a:rPr lang="es-ES" sz="1600" smtClean="0">
                <a:latin typeface="Calibri" pitchFamily="34" charset="0"/>
              </a:rPr>
              <a:t>. Massachussets: Allyn and Bacon.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JOHNSON, D., JOHNSON, R. Y HOLUBEC, J. (1999): </a:t>
            </a:r>
            <a:r>
              <a:rPr lang="es-ES" sz="1600" i="1" smtClean="0">
                <a:latin typeface="Calibri" pitchFamily="34" charset="0"/>
              </a:rPr>
              <a:t>El aprendizaje cooperativo en el aula</a:t>
            </a:r>
            <a:r>
              <a:rPr lang="es-ES" sz="1600" smtClean="0">
                <a:latin typeface="Calibri" pitchFamily="34" charset="0"/>
              </a:rPr>
              <a:t>. Barcelona: Paidós.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MONEREO, C. Y DURAN, D. (2002): </a:t>
            </a:r>
            <a:r>
              <a:rPr lang="es-ES" sz="1600" i="1" smtClean="0">
                <a:latin typeface="Calibri" pitchFamily="34" charset="0"/>
              </a:rPr>
              <a:t>Entramados. Métodos de aprendizaje cooperativo y colaborativo.</a:t>
            </a:r>
            <a:r>
              <a:rPr lang="es-ES" sz="1600" smtClean="0">
                <a:latin typeface="Calibri" pitchFamily="34" charset="0"/>
              </a:rPr>
              <a:t> Barcelona: Edebé.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TOPPING, K. (2000): </a:t>
            </a:r>
            <a:r>
              <a:rPr lang="es-ES" sz="1600" i="1" smtClean="0">
                <a:latin typeface="Calibri" pitchFamily="34" charset="0"/>
              </a:rPr>
              <a:t>Tutoring by Peers, Family and Volunteers</a:t>
            </a:r>
            <a:r>
              <a:rPr lang="es-ES" sz="1600" smtClean="0">
                <a:latin typeface="Calibri" pitchFamily="34" charset="0"/>
              </a:rPr>
              <a:t>. Ginebra: UNESCO.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UNESCO (1995): </a:t>
            </a:r>
            <a:r>
              <a:rPr lang="es-ES" sz="1600" i="1" smtClean="0">
                <a:latin typeface="Calibri" pitchFamily="34" charset="0"/>
              </a:rPr>
              <a:t>Las necesidades especiales en el aula</a:t>
            </a:r>
            <a:r>
              <a:rPr lang="es-ES" sz="1600" smtClean="0">
                <a:latin typeface="Calibri" pitchFamily="34" charset="0"/>
              </a:rPr>
              <a:t>. París: Organización de las Naciones Unidas para la Educación, la Ciencia y la Cultura.</a:t>
            </a:r>
          </a:p>
          <a:p>
            <a:pPr eaLnBrk="1" hangingPunct="1">
              <a:lnSpc>
                <a:spcPct val="80000"/>
              </a:lnSpc>
            </a:pPr>
            <a:r>
              <a:rPr lang="es-ES" sz="1600" smtClean="0">
                <a:latin typeface="Calibri" pitchFamily="34" charset="0"/>
              </a:rPr>
              <a:t>WELLS, G. (2001): </a:t>
            </a:r>
            <a:r>
              <a:rPr lang="es-ES" sz="1600" i="1" smtClean="0">
                <a:latin typeface="Calibri" pitchFamily="34" charset="0"/>
              </a:rPr>
              <a:t>Indagación dialógica. Hacia una teoría y una práctica socioculturales de la educación</a:t>
            </a:r>
            <a:r>
              <a:rPr lang="es-ES" sz="1600" smtClean="0">
                <a:latin typeface="Calibri" pitchFamily="34" charset="0"/>
              </a:rPr>
              <a:t>. Barcelona: Paidós.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es-ES" sz="2600" u="none"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3238" y="457200"/>
            <a:ext cx="83169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2400" b="1" u="none"/>
              <a:t>¿Què has sentit quan algú tenia una peça que </a:t>
            </a:r>
          </a:p>
          <a:p>
            <a:pPr algn="ctr"/>
            <a:r>
              <a:rPr lang="ca-ES" sz="2400" b="1" u="none"/>
              <a:t>un altre necessitava i no se la passava?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03238" y="1539875"/>
            <a:ext cx="8364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2400" b="1" u="none"/>
              <a:t>¿Què has sentit quan algú havia acabat el seu quadrat i </a:t>
            </a:r>
          </a:p>
          <a:p>
            <a:pPr algn="ctr"/>
            <a:r>
              <a:rPr lang="ca-ES" sz="2400" b="1" u="none"/>
              <a:t>es desentenia, sense veure la possibilitat de </a:t>
            </a:r>
          </a:p>
          <a:p>
            <a:pPr algn="ctr"/>
            <a:r>
              <a:rPr lang="ca-ES" sz="2400" b="1" u="none"/>
              <a:t>que estava impedint que els altres completessin el seu</a:t>
            </a:r>
          </a:p>
          <a:p>
            <a:pPr algn="ctr"/>
            <a:r>
              <a:rPr lang="ca-ES" sz="2400" b="1" u="none"/>
              <a:t>quadrat? 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3238" y="3521075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2400" b="1" u="none"/>
              <a:t>¿Què has sentit quan havies completat el teu quadrat i </a:t>
            </a:r>
          </a:p>
          <a:p>
            <a:pPr algn="ctr"/>
            <a:r>
              <a:rPr lang="ca-ES" sz="2400" b="1" u="none"/>
              <a:t>t’has adonat de que potser l’havies de desfer perquè </a:t>
            </a:r>
          </a:p>
          <a:p>
            <a:pPr algn="ctr"/>
            <a:r>
              <a:rPr lang="ca-ES" sz="2400" b="1" u="none"/>
              <a:t>els altres poguessin completar el seu?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3238" y="5157788"/>
            <a:ext cx="8172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a-ES" sz="2400" b="1" u="none"/>
              <a:t>¿Com es pot aplicar el que has après a d’altres </a:t>
            </a:r>
          </a:p>
          <a:p>
            <a:pPr algn="ctr"/>
            <a:r>
              <a:rPr lang="ca-ES" sz="2400" b="1" u="none"/>
              <a:t>situacions d’aprenentatge a l’aula, o a la vida?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/>
          <a:lstStyle/>
          <a:p>
            <a:pPr eaLnBrk="1" hangingPunct="1"/>
            <a:r>
              <a:rPr lang="es-ES" sz="2400" b="1" smtClean="0">
                <a:solidFill>
                  <a:srgbClr val="A50021"/>
                </a:solidFill>
                <a:latin typeface="Calibri" pitchFamily="34" charset="0"/>
                <a:cs typeface="Arial" charset="0"/>
              </a:rPr>
              <a:t>INTERROGANTS CLÀSSICS SOBRE L’APRENENTATGE COOPERATIU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7191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A50021"/>
              </a:buClr>
            </a:pPr>
            <a:r>
              <a:rPr lang="ca-ES" sz="2200" smtClean="0">
                <a:latin typeface="Calibri" pitchFamily="34" charset="0"/>
              </a:rPr>
              <a:t>Si hem de preparar per a un món competitiu, per què hem d’ensenyar amb aprenentatge cooperatiu?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92500" y="6381750"/>
            <a:ext cx="561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200" u="none"/>
              <a:t>Extret de: Monereo, C. i Duran, D. (2001). Entramats. </a:t>
            </a:r>
          </a:p>
          <a:p>
            <a:r>
              <a:rPr lang="ca-ES" sz="1200" u="none"/>
              <a:t>Mètodes d’aprenentatge cooperatiu i col·laboratiu. Barcelona: Edebé. </a:t>
            </a:r>
            <a:endParaRPr lang="es-ES" sz="1200" u="none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68313" y="206057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Si sempre els toca ajudar, els alumnes més capaços no deixen d’aprendre? 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68313" y="1270000"/>
            <a:ext cx="822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Si els alumnes han d’interactuar entre ells (parlar, discutir...), no tindré problemes de disciplina a l’aula? 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46088" y="36449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En els treballs de grup no hi ha sempre algun alumne que no fa res i s’aprofita dels altres?</a:t>
            </a: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468313" y="4437063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No és més efectiu i més ràpid explicar un contingut que fer-lo per aprendre a través del treball cooperatiu?</a:t>
            </a: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446088" y="5445125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A50021"/>
              </a:buClr>
              <a:buFontTx/>
              <a:buChar char="•"/>
            </a:pPr>
            <a:r>
              <a:rPr lang="ca-ES" sz="2200" u="none"/>
              <a:t>I amb tant cooperació, no pot ser que els alumnes perdin la individualitat?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  <p:bldP spid="92165" grpId="0"/>
      <p:bldP spid="92166" grpId="0"/>
      <p:bldP spid="92167" grpId="0"/>
      <p:bldP spid="92168" grpId="0"/>
      <p:bldP spid="92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a-ES" sz="2800" b="1" u="none">
                <a:solidFill>
                  <a:srgbClr val="A50021"/>
                </a:solidFill>
              </a:rPr>
              <a:t>Per què aquestes pràctiques afavoreixen l’atenció a la diversitat?</a:t>
            </a:r>
            <a:r>
              <a:rPr lang="es-ES" sz="3800" b="1" u="none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82073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ca-ES" sz="2400" u="none"/>
              <a:t> Permeten diferents nivells de resolució i avaluació de l’aprenentatge</a:t>
            </a:r>
          </a:p>
          <a:p>
            <a:pPr algn="just">
              <a:lnSpc>
                <a:spcPct val="20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ca-ES" sz="2400" u="none"/>
              <a:t> Afavoreixen la motivació de l’alumne</a:t>
            </a:r>
          </a:p>
          <a:p>
            <a:pPr algn="just">
              <a:lnSpc>
                <a:spcPct val="20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ca-ES" sz="2400" u="none"/>
              <a:t> Permeten veure el procés d’aprenentatge que realitza l’alumne i així, veure les dificultats que pot tenir</a:t>
            </a:r>
          </a:p>
          <a:p>
            <a:pPr algn="just">
              <a:lnSpc>
                <a:spcPct val="200000"/>
              </a:lnSpc>
              <a:buClr>
                <a:srgbClr val="A50021"/>
              </a:buClr>
              <a:buFont typeface="Wingdings" pitchFamily="2" charset="2"/>
              <a:buChar char="Ø"/>
            </a:pPr>
            <a:r>
              <a:rPr lang="ca-ES" sz="2400" u="none"/>
              <a:t> Integren a l’alumne en el procés de construcció de l’aprenentatge al donar-li un rol actiu i participatiu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a-ES" b="1" u="sng" smtClean="0">
                <a:solidFill>
                  <a:srgbClr val="A50021"/>
                </a:solidFill>
                <a:latin typeface="Calibri" pitchFamily="34" charset="0"/>
              </a:rPr>
              <a:t>Activitat 1</a:t>
            </a: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Compta quants</a:t>
            </a: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quadrats hi ha. </a:t>
            </a:r>
          </a:p>
          <a:p>
            <a:pPr eaLnBrk="1" hangingPunct="1">
              <a:buFontTx/>
              <a:buNone/>
            </a:pPr>
            <a:endParaRPr lang="ca-ES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ca-ES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Resposta ___</a:t>
            </a: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Resposta correcte ___</a:t>
            </a:r>
          </a:p>
          <a:p>
            <a:pPr eaLnBrk="1" hangingPunct="1">
              <a:buFontTx/>
              <a:buNone/>
            </a:pPr>
            <a:endParaRPr lang="es-ES" smtClean="0">
              <a:latin typeface="Calibri" pitchFamily="34" charset="0"/>
            </a:endParaRPr>
          </a:p>
        </p:txBody>
      </p:sp>
      <p:pic>
        <p:nvPicPr>
          <p:cNvPr id="11268" name="Picture 4" descr="Scan10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700213"/>
            <a:ext cx="3816350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a-ES" b="1" u="sng" smtClean="0">
                <a:solidFill>
                  <a:srgbClr val="A50021"/>
                </a:solidFill>
                <a:latin typeface="Calibri" pitchFamily="34" charset="0"/>
              </a:rPr>
              <a:t>Activitat 2</a:t>
            </a:r>
            <a:endParaRPr lang="ca-ES" smtClean="0">
              <a:solidFill>
                <a:srgbClr val="A50021"/>
              </a:solidFill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Compta quantes formes</a:t>
            </a: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el·líptiques hi ha. </a:t>
            </a:r>
          </a:p>
          <a:p>
            <a:pPr eaLnBrk="1" hangingPunct="1">
              <a:buFontTx/>
              <a:buNone/>
            </a:pPr>
            <a:endParaRPr lang="ca-ES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ca-ES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Resposta ___</a:t>
            </a:r>
          </a:p>
          <a:p>
            <a:pPr eaLnBrk="1" hangingPunct="1">
              <a:buFontTx/>
              <a:buNone/>
            </a:pPr>
            <a:r>
              <a:rPr lang="ca-ES" smtClean="0">
                <a:latin typeface="Calibri" pitchFamily="34" charset="0"/>
              </a:rPr>
              <a:t>Resposta correcte ___</a:t>
            </a:r>
            <a:endParaRPr lang="es-ES" smtClean="0">
              <a:latin typeface="Calibri" pitchFamily="34" charset="0"/>
            </a:endParaRPr>
          </a:p>
        </p:txBody>
      </p:sp>
      <p:pic>
        <p:nvPicPr>
          <p:cNvPr id="12292" name="Picture 4" descr="elipisi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773238"/>
            <a:ext cx="3173412" cy="388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3111</Words>
  <Application>Microsoft Office PowerPoint</Application>
  <PresentationFormat>Presentación en pantalla (4:3)</PresentationFormat>
  <Paragraphs>564</Paragraphs>
  <Slides>46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8" baseType="lpstr">
      <vt:lpstr>Diseño predeterminado</vt:lpstr>
      <vt:lpstr>Diapositiva</vt:lpstr>
      <vt:lpstr>L’APRENENTATGE  COOPERATIU </vt:lpstr>
      <vt:lpstr>Diapositiva 2</vt:lpstr>
      <vt:lpstr>Objectius de la sessió</vt:lpstr>
      <vt:lpstr>Diapositiva 4</vt:lpstr>
      <vt:lpstr>Diapositiva 5</vt:lpstr>
      <vt:lpstr>INTERROGANTS CLÀSSICS SOBRE L’APRENENTATGE COOPERATIU</vt:lpstr>
      <vt:lpstr>Diapositiva 7</vt:lpstr>
      <vt:lpstr>Diapositiva 8</vt:lpstr>
      <vt:lpstr>Diapositiva 9</vt:lpstr>
      <vt:lpstr>Diapositiva 10</vt:lpstr>
      <vt:lpstr>Diapositiva 11</vt:lpstr>
      <vt:lpstr>Situacions d’interacció entre iguals</vt:lpstr>
      <vt:lpstr>Diapositiva 13</vt:lpstr>
      <vt:lpstr>L’Estructura Cooperativa  Agrupament // Grup // Equip</vt:lpstr>
      <vt:lpstr>DIFERÈNCIES ENTRE TREBALL EN GRUP I TREBALL COOPERATIU</vt:lpstr>
      <vt:lpstr>Estructura Cooperativa </vt:lpstr>
      <vt:lpstr>APRENENTATGE ENTRE IGUALS</vt:lpstr>
      <vt:lpstr>Diapositiva 18</vt:lpstr>
      <vt:lpstr>DIFICULTATS EN L’APLICACIÓ</vt:lpstr>
      <vt:lpstr>Diapositiva 20</vt:lpstr>
      <vt:lpstr>    1. INTERDEPENDÈNCIA POSITIVA...</vt:lpstr>
      <vt:lpstr>AGRUPAMENTS: FACTORS DE DIVERSITAT PSICOPEDAGÒGICA</vt:lpstr>
      <vt:lpstr>Diapositiva 23</vt:lpstr>
      <vt:lpstr>Diapositiva 24</vt:lpstr>
      <vt:lpstr>PLA D’EQUIP</vt:lpstr>
      <vt:lpstr>Diapositiva 26</vt:lpstr>
      <vt:lpstr>Diapositiva 27</vt:lpstr>
      <vt:lpstr>Diapositiva 28</vt:lpstr>
      <vt:lpstr>Diapositiva 29</vt:lpstr>
      <vt:lpstr>Diapositiva 30</vt:lpstr>
      <vt:lpstr>CLAUS D’ÈXIT DEL TREBALL COOPERATIU</vt:lpstr>
      <vt:lpstr>ORGANITZACIÓ DEL TREBALL COOPERATIU A L’AULA (ELEMENTS A TENIR EN COMPTE)</vt:lpstr>
      <vt:lpstr>Decàleg per treballar           en grup</vt:lpstr>
      <vt:lpstr>MÈTODES D’APRENENTATGE COOPERATIU</vt:lpstr>
      <vt:lpstr>MODALITATS D’APRENENTATGE COOPERATIU  MÉS HABITUALS</vt:lpstr>
      <vt:lpstr>Fitxa tècnica del mètode cooperatiu</vt:lpstr>
      <vt:lpstr>Diapositiva 37</vt:lpstr>
      <vt:lpstr>Diapositiva 38</vt:lpstr>
      <vt:lpstr>Diapositiva 39</vt:lpstr>
      <vt:lpstr>Diapositiva 40</vt:lpstr>
      <vt:lpstr>FITXA D’AUTOAVALUACIÓ DEL TREBALL GRUPAL</vt:lpstr>
      <vt:lpstr>FITXA D’AUTOAVALUACIÓ DEL TREBALL GRUPAL</vt:lpstr>
      <vt:lpstr>Diapositiva 43</vt:lpstr>
      <vt:lpstr>Errors a evitar en Aprenentatge cooperatiu  (Grisham &amp; Molinelli)</vt:lpstr>
      <vt:lpstr>INTERROGANTS CLÀSSICS SOBRE L’APRENENTATGE COOPERATIU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L’APRENENTATGE COOPERATIU</dc:title>
  <dc:creator>MARIONACS</dc:creator>
  <cp:lastModifiedBy>Alejandro Lqu</cp:lastModifiedBy>
  <cp:revision>88</cp:revision>
  <dcterms:created xsi:type="dcterms:W3CDTF">2007-07-02T11:27:06Z</dcterms:created>
  <dcterms:modified xsi:type="dcterms:W3CDTF">2011-11-21T11:54:54Z</dcterms:modified>
</cp:coreProperties>
</file>