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10" r:id="rId2"/>
    <p:sldId id="402" r:id="rId3"/>
    <p:sldId id="413" r:id="rId4"/>
    <p:sldId id="403" r:id="rId5"/>
    <p:sldId id="405" r:id="rId6"/>
    <p:sldId id="407" r:id="rId7"/>
    <p:sldId id="414" r:id="rId8"/>
    <p:sldId id="406" r:id="rId9"/>
    <p:sldId id="415" r:id="rId10"/>
    <p:sldId id="417" r:id="rId11"/>
    <p:sldId id="418" r:id="rId12"/>
    <p:sldId id="419" r:id="rId13"/>
    <p:sldId id="420" r:id="rId14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A5C"/>
    <a:srgbClr val="F3F7FB"/>
    <a:srgbClr val="EBEB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411" autoAdjust="0"/>
  </p:normalViewPr>
  <p:slideViewPr>
    <p:cSldViewPr>
      <p:cViewPr>
        <p:scale>
          <a:sx n="75" d="100"/>
          <a:sy n="75" d="100"/>
        </p:scale>
        <p:origin x="-978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D2821B-5584-4059-AE9A-F06FA8F1B95E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9FCF78-E413-480B-BC4B-13B94DB7CA7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3B26-5F7C-4623-A492-5C8A2510BD5F}" type="slidenum">
              <a:rPr lang="es-CO" smtClean="0"/>
              <a:pPr/>
              <a:t>13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4B38-D29C-4C60-9F2D-A3247A14154F}" type="datetimeFigureOut">
              <a:rPr lang="es-ES"/>
              <a:pPr>
                <a:defRPr/>
              </a:pPr>
              <a:t>30/03/2012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E57D-4DE3-4500-9EBA-159ADD097F7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9F3E-9F9E-4A6F-A795-B0E080C474C4}" type="datetimeFigureOut">
              <a:rPr lang="es-ES"/>
              <a:pPr>
                <a:defRPr/>
              </a:pPr>
              <a:t>30/03/2012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37ED5-8D06-4F66-9A0A-A641145A949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AF6A4-F358-42A5-ABBF-3856184C6807}" type="datetimeFigureOut">
              <a:rPr lang="es-ES"/>
              <a:pPr>
                <a:defRPr/>
              </a:pPr>
              <a:t>30/03/2012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B68B4-3D90-41CC-97AE-609FAFCED5D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6E4C-7BD2-4AFE-A30C-993A936EC6EA}" type="datetimeFigureOut">
              <a:rPr lang="es-ES"/>
              <a:pPr>
                <a:defRPr/>
              </a:pPr>
              <a:t>30/03/2012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2FEC-0F2B-49A7-84C3-D84FA083BEC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63B2-A0DC-4E17-8D28-DF634FDC9B88}" type="datetimeFigureOut">
              <a:rPr lang="es-ES"/>
              <a:pPr>
                <a:defRPr/>
              </a:pPr>
              <a:t>30/03/2012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3945-A8D0-4D88-9473-A08851D526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BB86-8252-4938-B4C7-553626BD38B3}" type="datetimeFigureOut">
              <a:rPr lang="es-ES"/>
              <a:pPr>
                <a:defRPr/>
              </a:pPr>
              <a:t>30/03/2012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5A3A7-E5EB-4637-AE60-2B6E1A00418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B2F9-F640-4EFB-8548-A6A470BE8FFB}" type="datetimeFigureOut">
              <a:rPr lang="es-ES"/>
              <a:pPr>
                <a:defRPr/>
              </a:pPr>
              <a:t>30/03/2012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D82E-D81F-4F01-9B81-EC0910A92CA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95E0-5B03-4DC4-AC37-468F3899356E}" type="datetimeFigureOut">
              <a:rPr lang="es-ES"/>
              <a:pPr>
                <a:defRPr/>
              </a:pPr>
              <a:t>30/03/2012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1FCFE-1B9D-4E04-BB43-FD4CDAFA660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C396-04C0-43EB-A83E-EB593E8D7D8A}" type="datetimeFigureOut">
              <a:rPr lang="es-ES"/>
              <a:pPr>
                <a:defRPr/>
              </a:pPr>
              <a:t>30/03/2012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1927-AD34-4318-B7FD-EDD206F38DF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B636-3C77-4531-967A-22C14D261909}" type="datetimeFigureOut">
              <a:rPr lang="es-ES"/>
              <a:pPr>
                <a:defRPr/>
              </a:pPr>
              <a:t>30/03/2012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1C18-FED3-4500-BA52-BDB03CB8BCD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C1D8-C176-4CA5-8003-585A1748971A}" type="datetimeFigureOut">
              <a:rPr lang="es-ES"/>
              <a:pPr>
                <a:defRPr/>
              </a:pPr>
              <a:t>30/03/2012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A0C3-96FB-46E6-BBED-539ED083BBF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0F130-582C-41C9-8156-F4C171289B01}" type="datetimeFigureOut">
              <a:rPr lang="es-ES"/>
              <a:pPr>
                <a:defRPr/>
              </a:pPr>
              <a:t>30/03/2012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039FBB-4A28-4842-8EB5-8CD3CB1A622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oter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0153"/>
            <a:ext cx="9144000" cy="937847"/>
          </a:xfrm>
          <a:prstGeom prst="rect">
            <a:avLst/>
          </a:prstGeom>
        </p:spPr>
      </p:pic>
      <p:pic>
        <p:nvPicPr>
          <p:cNvPr id="4" name="3 Imagen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16021"/>
            <a:ext cx="8352928" cy="334117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4664"/>
            <a:ext cx="20162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0" y="6453336"/>
            <a:ext cx="9144000" cy="404664"/>
          </a:xfrm>
          <a:prstGeom prst="roundRect">
            <a:avLst>
              <a:gd name="adj" fmla="val 0"/>
            </a:avLst>
          </a:prstGeom>
          <a:solidFill>
            <a:srgbClr val="07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9914" y="6453336"/>
            <a:ext cx="1142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4067944" y="6453336"/>
            <a:ext cx="31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Centro de Innovación Educativa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00430" y="2500306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Conjunto de operaciones, tareas o procesos, que deben ser ejecutadas por un estudiante para alcanzar el o los objetivos propuestos en un proceso de enseñanza y de aprendizaje.</a:t>
            </a:r>
            <a:endParaRPr lang="en-US" sz="2200" dirty="0" smtClean="0"/>
          </a:p>
        </p:txBody>
      </p:sp>
      <p:sp>
        <p:nvSpPr>
          <p:cNvPr id="13" name="12 Rectángulo"/>
          <p:cNvSpPr/>
          <p:nvPr/>
        </p:nvSpPr>
        <p:spPr>
          <a:xfrm>
            <a:off x="2000232" y="571480"/>
            <a:ext cx="248497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C00000"/>
                </a:solidFill>
              </a:rPr>
              <a:t>Evaluación</a:t>
            </a:r>
            <a:endParaRPr lang="en-US" sz="3400" b="1" dirty="0">
              <a:solidFill>
                <a:srgbClr val="C00000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000232" y="1214422"/>
            <a:ext cx="607223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530" name="Picture 2" descr="http://klmevents.com/wp-content/uploads/2011/02/Clip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2823712" cy="302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b="15687"/>
          <a:stretch>
            <a:fillRect/>
          </a:stretch>
        </p:blipFill>
        <p:spPr bwMode="auto">
          <a:xfrm>
            <a:off x="395536" y="747102"/>
            <a:ext cx="8280920" cy="55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63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755576" y="71414"/>
            <a:ext cx="5888126" cy="642942"/>
          </a:xfrm>
          <a:prstGeom prst="roundRect">
            <a:avLst/>
          </a:prstGeom>
          <a:solidFill>
            <a:srgbClr val="072A5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Evaluación auténtica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0" y="6453336"/>
            <a:ext cx="9144000" cy="404664"/>
          </a:xfrm>
          <a:prstGeom prst="roundRect">
            <a:avLst>
              <a:gd name="adj" fmla="val 0"/>
            </a:avLst>
          </a:prstGeom>
          <a:solidFill>
            <a:srgbClr val="07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0" y="6453336"/>
            <a:ext cx="31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Centro de Innovación Educativa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9914" y="6453336"/>
            <a:ext cx="1142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611560" y="2433662"/>
            <a:ext cx="4824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 smtClean="0"/>
              <a:t>Evaluación</a:t>
            </a:r>
            <a:endParaRPr lang="es-CO" sz="2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067944" y="2073622"/>
            <a:ext cx="367240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Determinar si se alcanzaron los aprendizajes deseados</a:t>
            </a:r>
            <a:endParaRPr lang="es-CO" sz="2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3568" y="4365104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 smtClean="0"/>
              <a:t>Criterios</a:t>
            </a:r>
            <a:endParaRPr lang="es-CO" sz="2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83568" y="5229200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 smtClean="0"/>
              <a:t>Escala de valoración</a:t>
            </a:r>
            <a:endParaRPr lang="es-CO" sz="2600" b="1" dirty="0"/>
          </a:p>
        </p:txBody>
      </p:sp>
      <p:cxnSp>
        <p:nvCxnSpPr>
          <p:cNvPr id="15" name="14 Forma"/>
          <p:cNvCxnSpPr>
            <a:stCxn id="12" idx="3"/>
            <a:endCxn id="11" idx="2"/>
          </p:cNvCxnSpPr>
          <p:nvPr/>
        </p:nvCxnSpPr>
        <p:spPr>
          <a:xfrm flipV="1">
            <a:off x="2123728" y="3273951"/>
            <a:ext cx="3780420" cy="1337375"/>
          </a:xfrm>
          <a:prstGeom prst="bentConnector2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endCxn id="11" idx="1"/>
          </p:cNvCxnSpPr>
          <p:nvPr/>
        </p:nvCxnSpPr>
        <p:spPr>
          <a:xfrm flipV="1">
            <a:off x="2267744" y="2673787"/>
            <a:ext cx="1800200" cy="5516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33 Conector angular"/>
          <p:cNvCxnSpPr>
            <a:endCxn id="11" idx="3"/>
          </p:cNvCxnSpPr>
          <p:nvPr/>
        </p:nvCxnSpPr>
        <p:spPr>
          <a:xfrm flipV="1">
            <a:off x="3563888" y="2673787"/>
            <a:ext cx="4176464" cy="2856220"/>
          </a:xfrm>
          <a:prstGeom prst="bentConnector3">
            <a:avLst>
              <a:gd name="adj1" fmla="val 113401"/>
            </a:avLst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38533"/>
          <a:stretch>
            <a:fillRect/>
          </a:stretch>
        </p:blipFill>
        <p:spPr bwMode="auto">
          <a:xfrm>
            <a:off x="0" y="288032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204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Para evaluar el aprendizaje de las grandes ideas es suficiente evaluar los entendimientos perdurables 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( lo que  el alumno recuerda, comprende y aplica)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14350" indent="-514350"/>
            <a:endParaRPr lang="es-ES" dirty="0" smtClean="0"/>
          </a:p>
          <a:p>
            <a:pPr marL="514350" indent="-514350"/>
            <a:endParaRPr lang="es-E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63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0" y="6453336"/>
            <a:ext cx="9144000" cy="404664"/>
          </a:xfrm>
          <a:prstGeom prst="roundRect">
            <a:avLst>
              <a:gd name="adj" fmla="val 0"/>
            </a:avLst>
          </a:prstGeom>
          <a:solidFill>
            <a:srgbClr val="07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6453336"/>
            <a:ext cx="31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Centro de Innovación Educativa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9914" y="6453336"/>
            <a:ext cx="1142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1379"/>
            <a:ext cx="3995936" cy="571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2060848"/>
            <a:ext cx="5112568" cy="2232248"/>
          </a:xfrm>
        </p:spPr>
        <p:txBody>
          <a:bodyPr>
            <a:noAutofit/>
          </a:bodyPr>
          <a:lstStyle/>
          <a:p>
            <a:pPr algn="just"/>
            <a:r>
              <a:rPr lang="es-ES" sz="2600" b="1" dirty="0" smtClean="0">
                <a:solidFill>
                  <a:schemeClr val="tx1"/>
                </a:solidFill>
              </a:rPr>
              <a:t>Conjunto de criterios que se utilizan para determinar el nivel de ejecución al que llega un estudiante durante la realización de una tarea o actividad de aprendizaje.</a:t>
            </a:r>
            <a:endParaRPr lang="es-ES" sz="2600" b="1" dirty="0">
              <a:solidFill>
                <a:schemeClr val="tx1"/>
              </a:solidFill>
            </a:endParaRPr>
          </a:p>
          <a:p>
            <a:pPr algn="r"/>
            <a:r>
              <a:rPr lang="es-ES" sz="2600" b="1" dirty="0" smtClean="0">
                <a:solidFill>
                  <a:schemeClr val="tx1"/>
                </a:solidFill>
              </a:rPr>
              <a:t> </a:t>
            </a:r>
            <a:endParaRPr lang="es-ES" sz="26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9163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755576" y="71414"/>
            <a:ext cx="5888126" cy="642942"/>
          </a:xfrm>
          <a:prstGeom prst="roundRect">
            <a:avLst/>
          </a:prstGeom>
          <a:solidFill>
            <a:srgbClr val="072A5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Rúbrica… en otras palabras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6453336"/>
            <a:ext cx="9144000" cy="404664"/>
          </a:xfrm>
          <a:prstGeom prst="roundRect">
            <a:avLst>
              <a:gd name="adj" fmla="val 0"/>
            </a:avLst>
          </a:prstGeom>
          <a:solidFill>
            <a:srgbClr val="07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6453336"/>
            <a:ext cx="31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Centro de Innovación Educativa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9914" y="6453336"/>
            <a:ext cx="1142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agranjosh.com/imported/images/E/Articles/cbse-syllabu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t="37734"/>
          <a:stretch>
            <a:fillRect/>
          </a:stretch>
        </p:blipFill>
        <p:spPr bwMode="auto">
          <a:xfrm>
            <a:off x="0" y="759718"/>
            <a:ext cx="9144000" cy="569361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699792" y="2513801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 smtClean="0"/>
              <a:t>(Latín)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7544" y="323388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400" dirty="0" smtClean="0"/>
              <a:t>Se expresa en el PDA; es un contrato para los estudiantes y una guía para saber que es lo que deben hacer y qué se espera de ellos.</a:t>
            </a:r>
            <a:endParaRPr lang="es-ES" sz="2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0" y="6453336"/>
            <a:ext cx="9144000" cy="404664"/>
          </a:xfrm>
          <a:prstGeom prst="roundRect">
            <a:avLst>
              <a:gd name="adj" fmla="val 0"/>
            </a:avLst>
          </a:prstGeom>
          <a:solidFill>
            <a:srgbClr val="07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914" y="6453336"/>
            <a:ext cx="1142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4067944" y="6453336"/>
            <a:ext cx="31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Centro de Innovación Educativa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0" y="-27384"/>
            <a:ext cx="91630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 redondeado"/>
          <p:cNvSpPr/>
          <p:nvPr/>
        </p:nvSpPr>
        <p:spPr>
          <a:xfrm>
            <a:off x="2500298" y="71414"/>
            <a:ext cx="4143404" cy="642942"/>
          </a:xfrm>
          <a:prstGeom prst="roundRect">
            <a:avLst/>
          </a:prstGeom>
          <a:solidFill>
            <a:srgbClr val="072A5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 smtClean="0"/>
              <a:t>Syllabus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3983681" y="2585809"/>
            <a:ext cx="444303" cy="34784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355976" y="2573615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dirty="0" smtClean="0"/>
              <a:t>Esquema del curso </a:t>
            </a:r>
            <a:r>
              <a:rPr lang="es-CO" sz="2000" b="1" dirty="0" smtClean="0"/>
              <a:t>(Planificación)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63730" y="2420888"/>
            <a:ext cx="2082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</a:rPr>
              <a:t>Syllabus</a:t>
            </a:r>
            <a:endParaRPr lang="es-E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1560" y="1700808"/>
            <a:ext cx="7992888" cy="3960440"/>
          </a:xfrm>
          <a:prstGeom prst="roundRect">
            <a:avLst>
              <a:gd name="adj" fmla="val 0"/>
            </a:avLst>
          </a:prstGeom>
          <a:solidFill>
            <a:srgbClr val="072A5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123728" y="1861189"/>
            <a:ext cx="6336704" cy="72662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755576" y="1861188"/>
            <a:ext cx="648072" cy="351202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 rot="16200000">
            <a:off x="-681006" y="3326373"/>
            <a:ext cx="34843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3000" b="1" dirty="0" smtClean="0">
                <a:solidFill>
                  <a:srgbClr val="C00000"/>
                </a:solidFill>
              </a:rPr>
              <a:t>Gran Idea 1.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267744" y="2026691"/>
            <a:ext cx="6048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/>
              <a:t>Entendimiento perdurable 1 (Objetivos específicos)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23728" y="2790747"/>
            <a:ext cx="6336704" cy="72662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267744" y="2956249"/>
            <a:ext cx="6048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 smtClean="0"/>
              <a:t>Entendimiento perdurable 2 (Objetivos específicos)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123728" y="3654843"/>
            <a:ext cx="6336704" cy="72662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2267744" y="3820345"/>
            <a:ext cx="6048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 smtClean="0"/>
              <a:t>Entendimiento perdurable 3 (Objetivos específicos)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123728" y="4590947"/>
            <a:ext cx="6336704" cy="72662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2267744" y="4756449"/>
            <a:ext cx="6048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 smtClean="0"/>
              <a:t>Entendimiento perdurable N (Objetivos específicos)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0" y="6453336"/>
            <a:ext cx="9144000" cy="404664"/>
          </a:xfrm>
          <a:prstGeom prst="roundRect">
            <a:avLst>
              <a:gd name="adj" fmla="val 0"/>
            </a:avLst>
          </a:prstGeom>
          <a:solidFill>
            <a:srgbClr val="07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9914" y="6453336"/>
            <a:ext cx="1142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"/>
          <p:cNvSpPr/>
          <p:nvPr/>
        </p:nvSpPr>
        <p:spPr>
          <a:xfrm>
            <a:off x="4067944" y="6453336"/>
            <a:ext cx="31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Centro de Innovación Educativa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b="5501"/>
          <a:stretch>
            <a:fillRect/>
          </a:stretch>
        </p:blipFill>
        <p:spPr bwMode="auto">
          <a:xfrm>
            <a:off x="0" y="-27384"/>
            <a:ext cx="91630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 redondeado"/>
          <p:cNvSpPr/>
          <p:nvPr/>
        </p:nvSpPr>
        <p:spPr>
          <a:xfrm>
            <a:off x="2500298" y="71414"/>
            <a:ext cx="4143404" cy="642942"/>
          </a:xfrm>
          <a:prstGeom prst="roundRect">
            <a:avLst/>
          </a:prstGeom>
          <a:solidFill>
            <a:srgbClr val="072A5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 smtClean="0"/>
              <a:t>Construyendo Syllabus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547664" y="1861189"/>
            <a:ext cx="432048" cy="351202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 rot="16200000">
            <a:off x="-4916" y="3403316"/>
            <a:ext cx="3484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/>
              <a:t>Interrogantes esenciales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0" y="6453336"/>
            <a:ext cx="9144000" cy="404664"/>
          </a:xfrm>
          <a:prstGeom prst="roundRect">
            <a:avLst>
              <a:gd name="adj" fmla="val 0"/>
            </a:avLst>
          </a:prstGeom>
          <a:solidFill>
            <a:srgbClr val="07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9914" y="6453336"/>
            <a:ext cx="1142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067944" y="6453336"/>
            <a:ext cx="31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Centro de Innovación Educativa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501"/>
          <a:stretch>
            <a:fillRect/>
          </a:stretch>
        </p:blipFill>
        <p:spPr bwMode="auto">
          <a:xfrm>
            <a:off x="0" y="-27384"/>
            <a:ext cx="91630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2500298" y="71414"/>
            <a:ext cx="4143404" cy="642942"/>
          </a:xfrm>
          <a:prstGeom prst="roundRect">
            <a:avLst/>
          </a:prstGeom>
          <a:solidFill>
            <a:srgbClr val="072A5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 smtClean="0"/>
              <a:t>Necesidades</a:t>
            </a:r>
            <a:r>
              <a:rPr lang="en-US" sz="2100" dirty="0" smtClean="0"/>
              <a:t> </a:t>
            </a:r>
            <a:r>
              <a:rPr lang="en-US" sz="2100" dirty="0" err="1" smtClean="0"/>
              <a:t>educativas</a:t>
            </a:r>
            <a:endParaRPr lang="es-ES" sz="2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023119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C00000"/>
                </a:solidFill>
              </a:rPr>
              <a:t>Necesidades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educativas</a:t>
            </a:r>
            <a:r>
              <a:rPr lang="en-US" sz="2200" b="1" dirty="0" smtClean="0">
                <a:solidFill>
                  <a:srgbClr val="C00000"/>
                </a:solidFill>
              </a:rPr>
              <a:t>: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surgen</a:t>
            </a:r>
            <a:r>
              <a:rPr lang="en-US" dirty="0" smtClean="0"/>
              <a:t> de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fuentes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: </a:t>
            </a:r>
          </a:p>
        </p:txBody>
      </p:sp>
      <p:sp>
        <p:nvSpPr>
          <p:cNvPr id="11" name="10 Abrir llave"/>
          <p:cNvSpPr/>
          <p:nvPr/>
        </p:nvSpPr>
        <p:spPr>
          <a:xfrm rot="5400000">
            <a:off x="3779912" y="44624"/>
            <a:ext cx="576064" cy="5760640"/>
          </a:xfrm>
          <a:prstGeom prst="leftBrac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CuadroTexto"/>
          <p:cNvSpPr txBox="1"/>
          <p:nvPr/>
        </p:nvSpPr>
        <p:spPr>
          <a:xfrm>
            <a:off x="1547664" y="2996952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dirty="0" err="1" smtClean="0"/>
              <a:t>Estandares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r>
              <a:rPr lang="en-US" dirty="0" smtClean="0"/>
              <a:t> e </a:t>
            </a:r>
            <a:r>
              <a:rPr lang="en-US" dirty="0" err="1" smtClean="0"/>
              <a:t>internacionales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err="1" smtClean="0"/>
              <a:t>Perfil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err="1" smtClean="0"/>
              <a:t>Necesidades</a:t>
            </a:r>
            <a:r>
              <a:rPr lang="en-US" dirty="0" smtClean="0"/>
              <a:t> </a:t>
            </a:r>
            <a:r>
              <a:rPr lang="en-US" dirty="0" err="1" smtClean="0"/>
              <a:t>sentidas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estudiante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Pre-</a:t>
            </a:r>
            <a:r>
              <a:rPr lang="en-US" dirty="0" err="1" smtClean="0"/>
              <a:t>requisitos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err="1" smtClean="0"/>
              <a:t>Disciplinas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err="1" smtClean="0"/>
              <a:t>Empleadores</a:t>
            </a:r>
            <a:endParaRPr lang="es-CO" dirty="0"/>
          </a:p>
        </p:txBody>
      </p:sp>
      <p:sp>
        <p:nvSpPr>
          <p:cNvPr id="13" name="12 Cerrar llave"/>
          <p:cNvSpPr/>
          <p:nvPr/>
        </p:nvSpPr>
        <p:spPr>
          <a:xfrm rot="5400000">
            <a:off x="3815916" y="1808820"/>
            <a:ext cx="504056" cy="5904656"/>
          </a:xfrm>
          <a:prstGeom prst="rightBrac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8063255" y="335927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5" name="14 Imagen" descr="monos ms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5066375"/>
            <a:ext cx="792088" cy="861051"/>
          </a:xfrm>
          <a:prstGeom prst="rect">
            <a:avLst/>
          </a:prstGeom>
        </p:spPr>
      </p:pic>
      <p:pic>
        <p:nvPicPr>
          <p:cNvPr id="16" name="15 Imagen" descr="opciones.jpg"/>
          <p:cNvPicPr>
            <a:picLocks noChangeAspect="1"/>
          </p:cNvPicPr>
          <p:nvPr/>
        </p:nvPicPr>
        <p:blipFill>
          <a:blip r:embed="rId5" cstate="print"/>
          <a:srcRect r="60227"/>
          <a:stretch>
            <a:fillRect/>
          </a:stretch>
        </p:blipFill>
        <p:spPr>
          <a:xfrm>
            <a:off x="3563888" y="5123258"/>
            <a:ext cx="936104" cy="892900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4572000" y="2204864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072A5C"/>
                </a:solidFill>
              </a:rPr>
              <a:t>La necesidad siempre es una discrepancia entre lo que debería ser y lo que es</a:t>
            </a:r>
            <a:endParaRPr lang="es-CO" sz="1600" b="1" dirty="0">
              <a:solidFill>
                <a:srgbClr val="072A5C"/>
              </a:solidFill>
            </a:endParaRPr>
          </a:p>
        </p:txBody>
      </p:sp>
      <p:pic>
        <p:nvPicPr>
          <p:cNvPr id="18" name="17 Imagen" descr="entorn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5023188"/>
            <a:ext cx="1296144" cy="972107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971600" y="134076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marL="228600" indent="-228600" algn="just">
              <a:buAutoNum type="alphaLcPeriod"/>
            </a:pPr>
            <a:r>
              <a:rPr lang="en-US" dirty="0" smtClean="0"/>
              <a:t>Las </a:t>
            </a:r>
            <a:r>
              <a:rPr lang="en-US" dirty="0" err="1" smtClean="0"/>
              <a:t>necesidades</a:t>
            </a:r>
            <a:r>
              <a:rPr lang="en-US" dirty="0" smtClean="0"/>
              <a:t> </a:t>
            </a:r>
            <a:r>
              <a:rPr lang="en-US" dirty="0" err="1" smtClean="0"/>
              <a:t>sentidas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r>
              <a:rPr lang="es-CO" dirty="0" smtClean="0"/>
              <a:t>.</a:t>
            </a:r>
          </a:p>
          <a:p>
            <a:pPr marL="228600" indent="-228600" algn="just">
              <a:buAutoNum type="alphaLcPeriod"/>
            </a:pPr>
            <a:r>
              <a:rPr lang="es-CO" dirty="0" smtClean="0"/>
              <a:t>Requerimientos del entorno.</a:t>
            </a:r>
          </a:p>
          <a:p>
            <a:pPr marL="228600" indent="-228600" algn="just">
              <a:buAutoNum type="alphaLcPeriod"/>
            </a:pPr>
            <a:r>
              <a:rPr lang="es-CO" dirty="0" smtClean="0"/>
              <a:t>Estándares disciplinares.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187624" y="594928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Persona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3471892" y="594928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Disciplina</a:t>
            </a:r>
            <a:endParaRPr lang="en-US" b="1" dirty="0" smtClean="0"/>
          </a:p>
        </p:txBody>
      </p:sp>
      <p:sp>
        <p:nvSpPr>
          <p:cNvPr id="22" name="21 Rectángulo"/>
          <p:cNvSpPr/>
          <p:nvPr/>
        </p:nvSpPr>
        <p:spPr>
          <a:xfrm>
            <a:off x="5868144" y="593998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Entorno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loktec.co.uk/wp-content/uploads/2010/05/Big-Idea-Loktec-Logo.JPG"/>
          <p:cNvPicPr>
            <a:picLocks noChangeAspect="1" noChangeArrowheads="1"/>
          </p:cNvPicPr>
          <p:nvPr/>
        </p:nvPicPr>
        <p:blipFill>
          <a:blip r:embed="rId2" cstate="print"/>
          <a:srcRect l="69595"/>
          <a:stretch>
            <a:fillRect/>
          </a:stretch>
        </p:blipFill>
        <p:spPr bwMode="auto">
          <a:xfrm>
            <a:off x="5103710" y="1700808"/>
            <a:ext cx="4040289" cy="4797152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0" y="6453336"/>
            <a:ext cx="9144000" cy="404664"/>
          </a:xfrm>
          <a:prstGeom prst="roundRect">
            <a:avLst>
              <a:gd name="adj" fmla="val 0"/>
            </a:avLst>
          </a:prstGeom>
          <a:solidFill>
            <a:srgbClr val="07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914" y="6453336"/>
            <a:ext cx="1142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4067944" y="6453336"/>
            <a:ext cx="31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Centro de Innovación Educativa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0" y="-27384"/>
            <a:ext cx="91630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 redondeado"/>
          <p:cNvSpPr/>
          <p:nvPr/>
        </p:nvSpPr>
        <p:spPr>
          <a:xfrm>
            <a:off x="2500298" y="71414"/>
            <a:ext cx="4143404" cy="642942"/>
          </a:xfrm>
          <a:prstGeom prst="roundRect">
            <a:avLst/>
          </a:prstGeom>
          <a:solidFill>
            <a:srgbClr val="072A5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Gran idea</a:t>
            </a:r>
            <a:endParaRPr lang="es-ES" sz="2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9552" y="2264673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/>
              <a:t>Concepto</a:t>
            </a:r>
            <a:r>
              <a:rPr lang="en-US" sz="2200" dirty="0" smtClean="0"/>
              <a:t> fundamental o </a:t>
            </a:r>
            <a:r>
              <a:rPr lang="en-US" sz="2200" dirty="0" err="1" smtClean="0"/>
              <a:t>macroconcepto</a:t>
            </a:r>
            <a:r>
              <a:rPr lang="en-US" sz="2200" dirty="0" smtClean="0"/>
              <a:t> o </a:t>
            </a:r>
            <a:r>
              <a:rPr lang="en-US" sz="2200" dirty="0" err="1" smtClean="0"/>
              <a:t>tema</a:t>
            </a:r>
            <a:r>
              <a:rPr lang="en-US" sz="2200" dirty="0" smtClean="0"/>
              <a:t> principal del </a:t>
            </a:r>
            <a:r>
              <a:rPr lang="en-US" sz="2200" dirty="0" err="1" smtClean="0"/>
              <a:t>curso</a:t>
            </a:r>
            <a:r>
              <a:rPr lang="en-US" sz="2200" dirty="0" smtClean="0"/>
              <a:t>,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debe</a:t>
            </a:r>
            <a:r>
              <a:rPr lang="en-US" sz="2200" dirty="0" smtClean="0"/>
              <a:t> responder a </a:t>
            </a:r>
            <a:r>
              <a:rPr lang="en-US" sz="2200" dirty="0" err="1" smtClean="0"/>
              <a:t>las</a:t>
            </a:r>
            <a:r>
              <a:rPr lang="en-US" sz="2200" dirty="0" smtClean="0"/>
              <a:t> </a:t>
            </a:r>
            <a:r>
              <a:rPr lang="en-US" sz="2200" dirty="0" err="1" smtClean="0"/>
              <a:t>necesidades</a:t>
            </a:r>
            <a:r>
              <a:rPr lang="en-US" sz="2200" dirty="0" smtClean="0"/>
              <a:t> </a:t>
            </a:r>
            <a:r>
              <a:rPr lang="en-US" sz="2200" dirty="0" err="1" smtClean="0"/>
              <a:t>detectadas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b="1" dirty="0" err="1" smtClean="0">
                <a:solidFill>
                  <a:srgbClr val="072A5C"/>
                </a:solidFill>
              </a:rPr>
              <a:t>Concepto</a:t>
            </a:r>
            <a:r>
              <a:rPr lang="en-US" sz="2200" b="1" dirty="0" smtClean="0">
                <a:solidFill>
                  <a:srgbClr val="072A5C"/>
                </a:solidFill>
              </a:rPr>
              <a:t> </a:t>
            </a:r>
            <a:r>
              <a:rPr lang="en-US" sz="2200" b="1" dirty="0" err="1" smtClean="0">
                <a:solidFill>
                  <a:srgbClr val="072A5C"/>
                </a:solidFill>
              </a:rPr>
              <a:t>poderoso</a:t>
            </a:r>
            <a:r>
              <a:rPr lang="en-US" sz="2200" b="1" dirty="0" smtClean="0">
                <a:solidFill>
                  <a:srgbClr val="072A5C"/>
                </a:solidFill>
              </a:rPr>
              <a:t> en </a:t>
            </a:r>
            <a:r>
              <a:rPr lang="en-US" sz="2200" b="1" dirty="0" err="1" smtClean="0">
                <a:solidFill>
                  <a:srgbClr val="072A5C"/>
                </a:solidFill>
              </a:rPr>
              <a:t>acción</a:t>
            </a:r>
            <a:r>
              <a:rPr lang="en-US" sz="2200" b="1" dirty="0" smtClean="0">
                <a:solidFill>
                  <a:srgbClr val="072A5C"/>
                </a:solidFill>
              </a:rPr>
              <a:t>.</a:t>
            </a:r>
            <a:endParaRPr lang="es-CO" sz="2200" b="1" dirty="0">
              <a:solidFill>
                <a:srgbClr val="072A5C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9341" y="1700808"/>
            <a:ext cx="21964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C00000"/>
                </a:solidFill>
              </a:rPr>
              <a:t>Gran Idea</a:t>
            </a:r>
            <a:endParaRPr lang="en-US" sz="3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henigrowupcoach.com/blog/wp-content/uploads/2008/11/question-mark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80000"/>
          </a:blip>
          <a:srcRect t="51398"/>
          <a:stretch>
            <a:fillRect/>
          </a:stretch>
        </p:blipFill>
        <p:spPr bwMode="auto">
          <a:xfrm>
            <a:off x="0" y="764704"/>
            <a:ext cx="9143999" cy="5728320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0" y="6453336"/>
            <a:ext cx="9144000" cy="404664"/>
          </a:xfrm>
          <a:prstGeom prst="roundRect">
            <a:avLst>
              <a:gd name="adj" fmla="val 0"/>
            </a:avLst>
          </a:prstGeom>
          <a:solidFill>
            <a:srgbClr val="07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914" y="6453336"/>
            <a:ext cx="1142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4067944" y="6453336"/>
            <a:ext cx="31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Centro de Innovación Educativa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0" y="-27384"/>
            <a:ext cx="91630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 redondeado"/>
          <p:cNvSpPr/>
          <p:nvPr/>
        </p:nvSpPr>
        <p:spPr>
          <a:xfrm>
            <a:off x="2500298" y="71414"/>
            <a:ext cx="4143404" cy="642942"/>
          </a:xfrm>
          <a:prstGeom prst="roundRect">
            <a:avLst/>
          </a:prstGeom>
          <a:solidFill>
            <a:srgbClr val="072A5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 smtClean="0"/>
              <a:t>Interrogantes</a:t>
            </a:r>
            <a:r>
              <a:rPr lang="en-US" sz="2100" dirty="0" smtClean="0"/>
              <a:t> </a:t>
            </a:r>
            <a:r>
              <a:rPr lang="en-US" sz="2100" dirty="0" err="1" smtClean="0"/>
              <a:t>esenciales</a:t>
            </a:r>
            <a:endParaRPr lang="es-ES" sz="2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9552" y="2660719"/>
            <a:ext cx="77768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/>
              <a:t>Constituyen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las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preguntas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esenciales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que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guían</a:t>
            </a:r>
            <a:r>
              <a:rPr lang="en-US" sz="2600" b="1" dirty="0" smtClean="0"/>
              <a:t> los </a:t>
            </a:r>
            <a:r>
              <a:rPr lang="en-US" sz="2600" b="1" dirty="0" err="1" smtClean="0"/>
              <a:t>procesos</a:t>
            </a:r>
            <a:r>
              <a:rPr lang="en-US" sz="2600" b="1" dirty="0" smtClean="0"/>
              <a:t> de </a:t>
            </a:r>
            <a:r>
              <a:rPr lang="en-US" sz="2600" b="1" dirty="0" err="1" smtClean="0"/>
              <a:t>enseñanza</a:t>
            </a:r>
            <a:r>
              <a:rPr lang="en-US" sz="2600" b="1" dirty="0" smtClean="0"/>
              <a:t> y de </a:t>
            </a:r>
            <a:r>
              <a:rPr lang="en-US" sz="2600" b="1" dirty="0" err="1" smtClean="0"/>
              <a:t>aprendizaje</a:t>
            </a:r>
            <a:r>
              <a:rPr lang="en-US" sz="2600" b="1" dirty="0" smtClean="0"/>
              <a:t>. (</a:t>
            </a:r>
            <a:r>
              <a:rPr lang="en-US" sz="2600" b="1" dirty="0" err="1" smtClean="0">
                <a:solidFill>
                  <a:srgbClr val="072A5C"/>
                </a:solidFill>
              </a:rPr>
              <a:t>Ayudan</a:t>
            </a:r>
            <a:r>
              <a:rPr lang="en-US" sz="2600" b="1" dirty="0" smtClean="0">
                <a:solidFill>
                  <a:srgbClr val="072A5C"/>
                </a:solidFill>
              </a:rPr>
              <a:t> a </a:t>
            </a:r>
            <a:r>
              <a:rPr lang="en-US" sz="2600" b="1" dirty="0" err="1" smtClean="0">
                <a:solidFill>
                  <a:srgbClr val="072A5C"/>
                </a:solidFill>
              </a:rPr>
              <a:t>formular</a:t>
            </a:r>
            <a:r>
              <a:rPr lang="en-US" sz="2600" b="1" dirty="0" smtClean="0">
                <a:solidFill>
                  <a:srgbClr val="072A5C"/>
                </a:solidFill>
              </a:rPr>
              <a:t> los </a:t>
            </a:r>
            <a:r>
              <a:rPr lang="en-US" sz="2600" b="1" dirty="0" err="1" smtClean="0">
                <a:solidFill>
                  <a:srgbClr val="072A5C"/>
                </a:solidFill>
              </a:rPr>
              <a:t>entendimientos</a:t>
            </a:r>
            <a:r>
              <a:rPr lang="en-US" sz="2600" b="1" dirty="0" smtClean="0">
                <a:solidFill>
                  <a:srgbClr val="072A5C"/>
                </a:solidFill>
              </a:rPr>
              <a:t> </a:t>
            </a:r>
            <a:r>
              <a:rPr lang="en-US" sz="2600" b="1" dirty="0" err="1" smtClean="0">
                <a:solidFill>
                  <a:srgbClr val="072A5C"/>
                </a:solidFill>
              </a:rPr>
              <a:t>perdurables</a:t>
            </a:r>
            <a:r>
              <a:rPr lang="en-US" sz="2600" b="1" dirty="0" smtClean="0">
                <a:solidFill>
                  <a:srgbClr val="072A5C"/>
                </a:solidFill>
              </a:rPr>
              <a:t>)</a:t>
            </a:r>
          </a:p>
          <a:p>
            <a:pPr algn="just"/>
            <a:r>
              <a:rPr lang="en-US" sz="2600" b="1" dirty="0" smtClean="0">
                <a:solidFill>
                  <a:srgbClr val="072A5C"/>
                </a:solidFill>
              </a:rPr>
              <a:t>.</a:t>
            </a:r>
            <a:endParaRPr lang="es-CO" sz="2600" b="1" dirty="0" smtClean="0">
              <a:solidFill>
                <a:srgbClr val="072A5C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1504" y="1988840"/>
            <a:ext cx="6200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C00000"/>
                </a:solidFill>
              </a:rPr>
              <a:t>Interrogantes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esenciales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6.static.flickr.com/5256/5492658346_7d8e685e20.jpg"/>
          <p:cNvPicPr>
            <a:picLocks noChangeAspect="1" noChangeArrowheads="1"/>
          </p:cNvPicPr>
          <p:nvPr/>
        </p:nvPicPr>
        <p:blipFill>
          <a:blip r:embed="rId2" cstate="print"/>
          <a:srcRect l="6251" r="6250"/>
          <a:stretch>
            <a:fillRect/>
          </a:stretch>
        </p:blipFill>
        <p:spPr bwMode="auto">
          <a:xfrm>
            <a:off x="-214346" y="2285968"/>
            <a:ext cx="4000496" cy="4572032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0" y="6453336"/>
            <a:ext cx="9144000" cy="404664"/>
          </a:xfrm>
          <a:prstGeom prst="roundRect">
            <a:avLst>
              <a:gd name="adj" fmla="val 0"/>
            </a:avLst>
          </a:prstGeom>
          <a:solidFill>
            <a:srgbClr val="07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914" y="6453336"/>
            <a:ext cx="1142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4067944" y="6453336"/>
            <a:ext cx="31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Centro de Innovación Educativa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00430" y="2500306"/>
            <a:ext cx="4857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Es </a:t>
            </a:r>
            <a:r>
              <a:rPr lang="en-US" sz="2200" dirty="0" err="1" smtClean="0"/>
              <a:t>aquello</a:t>
            </a:r>
            <a:r>
              <a:rPr lang="en-US" sz="2200" dirty="0" smtClean="0"/>
              <a:t> (</a:t>
            </a:r>
            <a:r>
              <a:rPr lang="en-US" sz="2200" dirty="0" err="1" smtClean="0"/>
              <a:t>conocimiento</a:t>
            </a:r>
            <a:r>
              <a:rPr lang="en-US" sz="2200" dirty="0" smtClean="0"/>
              <a:t>, </a:t>
            </a:r>
            <a:r>
              <a:rPr lang="en-US" sz="2200" dirty="0" err="1" smtClean="0"/>
              <a:t>procedimiento</a:t>
            </a:r>
            <a:r>
              <a:rPr lang="en-US" sz="2200" dirty="0" smtClean="0"/>
              <a:t>, </a:t>
            </a:r>
            <a:r>
              <a:rPr lang="en-US" sz="2200" dirty="0" err="1" smtClean="0"/>
              <a:t>actitud</a:t>
            </a:r>
            <a:r>
              <a:rPr lang="en-US" sz="2200" dirty="0" smtClean="0"/>
              <a:t>) </a:t>
            </a:r>
            <a:r>
              <a:rPr lang="en-US" sz="2200" dirty="0" err="1" smtClean="0"/>
              <a:t>que</a:t>
            </a:r>
            <a:r>
              <a:rPr lang="en-US" sz="2200" dirty="0" smtClean="0"/>
              <a:t> el </a:t>
            </a:r>
            <a:r>
              <a:rPr lang="en-US" sz="2200" dirty="0" err="1" smtClean="0"/>
              <a:t>estudiante</a:t>
            </a:r>
            <a:r>
              <a:rPr lang="en-US" sz="2200" dirty="0" smtClean="0"/>
              <a:t> no </a:t>
            </a:r>
            <a:r>
              <a:rPr lang="en-US" sz="2200" dirty="0" err="1" smtClean="0"/>
              <a:t>debe</a:t>
            </a:r>
            <a:r>
              <a:rPr lang="en-US" sz="2200" dirty="0" smtClean="0"/>
              <a:t> </a:t>
            </a:r>
            <a:r>
              <a:rPr lang="en-US" sz="2200" dirty="0" err="1" smtClean="0"/>
              <a:t>olvidar</a:t>
            </a:r>
            <a:r>
              <a:rPr lang="en-US" sz="2200" dirty="0" smtClean="0"/>
              <a:t> </a:t>
            </a:r>
            <a:r>
              <a:rPr lang="en-US" sz="2200" dirty="0" err="1" smtClean="0"/>
              <a:t>así</a:t>
            </a:r>
            <a:r>
              <a:rPr lang="en-US" sz="2200" dirty="0" smtClean="0"/>
              <a:t> </a:t>
            </a:r>
            <a:r>
              <a:rPr lang="en-US" sz="2200" dirty="0" err="1" smtClean="0"/>
              <a:t>haya</a:t>
            </a:r>
            <a:r>
              <a:rPr lang="en-US" sz="2200" dirty="0" smtClean="0"/>
              <a:t> </a:t>
            </a:r>
            <a:r>
              <a:rPr lang="en-US" sz="2200" dirty="0" err="1" smtClean="0"/>
              <a:t>terminado</a:t>
            </a:r>
            <a:r>
              <a:rPr lang="en-US" sz="2200" dirty="0" smtClean="0"/>
              <a:t>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formación</a:t>
            </a:r>
            <a:r>
              <a:rPr lang="en-US" sz="2200" dirty="0" smtClean="0"/>
              <a:t> </a:t>
            </a:r>
            <a:r>
              <a:rPr lang="en-US" sz="2200" dirty="0" err="1" smtClean="0"/>
              <a:t>profesional</a:t>
            </a:r>
            <a:r>
              <a:rPr lang="en-US" sz="2200" dirty="0" smtClean="0"/>
              <a:t>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000232" y="571480"/>
            <a:ext cx="55867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C00000"/>
                </a:solidFill>
              </a:rPr>
              <a:t>Entendimiento</a:t>
            </a:r>
            <a:r>
              <a:rPr lang="en-US" sz="3400" b="1" dirty="0" smtClean="0">
                <a:solidFill>
                  <a:srgbClr val="C00000"/>
                </a:solidFill>
              </a:rPr>
              <a:t> perdurable</a:t>
            </a:r>
            <a:endParaRPr lang="en-US" sz="3400" b="1" dirty="0">
              <a:solidFill>
                <a:srgbClr val="C00000"/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2000232" y="1214422"/>
            <a:ext cx="607223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s.123rf.com/400wm/400/400/montego/montego1103/montego110300090/9217385-render-3d-de-tres-dar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32" y="1214422"/>
            <a:ext cx="3643338" cy="3571900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0" y="6453336"/>
            <a:ext cx="9144000" cy="404664"/>
          </a:xfrm>
          <a:prstGeom prst="roundRect">
            <a:avLst>
              <a:gd name="adj" fmla="val 0"/>
            </a:avLst>
          </a:prstGeom>
          <a:solidFill>
            <a:srgbClr val="07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914" y="6453336"/>
            <a:ext cx="1142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4067944" y="6453336"/>
            <a:ext cx="31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Centro de Innovación Educativa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86182" y="2071678"/>
            <a:ext cx="5000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Corresponden</a:t>
            </a:r>
            <a:r>
              <a:rPr lang="en-US" sz="2400" dirty="0" smtClean="0"/>
              <a:t> a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competencias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</a:t>
            </a:r>
            <a:r>
              <a:rPr lang="en-US" sz="2400" dirty="0" err="1" smtClean="0"/>
              <a:t>aspira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el </a:t>
            </a:r>
            <a:r>
              <a:rPr lang="en-US" sz="2400" dirty="0" err="1" smtClean="0"/>
              <a:t>estudiante</a:t>
            </a:r>
            <a:r>
              <a:rPr lang="en-US" sz="2400" dirty="0" smtClean="0"/>
              <a:t> </a:t>
            </a:r>
            <a:r>
              <a:rPr lang="en-US" sz="2400" dirty="0" err="1" smtClean="0"/>
              <a:t>logre</a:t>
            </a:r>
            <a:r>
              <a:rPr lang="en-US" sz="2400" dirty="0" smtClean="0"/>
              <a:t> </a:t>
            </a:r>
            <a:r>
              <a:rPr lang="en-US" sz="2400" dirty="0" err="1" smtClean="0"/>
              <a:t>durante</a:t>
            </a:r>
            <a:r>
              <a:rPr lang="en-US" sz="2400" dirty="0" smtClean="0"/>
              <a:t> la </a:t>
            </a:r>
            <a:r>
              <a:rPr lang="en-US" sz="2400" dirty="0" err="1" smtClean="0"/>
              <a:t>asignatura</a:t>
            </a:r>
            <a:r>
              <a:rPr lang="en-US" sz="2400" dirty="0" smtClean="0"/>
              <a:t> y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mediante</a:t>
            </a:r>
            <a:r>
              <a:rPr lang="en-US" sz="2400" dirty="0" smtClean="0"/>
              <a:t> </a:t>
            </a:r>
            <a:r>
              <a:rPr lang="en-US" sz="2400" dirty="0" err="1" smtClean="0"/>
              <a:t>estrategias</a:t>
            </a:r>
            <a:r>
              <a:rPr lang="en-US" sz="2400" dirty="0" smtClean="0"/>
              <a:t> </a:t>
            </a:r>
            <a:r>
              <a:rPr lang="en-US" sz="2400" dirty="0" err="1" smtClean="0"/>
              <a:t>pedagógicas</a:t>
            </a:r>
            <a:r>
              <a:rPr lang="en-US" sz="2400" dirty="0" smtClean="0"/>
              <a:t> </a:t>
            </a:r>
            <a:r>
              <a:rPr lang="en-US" sz="2400" dirty="0" err="1" smtClean="0"/>
              <a:t>adecuadas</a:t>
            </a:r>
            <a:r>
              <a:rPr lang="en-US" sz="2400" dirty="0" smtClean="0"/>
              <a:t> </a:t>
            </a:r>
            <a:r>
              <a:rPr lang="en-US" sz="2400" dirty="0" err="1" smtClean="0"/>
              <a:t>permanezcan</a:t>
            </a:r>
            <a:r>
              <a:rPr lang="en-US" sz="2400" dirty="0" smtClean="0"/>
              <a:t> en el </a:t>
            </a:r>
            <a:r>
              <a:rPr lang="en-US" sz="2400" dirty="0" err="1" smtClean="0"/>
              <a:t>tiempo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entendimientos</a:t>
            </a:r>
            <a:r>
              <a:rPr lang="en-US" sz="2400" dirty="0" smtClean="0"/>
              <a:t> </a:t>
            </a:r>
            <a:r>
              <a:rPr lang="en-US" sz="2400" dirty="0" err="1" smtClean="0"/>
              <a:t>perdurables</a:t>
            </a:r>
            <a:endParaRPr lang="es-CO" sz="2400" dirty="0"/>
          </a:p>
        </p:txBody>
      </p:sp>
      <p:sp>
        <p:nvSpPr>
          <p:cNvPr id="14" name="13 Rectángulo"/>
          <p:cNvSpPr/>
          <p:nvPr/>
        </p:nvSpPr>
        <p:spPr>
          <a:xfrm>
            <a:off x="214282" y="598869"/>
            <a:ext cx="21723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C00000"/>
                </a:solidFill>
              </a:rPr>
              <a:t>Objetivos</a:t>
            </a:r>
            <a:endParaRPr lang="en-US" sz="3400" b="1" dirty="0">
              <a:solidFill>
                <a:srgbClr val="C00000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214282" y="1214422"/>
            <a:ext cx="607223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0" y="6453336"/>
            <a:ext cx="9144000" cy="404664"/>
          </a:xfrm>
          <a:prstGeom prst="roundRect">
            <a:avLst>
              <a:gd name="adj" fmla="val 0"/>
            </a:avLst>
          </a:prstGeom>
          <a:solidFill>
            <a:srgbClr val="07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9914" y="6453336"/>
            <a:ext cx="1142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4067944" y="6453336"/>
            <a:ext cx="31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Centro de Innovación Educativa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00430" y="2500306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Conjunto de operaciones, tareas o procesos, que deben ser ejecutadas por un estudiante para alcanzar el o los objetivos propuestos en un proceso de enseñanza y de aprendizaje.</a:t>
            </a:r>
            <a:endParaRPr lang="en-US" sz="2200" dirty="0" smtClean="0"/>
          </a:p>
        </p:txBody>
      </p:sp>
      <p:sp>
        <p:nvSpPr>
          <p:cNvPr id="13" name="12 Rectángulo"/>
          <p:cNvSpPr/>
          <p:nvPr/>
        </p:nvSpPr>
        <p:spPr>
          <a:xfrm>
            <a:off x="2000232" y="571480"/>
            <a:ext cx="263084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C00000"/>
                </a:solidFill>
              </a:rPr>
              <a:t>Actividades</a:t>
            </a:r>
            <a:endParaRPr lang="en-US" sz="3400" b="1" dirty="0">
              <a:solidFill>
                <a:srgbClr val="C00000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000232" y="1214422"/>
            <a:ext cx="607223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530" name="Picture 2" descr="http://klmevents.com/wp-content/uploads/2011/02/Clip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2823712" cy="302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6469</TotalTime>
  <Words>416</Words>
  <Application>Microsoft Office PowerPoint</Application>
  <PresentationFormat>Presentación en pantalla (4:3)</PresentationFormat>
  <Paragraphs>68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Para evaluar el aprendizaje de las grandes ideas es suficiente evaluar los entendimientos perdurables   ( lo que  el alumno recuerda, comprende y aplica)</vt:lpstr>
      <vt:lpstr>Diapositiva 13</vt:lpstr>
    </vt:vector>
  </TitlesOfParts>
  <Company>universidad de ibague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planeacion</dc:creator>
  <cp:lastModifiedBy>AVACO</cp:lastModifiedBy>
  <cp:revision>531</cp:revision>
  <dcterms:created xsi:type="dcterms:W3CDTF">2009-11-13T19:24:26Z</dcterms:created>
  <dcterms:modified xsi:type="dcterms:W3CDTF">2012-03-30T15:39:59Z</dcterms:modified>
</cp:coreProperties>
</file>