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03" r:id="rId2"/>
    <p:sldId id="453" r:id="rId3"/>
    <p:sldId id="456" r:id="rId4"/>
    <p:sldId id="462" r:id="rId5"/>
    <p:sldId id="457" r:id="rId6"/>
    <p:sldId id="452" r:id="rId7"/>
    <p:sldId id="498" r:id="rId8"/>
    <p:sldId id="499" r:id="rId9"/>
    <p:sldId id="500" r:id="rId10"/>
    <p:sldId id="501" r:id="rId11"/>
    <p:sldId id="502" r:id="rId12"/>
  </p:sldIdLst>
  <p:sldSz cx="9144000" cy="6858000" type="screen4x3"/>
  <p:notesSz cx="7315200" cy="9601200"/>
  <p:custDataLst>
    <p:tags r:id="rId15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A00"/>
    <a:srgbClr val="BDE2A2"/>
    <a:srgbClr val="80916F"/>
    <a:srgbClr val="404040"/>
    <a:srgbClr val="E6FFCD"/>
    <a:srgbClr val="3A3D37"/>
    <a:srgbClr val="A91B39"/>
    <a:srgbClr val="E9F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4228" autoAdjust="0"/>
  </p:normalViewPr>
  <p:slideViewPr>
    <p:cSldViewPr snapToGrid="0" showGuides="1">
      <p:cViewPr>
        <p:scale>
          <a:sx n="66" d="100"/>
          <a:sy n="66" d="100"/>
        </p:scale>
        <p:origin x="-1133" y="-216"/>
      </p:cViewPr>
      <p:guideLst>
        <p:guide orient="horz" pos="611"/>
        <p:guide pos="2871"/>
      </p:guideLst>
    </p:cSldViewPr>
  </p:slideViewPr>
  <p:outlineViewPr>
    <p:cViewPr>
      <p:scale>
        <a:sx n="33" d="100"/>
        <a:sy n="33" d="100"/>
      </p:scale>
      <p:origin x="0" y="2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4" d="100"/>
          <a:sy n="54" d="100"/>
        </p:scale>
        <p:origin x="-1140" y="-84"/>
      </p:cViewPr>
      <p:guideLst>
        <p:guide orient="horz" pos="3024"/>
        <p:guide pos="2304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909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9442" tIns="48848" rIns="99442" bIns="488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de texte du masque</a:t>
            </a:r>
          </a:p>
          <a:p>
            <a:pPr lvl="1"/>
            <a:r>
              <a:rPr lang="fr-CA" noProof="0" smtClean="0"/>
              <a:t>Second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7075"/>
            <a:ext cx="4787900" cy="3589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20279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4725" cy="3589338"/>
          </a:xfrm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BDD8ECF0-3745-4B0B-8A36-27B0E6F9C1FB}" type="slidenum">
              <a:rPr lang="fr-FR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4725" cy="3589338"/>
          </a:xfrm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BDD8ECF0-3745-4B0B-8A36-27B0E6F9C1FB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4725" cy="3589338"/>
          </a:xfrm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CA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9CF760EC-8FAF-4932-9477-F5561AA1A6B7}" type="slidenum">
              <a:rPr lang="fr-FR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533400"/>
            <a:ext cx="814387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CA" dirty="0" smtClean="0"/>
              <a:t>Cliquez pour modifier le style de titre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40" y="2130425"/>
            <a:ext cx="8143920" cy="1470025"/>
          </a:xfrm>
        </p:spPr>
        <p:txBody>
          <a:bodyPr anchor="b"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40" y="3600450"/>
            <a:ext cx="8143920" cy="203835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0" cap="all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10"/>
          </p:nvPr>
        </p:nvSpPr>
        <p:spPr>
          <a:xfrm>
            <a:off x="798513" y="987425"/>
            <a:ext cx="7489144" cy="9144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3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533400"/>
            <a:ext cx="814387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Cliquez pour modifier le style de titre du masque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981200"/>
            <a:ext cx="8143875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Cliquez pour modifier les styles de texte du masque</a:t>
            </a:r>
          </a:p>
          <a:p>
            <a:pPr lvl="1"/>
            <a:r>
              <a:rPr lang="fr-CA" dirty="0" smtClean="0"/>
              <a:t>Second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C4B2A-89B0-490C-ABF6-FFB7330CD87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200" cap="all">
          <a:solidFill>
            <a:schemeClr val="tx2"/>
          </a:solidFill>
          <a:latin typeface="Franklin Gothic Heavy" pitchFamily="34" charset="0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Heavy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Heavy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Heavy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Franklin Gothic Heavy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Georgia" pitchFamily="18" charset="0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595959"/>
          </a:solidFill>
          <a:latin typeface="Georgia" pitchFamily="18" charset="0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595959"/>
          </a:solidFill>
          <a:latin typeface="Georgia" pitchFamily="18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595959"/>
          </a:solidFill>
          <a:latin typeface="Georgia" pitchFamily="18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4406900"/>
            <a:ext cx="7772400" cy="2189163"/>
          </a:xfrm>
        </p:spPr>
        <p:txBody>
          <a:bodyPr/>
          <a:lstStyle/>
          <a:p>
            <a:pPr>
              <a:defRPr/>
            </a:pPr>
            <a:r>
              <a:rPr lang="fr-CA" sz="3600" dirty="0" err="1" smtClean="0">
                <a:solidFill>
                  <a:srgbClr val="404040"/>
                </a:solidFill>
              </a:rPr>
              <a:t>BLOCs</a:t>
            </a:r>
            <a:r>
              <a:rPr lang="fr-CA" sz="3600" dirty="0" smtClean="0">
                <a:solidFill>
                  <a:srgbClr val="404040"/>
                </a:solidFill>
              </a:rPr>
              <a:t> 3 et 4. 	DIRECTION</a:t>
            </a:r>
            <a:br>
              <a:rPr lang="fr-CA" sz="3600" dirty="0" smtClean="0">
                <a:solidFill>
                  <a:srgbClr val="404040"/>
                </a:solidFill>
              </a:rPr>
            </a:br>
            <a:r>
              <a:rPr lang="fr-CA" sz="3600" dirty="0" smtClean="0">
                <a:solidFill>
                  <a:srgbClr val="404040"/>
                </a:solidFill>
              </a:rPr>
              <a:t>			</a:t>
            </a:r>
            <a:endParaRPr lang="fr-CA" sz="3200" dirty="0">
              <a:solidFill>
                <a:srgbClr val="3A3D37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b="1" dirty="0" smtClean="0">
                <a:solidFill>
                  <a:srgbClr val="595959"/>
                </a:solidFill>
              </a:rPr>
              <a:t>ADPU 6000 01M – GESTION PUBLIQUE</a:t>
            </a:r>
          </a:p>
          <a:p>
            <a:pPr eaLnBrk="1" hangingPunct="1"/>
            <a:r>
              <a:rPr lang="fr-CA" b="1" dirty="0" smtClean="0">
                <a:solidFill>
                  <a:srgbClr val="595959"/>
                </a:solidFill>
              </a:rPr>
              <a:t>Professeur : Guy Robinson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825" y="566738"/>
            <a:ext cx="7880350" cy="288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283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4406900"/>
            <a:ext cx="7772400" cy="2189163"/>
          </a:xfrm>
        </p:spPr>
        <p:txBody>
          <a:bodyPr/>
          <a:lstStyle/>
          <a:p>
            <a:pPr>
              <a:defRPr/>
            </a:pPr>
            <a:r>
              <a:rPr lang="fr-CA" sz="3200" dirty="0" smtClean="0">
                <a:solidFill>
                  <a:srgbClr val="404040"/>
                </a:solidFill>
              </a:rPr>
              <a:t>PROCESSUS DE GESTION</a:t>
            </a:r>
            <a:endParaRPr lang="fr-CA" sz="3200" dirty="0">
              <a:solidFill>
                <a:srgbClr val="40404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b="1" dirty="0" smtClean="0">
                <a:solidFill>
                  <a:srgbClr val="595959"/>
                </a:solidFill>
              </a:rPr>
              <a:t>ADPU 6000 01M – Gestion publique</a:t>
            </a:r>
          </a:p>
          <a:p>
            <a:pPr eaLnBrk="1" hangingPunct="1"/>
            <a:r>
              <a:rPr lang="fr-CA" b="1" dirty="0" smtClean="0">
                <a:solidFill>
                  <a:srgbClr val="595959"/>
                </a:solidFill>
              </a:rPr>
              <a:t>Professeur : Guy Robinson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016" y="714360"/>
            <a:ext cx="7687422" cy="2743201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99460-C3EC-4075-BB85-656344AA908F}" type="slidenum">
              <a:rPr lang="fr-CA" smtClean="0"/>
              <a:pPr/>
              <a:t>10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6134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 txBox="1">
            <a:spLocks/>
          </p:cNvSpPr>
          <p:nvPr/>
        </p:nvSpPr>
        <p:spPr>
          <a:xfrm>
            <a:off x="500063" y="533400"/>
            <a:ext cx="8143875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0" i="0" u="none" strike="noStrike" kern="0" cap="all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Plan du cours</a:t>
            </a:r>
            <a:endParaRPr kumimoji="0" lang="fr-CA" sz="3200" b="0" i="0" u="none" strike="noStrike" kern="0" cap="all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Franklin Gothic Heavy" pitchFamily="34" charset="0"/>
              <a:ea typeface="+mj-ea"/>
              <a:cs typeface="+mj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99460-C3EC-4075-BB85-656344AA908F}" type="slidenum">
              <a:rPr lang="fr-CA" smtClean="0"/>
              <a:pPr/>
              <a:t>11</a:t>
            </a:fld>
            <a:endParaRPr lang="fr-CA" dirty="0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96" y="1448736"/>
            <a:ext cx="67056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1211896" y="3210542"/>
            <a:ext cx="6600536" cy="2468758"/>
          </a:xfrm>
          <a:prstGeom prst="rect">
            <a:avLst/>
          </a:prstGeom>
          <a:solidFill>
            <a:srgbClr val="E9F0E4">
              <a:alpha val="31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08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Alternative 3"/>
          <p:cNvSpPr>
            <a:spLocks noChangeArrowheads="1"/>
          </p:cNvSpPr>
          <p:nvPr/>
        </p:nvSpPr>
        <p:spPr bwMode="auto">
          <a:xfrm>
            <a:off x="3543300" y="2432050"/>
            <a:ext cx="1538288" cy="447675"/>
          </a:xfrm>
          <a:prstGeom prst="flowChartAlternateProcess">
            <a:avLst/>
          </a:prstGeom>
          <a:solidFill>
            <a:schemeClr val="bg2">
              <a:lumMod val="60000"/>
              <a:lumOff val="4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1400" b="1" dirty="0">
                <a:latin typeface="Calibri" pitchFamily="34" charset="0"/>
              </a:rPr>
              <a:t>6. Dotation</a:t>
            </a:r>
          </a:p>
        </p:txBody>
      </p:sp>
      <p:sp>
        <p:nvSpPr>
          <p:cNvPr id="5" name="Organigramme : Alternative 4"/>
          <p:cNvSpPr>
            <a:spLocks noChangeArrowheads="1"/>
          </p:cNvSpPr>
          <p:nvPr/>
        </p:nvSpPr>
        <p:spPr bwMode="auto">
          <a:xfrm>
            <a:off x="5549900" y="1238250"/>
            <a:ext cx="2460625" cy="446088"/>
          </a:xfrm>
          <a:prstGeom prst="flowChartAlternateProcess">
            <a:avLst/>
          </a:prstGeom>
          <a:solidFill>
            <a:schemeClr val="bg2">
              <a:lumMod val="40000"/>
              <a:lumOff val="6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1400" b="1" dirty="0">
                <a:latin typeface="Calibri" pitchFamily="34" charset="0"/>
              </a:rPr>
              <a:t>4.2. Planification</a:t>
            </a:r>
          </a:p>
        </p:txBody>
      </p:sp>
      <p:sp>
        <p:nvSpPr>
          <p:cNvPr id="6" name="Organigramme : Alternative 5"/>
          <p:cNvSpPr>
            <a:spLocks noChangeArrowheads="1"/>
          </p:cNvSpPr>
          <p:nvPr/>
        </p:nvSpPr>
        <p:spPr bwMode="auto">
          <a:xfrm>
            <a:off x="3543300" y="1782763"/>
            <a:ext cx="1538288" cy="452437"/>
          </a:xfrm>
          <a:prstGeom prst="flowChartAlternateProcess">
            <a:avLst/>
          </a:prstGeom>
          <a:solidFill>
            <a:schemeClr val="bg2">
              <a:lumMod val="60000"/>
              <a:lumOff val="4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1400" b="1" dirty="0">
                <a:latin typeface="Calibri" pitchFamily="34" charset="0"/>
              </a:rPr>
              <a:t>5. Organisation</a:t>
            </a:r>
          </a:p>
        </p:txBody>
      </p:sp>
      <p:sp>
        <p:nvSpPr>
          <p:cNvPr id="7" name="Organigramme : Alternative 6"/>
          <p:cNvSpPr>
            <a:spLocks noChangeArrowheads="1"/>
          </p:cNvSpPr>
          <p:nvPr/>
        </p:nvSpPr>
        <p:spPr bwMode="auto">
          <a:xfrm>
            <a:off x="3543300" y="5421313"/>
            <a:ext cx="1538288" cy="450850"/>
          </a:xfrm>
          <a:prstGeom prst="flowChartAlternateProcess">
            <a:avLst/>
          </a:prstGeom>
          <a:solidFill>
            <a:schemeClr val="bg2">
              <a:lumMod val="60000"/>
              <a:lumOff val="4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1400" b="1" dirty="0">
                <a:latin typeface="Calibri" pitchFamily="34" charset="0"/>
              </a:rPr>
              <a:t>8. Contrôle</a:t>
            </a:r>
          </a:p>
        </p:txBody>
      </p:sp>
      <p:sp>
        <p:nvSpPr>
          <p:cNvPr id="8" name="Organigramme : Alternative 7"/>
          <p:cNvSpPr>
            <a:spLocks noChangeArrowheads="1"/>
          </p:cNvSpPr>
          <p:nvPr/>
        </p:nvSpPr>
        <p:spPr bwMode="auto">
          <a:xfrm>
            <a:off x="3543300" y="3790950"/>
            <a:ext cx="1538288" cy="44767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1400" b="1" dirty="0">
                <a:latin typeface="Calibri" pitchFamily="34" charset="0"/>
              </a:rPr>
              <a:t>7. Direction</a:t>
            </a:r>
          </a:p>
        </p:txBody>
      </p:sp>
      <p:sp>
        <p:nvSpPr>
          <p:cNvPr id="9" name="Organigramme : Alternative 78"/>
          <p:cNvSpPr>
            <a:spLocks noChangeArrowheads="1"/>
          </p:cNvSpPr>
          <p:nvPr/>
        </p:nvSpPr>
        <p:spPr bwMode="auto">
          <a:xfrm>
            <a:off x="5549900" y="603250"/>
            <a:ext cx="2460625" cy="450850"/>
          </a:xfrm>
          <a:prstGeom prst="flowChartAlternateProcess">
            <a:avLst/>
          </a:prstGeom>
          <a:solidFill>
            <a:schemeClr val="accent3">
              <a:lumMod val="85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1400" b="1" dirty="0">
                <a:latin typeface="Calibri" pitchFamily="34" charset="0"/>
              </a:rPr>
              <a:t>4.1. Décision</a:t>
            </a:r>
          </a:p>
        </p:txBody>
      </p:sp>
      <p:sp>
        <p:nvSpPr>
          <p:cNvPr id="10" name="Organigramme : Alternative 25"/>
          <p:cNvSpPr/>
          <p:nvPr/>
        </p:nvSpPr>
        <p:spPr>
          <a:xfrm>
            <a:off x="1042988" y="2616200"/>
            <a:ext cx="2171700" cy="993775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600" b="1" dirty="0">
                <a:solidFill>
                  <a:srgbClr val="FFFFFF"/>
                </a:solidFill>
              </a:rPr>
              <a:t>Partie II.</a:t>
            </a:r>
            <a:br>
              <a:rPr lang="fr-CA" sz="1600" b="1" dirty="0">
                <a:solidFill>
                  <a:srgbClr val="FFFFFF"/>
                </a:solidFill>
              </a:rPr>
            </a:br>
            <a:r>
              <a:rPr lang="fr-CA" sz="1600" b="1" dirty="0">
                <a:solidFill>
                  <a:srgbClr val="FFFFFF"/>
                </a:solidFill>
              </a:rPr>
              <a:t>Processus de gestion </a:t>
            </a:r>
            <a:br>
              <a:rPr lang="fr-CA" sz="1600" b="1" dirty="0">
                <a:solidFill>
                  <a:srgbClr val="FFFFFF"/>
                </a:solidFill>
              </a:rPr>
            </a:br>
            <a:endParaRPr lang="fr-CA" sz="1600" b="1" dirty="0">
              <a:solidFill>
                <a:srgbClr val="FFFFFF"/>
              </a:solidFill>
            </a:endParaRPr>
          </a:p>
        </p:txBody>
      </p:sp>
      <p:sp>
        <p:nvSpPr>
          <p:cNvPr id="11" name="Organigramme : Alternative 78"/>
          <p:cNvSpPr>
            <a:spLocks noChangeArrowheads="1"/>
          </p:cNvSpPr>
          <p:nvPr/>
        </p:nvSpPr>
        <p:spPr bwMode="auto">
          <a:xfrm>
            <a:off x="3543300" y="879475"/>
            <a:ext cx="1538288" cy="447675"/>
          </a:xfrm>
          <a:prstGeom prst="flowChartAlternateProcess">
            <a:avLst/>
          </a:prstGeom>
          <a:solidFill>
            <a:schemeClr val="bg2">
              <a:lumMod val="60000"/>
              <a:lumOff val="4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1400" b="1" dirty="0">
                <a:latin typeface="Calibri" pitchFamily="34" charset="0"/>
              </a:rPr>
              <a:t>4. Planification</a:t>
            </a:r>
          </a:p>
        </p:txBody>
      </p:sp>
      <p:cxnSp>
        <p:nvCxnSpPr>
          <p:cNvPr id="4106" name="AutoShape 41"/>
          <p:cNvCxnSpPr>
            <a:cxnSpLocks noChangeShapeType="1"/>
          </p:cNvCxnSpPr>
          <p:nvPr/>
        </p:nvCxnSpPr>
        <p:spPr bwMode="auto">
          <a:xfrm>
            <a:off x="5113338" y="1165225"/>
            <a:ext cx="436562" cy="273050"/>
          </a:xfrm>
          <a:prstGeom prst="bentConnector3">
            <a:avLst>
              <a:gd name="adj1" fmla="val 497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107" name="AutoShape 42"/>
          <p:cNvCxnSpPr>
            <a:cxnSpLocks noChangeShapeType="1"/>
          </p:cNvCxnSpPr>
          <p:nvPr/>
        </p:nvCxnSpPr>
        <p:spPr bwMode="auto">
          <a:xfrm rot="10800000" flipV="1">
            <a:off x="5097463" y="784225"/>
            <a:ext cx="452437" cy="381000"/>
          </a:xfrm>
          <a:prstGeom prst="bentConnector3">
            <a:avLst>
              <a:gd name="adj1" fmla="val 52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108" name="AutoShape 47"/>
          <p:cNvCxnSpPr>
            <a:cxnSpLocks noChangeShapeType="1"/>
          </p:cNvCxnSpPr>
          <p:nvPr/>
        </p:nvCxnSpPr>
        <p:spPr bwMode="auto">
          <a:xfrm rot="10800000" flipV="1">
            <a:off x="3360738" y="1104900"/>
            <a:ext cx="166687" cy="15922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4109" name="Line 49"/>
          <p:cNvSpPr>
            <a:spLocks noChangeShapeType="1"/>
          </p:cNvSpPr>
          <p:nvPr/>
        </p:nvSpPr>
        <p:spPr bwMode="auto">
          <a:xfrm>
            <a:off x="3360738" y="5691188"/>
            <a:ext cx="182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110" name="Line 50"/>
          <p:cNvSpPr>
            <a:spLocks noChangeShapeType="1"/>
          </p:cNvSpPr>
          <p:nvPr/>
        </p:nvSpPr>
        <p:spPr bwMode="auto">
          <a:xfrm>
            <a:off x="3360738" y="4054475"/>
            <a:ext cx="182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111" name="Line 51"/>
          <p:cNvSpPr>
            <a:spLocks noChangeShapeType="1"/>
          </p:cNvSpPr>
          <p:nvPr/>
        </p:nvSpPr>
        <p:spPr bwMode="auto">
          <a:xfrm>
            <a:off x="3360738" y="2697163"/>
            <a:ext cx="182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112" name="Line 52"/>
          <p:cNvSpPr>
            <a:spLocks noChangeShapeType="1"/>
          </p:cNvSpPr>
          <p:nvPr/>
        </p:nvSpPr>
        <p:spPr bwMode="auto">
          <a:xfrm>
            <a:off x="3360738" y="2058988"/>
            <a:ext cx="182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7" name="Organigramme : Alternative 26"/>
          <p:cNvSpPr>
            <a:spLocks noChangeArrowheads="1"/>
          </p:cNvSpPr>
          <p:nvPr/>
        </p:nvSpPr>
        <p:spPr bwMode="auto">
          <a:xfrm>
            <a:off x="5565775" y="3519488"/>
            <a:ext cx="2460625" cy="44767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1400" b="1" dirty="0">
                <a:latin typeface="Calibri" pitchFamily="34" charset="0"/>
              </a:rPr>
              <a:t>7.2. Motivation</a:t>
            </a:r>
          </a:p>
        </p:txBody>
      </p:sp>
      <p:sp>
        <p:nvSpPr>
          <p:cNvPr id="28" name="Organigramme : Alternative 78"/>
          <p:cNvSpPr>
            <a:spLocks noChangeArrowheads="1"/>
          </p:cNvSpPr>
          <p:nvPr/>
        </p:nvSpPr>
        <p:spPr bwMode="auto">
          <a:xfrm>
            <a:off x="5565775" y="2928938"/>
            <a:ext cx="2460625" cy="4508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CA" sz="1400" b="1" dirty="0">
                <a:latin typeface="Calibri" pitchFamily="34" charset="0"/>
              </a:rPr>
              <a:t>7.1. Leadership</a:t>
            </a:r>
          </a:p>
        </p:txBody>
      </p:sp>
      <p:sp>
        <p:nvSpPr>
          <p:cNvPr id="31" name="Organigramme : Alternative 30"/>
          <p:cNvSpPr>
            <a:spLocks noChangeArrowheads="1"/>
          </p:cNvSpPr>
          <p:nvPr/>
        </p:nvSpPr>
        <p:spPr bwMode="auto">
          <a:xfrm>
            <a:off x="5549900" y="4791075"/>
            <a:ext cx="2460625" cy="44767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CA" sz="1400" b="1" dirty="0">
                <a:latin typeface="Calibri" pitchFamily="34" charset="0"/>
              </a:rPr>
              <a:t>7.4. Communication</a:t>
            </a:r>
          </a:p>
        </p:txBody>
      </p:sp>
      <p:sp>
        <p:nvSpPr>
          <p:cNvPr id="32" name="Organigramme : Alternative 78"/>
          <p:cNvSpPr>
            <a:spLocks noChangeArrowheads="1"/>
          </p:cNvSpPr>
          <p:nvPr/>
        </p:nvSpPr>
        <p:spPr bwMode="auto">
          <a:xfrm>
            <a:off x="5549900" y="4157663"/>
            <a:ext cx="2460625" cy="45085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fr-CA" sz="1400" b="1" dirty="0">
                <a:latin typeface="Calibri" pitchFamily="34" charset="0"/>
              </a:rPr>
              <a:t>7.3. Dynamique de groupe</a:t>
            </a:r>
          </a:p>
        </p:txBody>
      </p:sp>
      <p:sp>
        <p:nvSpPr>
          <p:cNvPr id="4117" name="Line 52"/>
          <p:cNvSpPr>
            <a:spLocks noChangeShapeType="1"/>
          </p:cNvSpPr>
          <p:nvPr/>
        </p:nvSpPr>
        <p:spPr bwMode="auto">
          <a:xfrm>
            <a:off x="3211513" y="3157538"/>
            <a:ext cx="184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cxnSp>
        <p:nvCxnSpPr>
          <p:cNvPr id="4118" name="Connecteur droit 39"/>
          <p:cNvCxnSpPr>
            <a:cxnSpLocks noChangeShapeType="1"/>
            <a:stCxn id="4111" idx="0"/>
          </p:cNvCxnSpPr>
          <p:nvPr/>
        </p:nvCxnSpPr>
        <p:spPr bwMode="auto">
          <a:xfrm rot="5400000">
            <a:off x="1863725" y="4194176"/>
            <a:ext cx="29940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19" name="Line 49"/>
          <p:cNvSpPr>
            <a:spLocks noChangeShapeType="1"/>
          </p:cNvSpPr>
          <p:nvPr/>
        </p:nvSpPr>
        <p:spPr bwMode="auto">
          <a:xfrm>
            <a:off x="5295900" y="5053013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120" name="Line 50"/>
          <p:cNvSpPr>
            <a:spLocks noChangeShapeType="1"/>
          </p:cNvSpPr>
          <p:nvPr/>
        </p:nvSpPr>
        <p:spPr bwMode="auto">
          <a:xfrm>
            <a:off x="5295900" y="3248025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cxnSp>
        <p:nvCxnSpPr>
          <p:cNvPr id="4121" name="Connecteur droit 42"/>
          <p:cNvCxnSpPr>
            <a:cxnSpLocks noChangeShapeType="1"/>
          </p:cNvCxnSpPr>
          <p:nvPr/>
        </p:nvCxnSpPr>
        <p:spPr bwMode="auto">
          <a:xfrm rot="5400000">
            <a:off x="4393406" y="4150519"/>
            <a:ext cx="180498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22" name="Line 50"/>
          <p:cNvSpPr>
            <a:spLocks noChangeShapeType="1"/>
          </p:cNvSpPr>
          <p:nvPr/>
        </p:nvSpPr>
        <p:spPr bwMode="auto">
          <a:xfrm>
            <a:off x="5295900" y="3743325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123" name="Line 50"/>
          <p:cNvSpPr>
            <a:spLocks noChangeShapeType="1"/>
          </p:cNvSpPr>
          <p:nvPr/>
        </p:nvSpPr>
        <p:spPr bwMode="auto">
          <a:xfrm>
            <a:off x="5295900" y="4424363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>
                <a:solidFill>
                  <a:srgbClr val="404040"/>
                </a:solidFill>
              </a:rPr>
              <a:t>SYSTÈME DE GESTION</a:t>
            </a:r>
            <a:endParaRPr lang="fr-CA" dirty="0">
              <a:solidFill>
                <a:srgbClr val="40404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63650" y="4219575"/>
            <a:ext cx="1138238" cy="1687513"/>
            <a:chOff x="796" y="2517"/>
            <a:chExt cx="717" cy="1063"/>
          </a:xfrm>
        </p:grpSpPr>
        <p:sp>
          <p:nvSpPr>
            <p:cNvPr id="5233" name="Rectangle 5"/>
            <p:cNvSpPr>
              <a:spLocks noChangeArrowheads="1"/>
            </p:cNvSpPr>
            <p:nvPr/>
          </p:nvSpPr>
          <p:spPr bwMode="auto">
            <a:xfrm>
              <a:off x="796" y="2517"/>
              <a:ext cx="717" cy="178"/>
            </a:xfrm>
            <a:prstGeom prst="rect">
              <a:avLst/>
            </a:prstGeom>
            <a:solidFill>
              <a:srgbClr val="E6FFCD"/>
            </a:solidFill>
            <a:ln w="12700" algn="ctr">
              <a:solidFill>
                <a:srgbClr val="404040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231775" eaLnBrk="0" hangingPunct="0">
                <a:lnSpc>
                  <a:spcPct val="150000"/>
                </a:lnSpc>
              </a:pPr>
              <a:r>
                <a:rPr lang="fr-CA" sz="900">
                  <a:solidFill>
                    <a:srgbClr val="404040"/>
                  </a:solidFill>
                  <a:latin typeface="Georgia" pitchFamily="18" charset="0"/>
                </a:rPr>
                <a:t>Leadership</a:t>
              </a:r>
            </a:p>
          </p:txBody>
        </p:sp>
        <p:sp>
          <p:nvSpPr>
            <p:cNvPr id="5234" name="Rectangle 6"/>
            <p:cNvSpPr>
              <a:spLocks noChangeArrowheads="1"/>
            </p:cNvSpPr>
            <p:nvPr/>
          </p:nvSpPr>
          <p:spPr bwMode="auto">
            <a:xfrm>
              <a:off x="796" y="2812"/>
              <a:ext cx="717" cy="178"/>
            </a:xfrm>
            <a:prstGeom prst="rect">
              <a:avLst/>
            </a:prstGeom>
            <a:solidFill>
              <a:srgbClr val="E6FFCD"/>
            </a:solidFill>
            <a:ln w="12700" algn="ctr">
              <a:solidFill>
                <a:srgbClr val="404040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231775" eaLnBrk="0" hangingPunct="0">
                <a:lnSpc>
                  <a:spcPct val="150000"/>
                </a:lnSpc>
              </a:pPr>
              <a:r>
                <a:rPr lang="fr-CA" sz="900">
                  <a:solidFill>
                    <a:srgbClr val="404040"/>
                  </a:solidFill>
                  <a:latin typeface="Georgia" pitchFamily="18" charset="0"/>
                </a:rPr>
                <a:t>Communication</a:t>
              </a:r>
            </a:p>
          </p:txBody>
        </p:sp>
        <p:sp>
          <p:nvSpPr>
            <p:cNvPr id="5235" name="Rectangle 7"/>
            <p:cNvSpPr>
              <a:spLocks noChangeArrowheads="1"/>
            </p:cNvSpPr>
            <p:nvPr/>
          </p:nvSpPr>
          <p:spPr bwMode="auto">
            <a:xfrm>
              <a:off x="796" y="3107"/>
              <a:ext cx="717" cy="178"/>
            </a:xfrm>
            <a:prstGeom prst="rect">
              <a:avLst/>
            </a:prstGeom>
            <a:solidFill>
              <a:srgbClr val="E6FFCD"/>
            </a:solidFill>
            <a:ln w="12700" algn="ctr">
              <a:solidFill>
                <a:srgbClr val="404040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231775" eaLnBrk="0" hangingPunct="0">
                <a:lnSpc>
                  <a:spcPct val="150000"/>
                </a:lnSpc>
              </a:pPr>
              <a:r>
                <a:rPr lang="fr-CA" sz="900">
                  <a:solidFill>
                    <a:srgbClr val="404040"/>
                  </a:solidFill>
                  <a:latin typeface="Georgia" pitchFamily="18" charset="0"/>
                </a:rPr>
                <a:t>Motivation</a:t>
              </a:r>
            </a:p>
          </p:txBody>
        </p:sp>
        <p:sp>
          <p:nvSpPr>
            <p:cNvPr id="5236" name="Rectangle 8"/>
            <p:cNvSpPr>
              <a:spLocks noChangeArrowheads="1"/>
            </p:cNvSpPr>
            <p:nvPr/>
          </p:nvSpPr>
          <p:spPr bwMode="auto">
            <a:xfrm>
              <a:off x="796" y="3401"/>
              <a:ext cx="717" cy="179"/>
            </a:xfrm>
            <a:prstGeom prst="rect">
              <a:avLst/>
            </a:prstGeom>
            <a:solidFill>
              <a:srgbClr val="E6FFCD"/>
            </a:solidFill>
            <a:ln w="12700" algn="ctr">
              <a:solidFill>
                <a:srgbClr val="404040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231775" eaLnBrk="0" hangingPunct="0">
                <a:lnSpc>
                  <a:spcPct val="150000"/>
                </a:lnSpc>
              </a:pPr>
              <a:r>
                <a:rPr lang="fr-CA" sz="900" dirty="0" smtClean="0">
                  <a:solidFill>
                    <a:srgbClr val="404040"/>
                  </a:solidFill>
                  <a:latin typeface="Georgia" pitchFamily="18" charset="0"/>
                </a:rPr>
                <a:t>Mobilisation</a:t>
              </a:r>
              <a:endParaRPr lang="fr-CA" sz="900" dirty="0">
                <a:solidFill>
                  <a:srgbClr val="404040"/>
                </a:solidFill>
                <a:latin typeface="Georgia" pitchFamily="18" charset="0"/>
              </a:endParaRPr>
            </a:p>
          </p:txBody>
        </p:sp>
      </p:grp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1320800" y="2151063"/>
            <a:ext cx="942975" cy="1439862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Ressources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Humaines</a:t>
            </a:r>
          </a:p>
          <a:p>
            <a:pPr algn="ctr" defTabSz="365125" eaLnBrk="0" hangingPunct="0"/>
            <a:endParaRPr lang="fr-CA" sz="900">
              <a:solidFill>
                <a:srgbClr val="404040"/>
              </a:solidFill>
              <a:latin typeface="Georgia" pitchFamily="18" charset="0"/>
            </a:endParaRP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Ressources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Financières</a:t>
            </a:r>
          </a:p>
          <a:p>
            <a:pPr algn="ctr" defTabSz="365125" eaLnBrk="0" hangingPunct="0"/>
            <a:endParaRPr lang="fr-CA" sz="900">
              <a:solidFill>
                <a:srgbClr val="404040"/>
              </a:solidFill>
              <a:latin typeface="Georgia" pitchFamily="18" charset="0"/>
            </a:endParaRP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Ressources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Physiques</a:t>
            </a:r>
          </a:p>
          <a:p>
            <a:pPr algn="ctr" defTabSz="365125" eaLnBrk="0" hangingPunct="0"/>
            <a:endParaRPr lang="fr-CA" sz="900">
              <a:solidFill>
                <a:srgbClr val="404040"/>
              </a:solidFill>
              <a:latin typeface="Georgia" pitchFamily="18" charset="0"/>
            </a:endParaRP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Information</a:t>
            </a:r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2608263" y="2132013"/>
            <a:ext cx="938212" cy="514350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Mission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Objectifs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Buts</a:t>
            </a: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2608263" y="2847975"/>
            <a:ext cx="938212" cy="779463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Politiques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Programmes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Budgets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Normes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Procédures</a:t>
            </a:r>
          </a:p>
        </p:txBody>
      </p:sp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3760788" y="2705100"/>
            <a:ext cx="619125" cy="300038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36512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Plan</a:t>
            </a:r>
          </a:p>
        </p:txBody>
      </p:sp>
      <p:sp>
        <p:nvSpPr>
          <p:cNvPr id="5128" name="Rectangle 13"/>
          <p:cNvSpPr>
            <a:spLocks noChangeArrowheads="1"/>
          </p:cNvSpPr>
          <p:nvPr/>
        </p:nvSpPr>
        <p:spPr bwMode="auto">
          <a:xfrm>
            <a:off x="4833938" y="2132013"/>
            <a:ext cx="957262" cy="514350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Répartition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des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Ressources</a:t>
            </a:r>
          </a:p>
        </p:txBody>
      </p:sp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4833938" y="2847975"/>
            <a:ext cx="957262" cy="779463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365125" eaLnBrk="0" hangingPunct="0"/>
            <a:endParaRPr lang="fr-CA" sz="900">
              <a:solidFill>
                <a:srgbClr val="404040"/>
              </a:solidFill>
              <a:latin typeface="Georgia" pitchFamily="18" charset="0"/>
            </a:endParaRP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Définition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des</a:t>
            </a:r>
          </a:p>
          <a:p>
            <a:pPr algn="ctr" defTabSz="36512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Tâches</a:t>
            </a:r>
          </a:p>
        </p:txBody>
      </p:sp>
      <p:sp>
        <p:nvSpPr>
          <p:cNvPr id="5130" name="Rectangle 15"/>
          <p:cNvSpPr>
            <a:spLocks noChangeArrowheads="1"/>
          </p:cNvSpPr>
          <p:nvPr/>
        </p:nvSpPr>
        <p:spPr bwMode="auto">
          <a:xfrm>
            <a:off x="6019800" y="2714625"/>
            <a:ext cx="935038" cy="290513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36512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Structure</a:t>
            </a:r>
          </a:p>
        </p:txBody>
      </p:sp>
      <p:sp>
        <p:nvSpPr>
          <p:cNvPr id="5131" name="Rectangle 16"/>
          <p:cNvSpPr>
            <a:spLocks noChangeArrowheads="1"/>
          </p:cNvSpPr>
          <p:nvPr/>
        </p:nvSpPr>
        <p:spPr bwMode="auto">
          <a:xfrm>
            <a:off x="3602038" y="4873625"/>
            <a:ext cx="1055687" cy="346075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23177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Résultats</a:t>
            </a:r>
          </a:p>
          <a:p>
            <a:pPr algn="ctr" defTabSz="231775" eaLnBrk="0" hangingPunct="0"/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Performances</a:t>
            </a:r>
          </a:p>
        </p:txBody>
      </p:sp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4895850" y="4405313"/>
            <a:ext cx="828675" cy="282575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23177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Plans</a:t>
            </a:r>
          </a:p>
        </p:txBody>
      </p:sp>
      <p:sp>
        <p:nvSpPr>
          <p:cNvPr id="5133" name="Rectangle 18"/>
          <p:cNvSpPr>
            <a:spLocks noChangeArrowheads="1"/>
          </p:cNvSpPr>
          <p:nvPr/>
        </p:nvSpPr>
        <p:spPr bwMode="auto">
          <a:xfrm>
            <a:off x="4892675" y="5376863"/>
            <a:ext cx="830263" cy="284162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23177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Résultats</a:t>
            </a:r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5881688" y="4892675"/>
            <a:ext cx="1031875" cy="280988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23177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Comparaisons</a:t>
            </a:r>
          </a:p>
        </p:txBody>
      </p:sp>
      <p:sp>
        <p:nvSpPr>
          <p:cNvPr id="5135" name="Rectangle 20"/>
          <p:cNvSpPr>
            <a:spLocks noChangeArrowheads="1"/>
          </p:cNvSpPr>
          <p:nvPr/>
        </p:nvSpPr>
        <p:spPr bwMode="auto">
          <a:xfrm>
            <a:off x="5881688" y="5646738"/>
            <a:ext cx="1031875" cy="280987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23177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Correction</a:t>
            </a:r>
          </a:p>
        </p:txBody>
      </p:sp>
      <p:sp>
        <p:nvSpPr>
          <p:cNvPr id="5136" name="Rectangle 21"/>
          <p:cNvSpPr>
            <a:spLocks noChangeArrowheads="1"/>
          </p:cNvSpPr>
          <p:nvPr/>
        </p:nvSpPr>
        <p:spPr bwMode="auto">
          <a:xfrm>
            <a:off x="7253288" y="4481513"/>
            <a:ext cx="830262" cy="282575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23177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Produits</a:t>
            </a:r>
          </a:p>
        </p:txBody>
      </p:sp>
      <p:sp>
        <p:nvSpPr>
          <p:cNvPr id="5137" name="Rectangle 22"/>
          <p:cNvSpPr>
            <a:spLocks noChangeArrowheads="1"/>
          </p:cNvSpPr>
          <p:nvPr/>
        </p:nvSpPr>
        <p:spPr bwMode="auto">
          <a:xfrm>
            <a:off x="7253288" y="5376863"/>
            <a:ext cx="830262" cy="284162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23177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Services</a:t>
            </a:r>
          </a:p>
        </p:txBody>
      </p:sp>
      <p:sp>
        <p:nvSpPr>
          <p:cNvPr id="5138" name="Rectangle 23"/>
          <p:cNvSpPr>
            <a:spLocks noChangeArrowheads="1"/>
          </p:cNvSpPr>
          <p:nvPr/>
        </p:nvSpPr>
        <p:spPr bwMode="auto">
          <a:xfrm>
            <a:off x="1128713" y="1839913"/>
            <a:ext cx="1219200" cy="244475"/>
          </a:xfrm>
          <a:prstGeom prst="rect">
            <a:avLst/>
          </a:prstGeom>
          <a:solidFill>
            <a:srgbClr val="BDE2A2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487363" eaLnBrk="0" hangingPunct="0"/>
            <a:r>
              <a:rPr lang="fr-CA" sz="1200" b="1">
                <a:solidFill>
                  <a:srgbClr val="404040"/>
                </a:solidFill>
                <a:latin typeface="Georgia" pitchFamily="18" charset="0"/>
              </a:rPr>
              <a:t>INTRANTS</a:t>
            </a:r>
          </a:p>
        </p:txBody>
      </p:sp>
      <p:sp>
        <p:nvSpPr>
          <p:cNvPr id="5139" name="Rectangle 24"/>
          <p:cNvSpPr>
            <a:spLocks noChangeArrowheads="1"/>
          </p:cNvSpPr>
          <p:nvPr/>
        </p:nvSpPr>
        <p:spPr bwMode="auto">
          <a:xfrm>
            <a:off x="2347913" y="1839913"/>
            <a:ext cx="2376487" cy="244475"/>
          </a:xfrm>
          <a:prstGeom prst="rect">
            <a:avLst/>
          </a:prstGeom>
          <a:solidFill>
            <a:srgbClr val="BDE2A2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487363" eaLnBrk="0" hangingPunct="0"/>
            <a:r>
              <a:rPr lang="fr-CA" sz="1200" b="1">
                <a:solidFill>
                  <a:srgbClr val="404040"/>
                </a:solidFill>
                <a:latin typeface="Georgia" pitchFamily="18" charset="0"/>
              </a:rPr>
              <a:t>PLANIFICATION</a:t>
            </a:r>
          </a:p>
        </p:txBody>
      </p:sp>
      <p:sp>
        <p:nvSpPr>
          <p:cNvPr id="5140" name="Rectangle 25"/>
          <p:cNvSpPr>
            <a:spLocks noChangeArrowheads="1"/>
          </p:cNvSpPr>
          <p:nvPr/>
        </p:nvSpPr>
        <p:spPr bwMode="auto">
          <a:xfrm>
            <a:off x="4664075" y="1839913"/>
            <a:ext cx="2346325" cy="244475"/>
          </a:xfrm>
          <a:prstGeom prst="rect">
            <a:avLst/>
          </a:prstGeom>
          <a:solidFill>
            <a:srgbClr val="BDE2A2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487363" eaLnBrk="0" hangingPunct="0"/>
            <a:r>
              <a:rPr lang="fr-CA" sz="1200" b="1">
                <a:solidFill>
                  <a:srgbClr val="404040"/>
                </a:solidFill>
                <a:latin typeface="Georgia" pitchFamily="18" charset="0"/>
              </a:rPr>
              <a:t>ORGANISATION</a:t>
            </a:r>
          </a:p>
        </p:txBody>
      </p:sp>
      <p:sp>
        <p:nvSpPr>
          <p:cNvPr id="5141" name="Rectangle 27"/>
          <p:cNvSpPr>
            <a:spLocks noChangeArrowheads="1"/>
          </p:cNvSpPr>
          <p:nvPr/>
        </p:nvSpPr>
        <p:spPr bwMode="auto">
          <a:xfrm>
            <a:off x="4670425" y="1906588"/>
            <a:ext cx="47625" cy="1938337"/>
          </a:xfrm>
          <a:prstGeom prst="rect">
            <a:avLst/>
          </a:prstGeom>
          <a:solidFill>
            <a:srgbClr val="DFDA00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fr-FR"/>
          </a:p>
        </p:txBody>
      </p:sp>
      <p:sp>
        <p:nvSpPr>
          <p:cNvPr id="5142" name="Rectangle 28"/>
          <p:cNvSpPr>
            <a:spLocks noChangeArrowheads="1"/>
          </p:cNvSpPr>
          <p:nvPr/>
        </p:nvSpPr>
        <p:spPr bwMode="auto">
          <a:xfrm>
            <a:off x="1143000" y="3913188"/>
            <a:ext cx="3643313" cy="242887"/>
          </a:xfrm>
          <a:prstGeom prst="rect">
            <a:avLst/>
          </a:prstGeom>
          <a:solidFill>
            <a:srgbClr val="BDE2A2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487363" eaLnBrk="0" hangingPunct="0"/>
            <a:r>
              <a:rPr lang="fr-CA" sz="1200" b="1">
                <a:solidFill>
                  <a:srgbClr val="404040"/>
                </a:solidFill>
                <a:latin typeface="Georgia" pitchFamily="18" charset="0"/>
              </a:rPr>
              <a:t>DIRECTION</a:t>
            </a:r>
          </a:p>
        </p:txBody>
      </p:sp>
      <p:sp>
        <p:nvSpPr>
          <p:cNvPr id="5143" name="Rectangle 29"/>
          <p:cNvSpPr>
            <a:spLocks noChangeArrowheads="1"/>
          </p:cNvSpPr>
          <p:nvPr/>
        </p:nvSpPr>
        <p:spPr bwMode="auto">
          <a:xfrm>
            <a:off x="4786313" y="3913188"/>
            <a:ext cx="2300287" cy="242887"/>
          </a:xfrm>
          <a:prstGeom prst="rect">
            <a:avLst/>
          </a:prstGeom>
          <a:solidFill>
            <a:srgbClr val="BDE2A2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487363" eaLnBrk="0" hangingPunct="0"/>
            <a:r>
              <a:rPr lang="fr-CA" sz="1200" b="1">
                <a:solidFill>
                  <a:srgbClr val="404040"/>
                </a:solidFill>
                <a:latin typeface="Georgia" pitchFamily="18" charset="0"/>
              </a:rPr>
              <a:t>CONTRÔLE</a:t>
            </a:r>
          </a:p>
        </p:txBody>
      </p:sp>
      <p:sp>
        <p:nvSpPr>
          <p:cNvPr id="5144" name="Rectangle 30"/>
          <p:cNvSpPr>
            <a:spLocks noChangeArrowheads="1"/>
          </p:cNvSpPr>
          <p:nvPr/>
        </p:nvSpPr>
        <p:spPr bwMode="auto">
          <a:xfrm>
            <a:off x="4730750" y="3979863"/>
            <a:ext cx="49213" cy="1938337"/>
          </a:xfrm>
          <a:prstGeom prst="rect">
            <a:avLst/>
          </a:prstGeom>
          <a:solidFill>
            <a:srgbClr val="DFDA00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fr-FR"/>
          </a:p>
        </p:txBody>
      </p:sp>
      <p:sp>
        <p:nvSpPr>
          <p:cNvPr id="5145" name="Rectangle 31"/>
          <p:cNvSpPr>
            <a:spLocks noChangeArrowheads="1"/>
          </p:cNvSpPr>
          <p:nvPr/>
        </p:nvSpPr>
        <p:spPr bwMode="auto">
          <a:xfrm>
            <a:off x="7042150" y="3913188"/>
            <a:ext cx="1035050" cy="242887"/>
          </a:xfrm>
          <a:prstGeom prst="rect">
            <a:avLst/>
          </a:prstGeom>
          <a:solidFill>
            <a:srgbClr val="BDE2A2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defTabSz="487363" eaLnBrk="0" hangingPunct="0"/>
            <a:r>
              <a:rPr lang="fr-CA" sz="1100" b="1">
                <a:solidFill>
                  <a:srgbClr val="404040"/>
                </a:solidFill>
                <a:latin typeface="Georgia" pitchFamily="18" charset="0"/>
              </a:rPr>
              <a:t>EXTRANTS</a:t>
            </a:r>
          </a:p>
        </p:txBody>
      </p:sp>
      <p:sp>
        <p:nvSpPr>
          <p:cNvPr id="5146" name="Rectangle 32"/>
          <p:cNvSpPr>
            <a:spLocks noChangeArrowheads="1"/>
          </p:cNvSpPr>
          <p:nvPr/>
        </p:nvSpPr>
        <p:spPr bwMode="auto">
          <a:xfrm>
            <a:off x="6986588" y="3979863"/>
            <a:ext cx="49212" cy="1938337"/>
          </a:xfrm>
          <a:prstGeom prst="rect">
            <a:avLst/>
          </a:prstGeom>
          <a:solidFill>
            <a:srgbClr val="DFDA00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fr-FR"/>
          </a:p>
        </p:txBody>
      </p:sp>
      <p:sp>
        <p:nvSpPr>
          <p:cNvPr id="5147" name="Rectangle 34"/>
          <p:cNvSpPr>
            <a:spLocks noChangeArrowheads="1"/>
          </p:cNvSpPr>
          <p:nvPr/>
        </p:nvSpPr>
        <p:spPr bwMode="auto">
          <a:xfrm>
            <a:off x="652463" y="1347788"/>
            <a:ext cx="2774950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fr-CA" sz="1600">
                <a:solidFill>
                  <a:srgbClr val="404040"/>
                </a:solidFill>
                <a:latin typeface="Arial" charset="0"/>
              </a:rPr>
              <a:t>ENVIRONNEMENT SOCIAL</a:t>
            </a:r>
          </a:p>
        </p:txBody>
      </p:sp>
      <p:sp>
        <p:nvSpPr>
          <p:cNvPr id="5148" name="Rectangle 35"/>
          <p:cNvSpPr>
            <a:spLocks noChangeArrowheads="1"/>
          </p:cNvSpPr>
          <p:nvPr/>
        </p:nvSpPr>
        <p:spPr bwMode="auto">
          <a:xfrm>
            <a:off x="4614863" y="1347788"/>
            <a:ext cx="3813175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fr-CA" sz="1600">
                <a:solidFill>
                  <a:srgbClr val="404040"/>
                </a:solidFill>
                <a:latin typeface="Arial" charset="0"/>
              </a:rPr>
              <a:t>ENVIRONNEMENT TECHNOLOGIQUE</a:t>
            </a:r>
          </a:p>
        </p:txBody>
      </p:sp>
      <p:sp>
        <p:nvSpPr>
          <p:cNvPr id="5149" name="Rectangle 36"/>
          <p:cNvSpPr>
            <a:spLocks noChangeArrowheads="1"/>
          </p:cNvSpPr>
          <p:nvPr/>
        </p:nvSpPr>
        <p:spPr bwMode="auto">
          <a:xfrm>
            <a:off x="652463" y="6072188"/>
            <a:ext cx="30464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fr-CA" sz="1600">
                <a:solidFill>
                  <a:srgbClr val="404040"/>
                </a:solidFill>
                <a:latin typeface="Georgia" pitchFamily="18" charset="0"/>
              </a:rPr>
              <a:t>ENVIRONNEMENT ÉTHIQUE</a:t>
            </a:r>
          </a:p>
        </p:txBody>
      </p:sp>
      <p:sp>
        <p:nvSpPr>
          <p:cNvPr id="5150" name="Rectangle 37"/>
          <p:cNvSpPr>
            <a:spLocks noChangeArrowheads="1"/>
          </p:cNvSpPr>
          <p:nvPr/>
        </p:nvSpPr>
        <p:spPr bwMode="auto">
          <a:xfrm>
            <a:off x="7010400" y="1839913"/>
            <a:ext cx="1066800" cy="244475"/>
          </a:xfrm>
          <a:prstGeom prst="rect">
            <a:avLst/>
          </a:prstGeom>
          <a:solidFill>
            <a:srgbClr val="BDE2A2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fr-FR"/>
          </a:p>
        </p:txBody>
      </p:sp>
      <p:sp>
        <p:nvSpPr>
          <p:cNvPr id="5151" name="Rectangle 38"/>
          <p:cNvSpPr>
            <a:spLocks noChangeArrowheads="1"/>
          </p:cNvSpPr>
          <p:nvPr/>
        </p:nvSpPr>
        <p:spPr bwMode="auto">
          <a:xfrm>
            <a:off x="4995863" y="6072188"/>
            <a:ext cx="3536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fr-CA" sz="1600">
                <a:solidFill>
                  <a:srgbClr val="404040"/>
                </a:solidFill>
                <a:latin typeface="Georgia" pitchFamily="18" charset="0"/>
              </a:rPr>
              <a:t>ENVIRONNEMENT ÉCONOMIQUE</a:t>
            </a:r>
          </a:p>
        </p:txBody>
      </p:sp>
      <p:sp>
        <p:nvSpPr>
          <p:cNvPr id="5152" name="Rectangle 39"/>
          <p:cNvSpPr>
            <a:spLocks noChangeArrowheads="1"/>
          </p:cNvSpPr>
          <p:nvPr/>
        </p:nvSpPr>
        <p:spPr bwMode="auto">
          <a:xfrm>
            <a:off x="7048500" y="1906588"/>
            <a:ext cx="47625" cy="1938337"/>
          </a:xfrm>
          <a:prstGeom prst="rect">
            <a:avLst/>
          </a:prstGeom>
          <a:solidFill>
            <a:srgbClr val="DFDA00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fr-FR"/>
          </a:p>
        </p:txBody>
      </p:sp>
      <p:sp>
        <p:nvSpPr>
          <p:cNvPr id="5153" name="Line 40"/>
          <p:cNvSpPr>
            <a:spLocks noChangeShapeType="1"/>
          </p:cNvSpPr>
          <p:nvPr/>
        </p:nvSpPr>
        <p:spPr bwMode="auto">
          <a:xfrm>
            <a:off x="2263775" y="2814638"/>
            <a:ext cx="206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3532188" y="2312988"/>
            <a:ext cx="155575" cy="914400"/>
            <a:chOff x="2186" y="1344"/>
            <a:chExt cx="98" cy="576"/>
          </a:xfrm>
        </p:grpSpPr>
        <p:sp>
          <p:nvSpPr>
            <p:cNvPr id="5230" name="Line 46"/>
            <p:cNvSpPr>
              <a:spLocks noChangeShapeType="1"/>
            </p:cNvSpPr>
            <p:nvPr/>
          </p:nvSpPr>
          <p:spPr bwMode="auto">
            <a:xfrm>
              <a:off x="2256" y="1378"/>
              <a:ext cx="0" cy="5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31" name="Line 47"/>
            <p:cNvSpPr>
              <a:spLocks noChangeShapeType="1"/>
            </p:cNvSpPr>
            <p:nvPr/>
          </p:nvSpPr>
          <p:spPr bwMode="auto">
            <a:xfrm flipH="1">
              <a:off x="2186" y="1344"/>
              <a:ext cx="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32" name="Line 48"/>
            <p:cNvSpPr>
              <a:spLocks noChangeShapeType="1"/>
            </p:cNvSpPr>
            <p:nvPr/>
          </p:nvSpPr>
          <p:spPr bwMode="auto">
            <a:xfrm flipH="1">
              <a:off x="2186" y="1920"/>
              <a:ext cx="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5155" name="Line 49"/>
          <p:cNvSpPr>
            <a:spLocks noChangeShapeType="1"/>
          </p:cNvSpPr>
          <p:nvPr/>
        </p:nvSpPr>
        <p:spPr bwMode="auto">
          <a:xfrm>
            <a:off x="3635375" y="2814638"/>
            <a:ext cx="206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5156" name="Line 50"/>
          <p:cNvSpPr>
            <a:spLocks noChangeShapeType="1"/>
          </p:cNvSpPr>
          <p:nvPr/>
        </p:nvSpPr>
        <p:spPr bwMode="auto">
          <a:xfrm>
            <a:off x="4397375" y="2814638"/>
            <a:ext cx="206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4724400" y="2357438"/>
            <a:ext cx="44450" cy="914400"/>
            <a:chOff x="2976" y="1344"/>
            <a:chExt cx="28" cy="576"/>
          </a:xfrm>
        </p:grpSpPr>
        <p:sp>
          <p:nvSpPr>
            <p:cNvPr id="5227" name="Line 52"/>
            <p:cNvSpPr>
              <a:spLocks noChangeShapeType="1"/>
            </p:cNvSpPr>
            <p:nvPr/>
          </p:nvSpPr>
          <p:spPr bwMode="auto">
            <a:xfrm>
              <a:off x="2976" y="1378"/>
              <a:ext cx="0" cy="5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8" name="Line 53"/>
            <p:cNvSpPr>
              <a:spLocks noChangeShapeType="1"/>
            </p:cNvSpPr>
            <p:nvPr/>
          </p:nvSpPr>
          <p:spPr bwMode="auto">
            <a:xfrm>
              <a:off x="3002" y="1344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9" name="Line 54"/>
            <p:cNvSpPr>
              <a:spLocks noChangeShapeType="1"/>
            </p:cNvSpPr>
            <p:nvPr/>
          </p:nvSpPr>
          <p:spPr bwMode="auto">
            <a:xfrm>
              <a:off x="3002" y="1920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5749925" y="2357438"/>
            <a:ext cx="155575" cy="914400"/>
            <a:chOff x="3578" y="1344"/>
            <a:chExt cx="98" cy="576"/>
          </a:xfrm>
        </p:grpSpPr>
        <p:sp>
          <p:nvSpPr>
            <p:cNvPr id="5224" name="Line 56"/>
            <p:cNvSpPr>
              <a:spLocks noChangeShapeType="1"/>
            </p:cNvSpPr>
            <p:nvPr/>
          </p:nvSpPr>
          <p:spPr bwMode="auto">
            <a:xfrm>
              <a:off x="3648" y="1378"/>
              <a:ext cx="0" cy="5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5" name="Line 57"/>
            <p:cNvSpPr>
              <a:spLocks noChangeShapeType="1"/>
            </p:cNvSpPr>
            <p:nvPr/>
          </p:nvSpPr>
          <p:spPr bwMode="auto">
            <a:xfrm flipH="1">
              <a:off x="3578" y="1344"/>
              <a:ext cx="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26" name="Line 58"/>
            <p:cNvSpPr>
              <a:spLocks noChangeShapeType="1"/>
            </p:cNvSpPr>
            <p:nvPr/>
          </p:nvSpPr>
          <p:spPr bwMode="auto">
            <a:xfrm flipH="1">
              <a:off x="3578" y="1920"/>
              <a:ext cx="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5159" name="Line 59"/>
          <p:cNvSpPr>
            <a:spLocks noChangeShapeType="1"/>
          </p:cNvSpPr>
          <p:nvPr/>
        </p:nvSpPr>
        <p:spPr bwMode="auto">
          <a:xfrm>
            <a:off x="5845175" y="2814638"/>
            <a:ext cx="206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5160" name="Line 60"/>
          <p:cNvSpPr>
            <a:spLocks noChangeShapeType="1"/>
          </p:cNvSpPr>
          <p:nvPr/>
        </p:nvSpPr>
        <p:spPr bwMode="auto">
          <a:xfrm>
            <a:off x="6988175" y="2814638"/>
            <a:ext cx="1196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1179513" y="4414838"/>
            <a:ext cx="44450" cy="1371600"/>
            <a:chOff x="768" y="2640"/>
            <a:chExt cx="28" cy="864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768" y="2640"/>
              <a:ext cx="28" cy="288"/>
              <a:chOff x="768" y="2640"/>
              <a:chExt cx="28" cy="288"/>
            </a:xfrm>
          </p:grpSpPr>
          <p:sp>
            <p:nvSpPr>
              <p:cNvPr id="5221" name="Line 63"/>
              <p:cNvSpPr>
                <a:spLocks noChangeShapeType="1"/>
              </p:cNvSpPr>
              <p:nvPr/>
            </p:nvSpPr>
            <p:spPr bwMode="auto">
              <a:xfrm>
                <a:off x="768" y="2674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222" name="Line 64"/>
              <p:cNvSpPr>
                <a:spLocks noChangeShapeType="1"/>
              </p:cNvSpPr>
              <p:nvPr/>
            </p:nvSpPr>
            <p:spPr bwMode="auto">
              <a:xfrm>
                <a:off x="794" y="2640"/>
                <a:ext cx="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223" name="Line 65"/>
              <p:cNvSpPr>
                <a:spLocks noChangeShapeType="1"/>
              </p:cNvSpPr>
              <p:nvPr/>
            </p:nvSpPr>
            <p:spPr bwMode="auto">
              <a:xfrm>
                <a:off x="794" y="2928"/>
                <a:ext cx="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768" y="2928"/>
              <a:ext cx="28" cy="288"/>
              <a:chOff x="768" y="2928"/>
              <a:chExt cx="28" cy="288"/>
            </a:xfrm>
          </p:grpSpPr>
          <p:sp>
            <p:nvSpPr>
              <p:cNvPr id="5218" name="Line 67"/>
              <p:cNvSpPr>
                <a:spLocks noChangeShapeType="1"/>
              </p:cNvSpPr>
              <p:nvPr/>
            </p:nvSpPr>
            <p:spPr bwMode="auto">
              <a:xfrm>
                <a:off x="768" y="2962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219" name="Line 68"/>
              <p:cNvSpPr>
                <a:spLocks noChangeShapeType="1"/>
              </p:cNvSpPr>
              <p:nvPr/>
            </p:nvSpPr>
            <p:spPr bwMode="auto">
              <a:xfrm>
                <a:off x="794" y="2928"/>
                <a:ext cx="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220" name="Line 69"/>
              <p:cNvSpPr>
                <a:spLocks noChangeShapeType="1"/>
              </p:cNvSpPr>
              <p:nvPr/>
            </p:nvSpPr>
            <p:spPr bwMode="auto">
              <a:xfrm>
                <a:off x="794" y="3216"/>
                <a:ext cx="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768" y="3216"/>
              <a:ext cx="28" cy="288"/>
              <a:chOff x="768" y="3216"/>
              <a:chExt cx="28" cy="288"/>
            </a:xfrm>
          </p:grpSpPr>
          <p:sp>
            <p:nvSpPr>
              <p:cNvPr id="5215" name="Line 71"/>
              <p:cNvSpPr>
                <a:spLocks noChangeShapeType="1"/>
              </p:cNvSpPr>
              <p:nvPr/>
            </p:nvSpPr>
            <p:spPr bwMode="auto">
              <a:xfrm>
                <a:off x="768" y="3250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216" name="Line 72"/>
              <p:cNvSpPr>
                <a:spLocks noChangeShapeType="1"/>
              </p:cNvSpPr>
              <p:nvPr/>
            </p:nvSpPr>
            <p:spPr bwMode="auto">
              <a:xfrm>
                <a:off x="794" y="3216"/>
                <a:ext cx="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217" name="Line 73"/>
              <p:cNvSpPr>
                <a:spLocks noChangeShapeType="1"/>
              </p:cNvSpPr>
              <p:nvPr/>
            </p:nvSpPr>
            <p:spPr bwMode="auto">
              <a:xfrm>
                <a:off x="794" y="3504"/>
                <a:ext cx="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5162" name="Line 74"/>
          <p:cNvSpPr>
            <a:spLocks noChangeShapeType="1"/>
          </p:cNvSpPr>
          <p:nvPr/>
        </p:nvSpPr>
        <p:spPr bwMode="auto">
          <a:xfrm>
            <a:off x="927100" y="5176838"/>
            <a:ext cx="206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3395663" y="4567238"/>
            <a:ext cx="155575" cy="990600"/>
            <a:chOff x="2138" y="2736"/>
            <a:chExt cx="98" cy="624"/>
          </a:xfrm>
        </p:grpSpPr>
        <p:sp>
          <p:nvSpPr>
            <p:cNvPr id="5209" name="Line 89"/>
            <p:cNvSpPr>
              <a:spLocks noChangeShapeType="1"/>
            </p:cNvSpPr>
            <p:nvPr/>
          </p:nvSpPr>
          <p:spPr bwMode="auto">
            <a:xfrm>
              <a:off x="2208" y="2770"/>
              <a:ext cx="0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10" name="Line 90"/>
            <p:cNvSpPr>
              <a:spLocks noChangeShapeType="1"/>
            </p:cNvSpPr>
            <p:nvPr/>
          </p:nvSpPr>
          <p:spPr bwMode="auto">
            <a:xfrm flipH="1">
              <a:off x="2138" y="2736"/>
              <a:ext cx="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11" name="Line 91"/>
            <p:cNvSpPr>
              <a:spLocks noChangeShapeType="1"/>
            </p:cNvSpPr>
            <p:nvPr/>
          </p:nvSpPr>
          <p:spPr bwMode="auto">
            <a:xfrm flipH="1">
              <a:off x="2138" y="3360"/>
              <a:ext cx="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2514600" y="4621213"/>
            <a:ext cx="44450" cy="990600"/>
            <a:chOff x="1584" y="2736"/>
            <a:chExt cx="28" cy="624"/>
          </a:xfrm>
        </p:grpSpPr>
        <p:sp>
          <p:nvSpPr>
            <p:cNvPr id="5206" name="Line 93"/>
            <p:cNvSpPr>
              <a:spLocks noChangeShapeType="1"/>
            </p:cNvSpPr>
            <p:nvPr/>
          </p:nvSpPr>
          <p:spPr bwMode="auto">
            <a:xfrm>
              <a:off x="1584" y="2770"/>
              <a:ext cx="0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07" name="Line 94"/>
            <p:cNvSpPr>
              <a:spLocks noChangeShapeType="1"/>
            </p:cNvSpPr>
            <p:nvPr/>
          </p:nvSpPr>
          <p:spPr bwMode="auto">
            <a:xfrm>
              <a:off x="1610" y="2736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08" name="Line 95"/>
            <p:cNvSpPr>
              <a:spLocks noChangeShapeType="1"/>
            </p:cNvSpPr>
            <p:nvPr/>
          </p:nvSpPr>
          <p:spPr bwMode="auto">
            <a:xfrm>
              <a:off x="1610" y="3360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5165" name="Rectangle 96"/>
          <p:cNvSpPr>
            <a:spLocks noChangeArrowheads="1"/>
          </p:cNvSpPr>
          <p:nvPr/>
        </p:nvSpPr>
        <p:spPr bwMode="auto">
          <a:xfrm>
            <a:off x="2613025" y="4392613"/>
            <a:ext cx="830263" cy="282575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23177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Individus</a:t>
            </a:r>
          </a:p>
        </p:txBody>
      </p:sp>
      <p:sp>
        <p:nvSpPr>
          <p:cNvPr id="5166" name="Rectangle 97"/>
          <p:cNvSpPr>
            <a:spLocks noChangeArrowheads="1"/>
          </p:cNvSpPr>
          <p:nvPr/>
        </p:nvSpPr>
        <p:spPr bwMode="auto">
          <a:xfrm>
            <a:off x="2613025" y="5391150"/>
            <a:ext cx="830263" cy="280988"/>
          </a:xfrm>
          <a:prstGeom prst="rect">
            <a:avLst/>
          </a:prstGeom>
          <a:solidFill>
            <a:srgbClr val="E6FFCD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algn="ctr" defTabSz="231775" eaLnBrk="0" hangingPunct="0">
              <a:lnSpc>
                <a:spcPct val="150000"/>
              </a:lnSpc>
            </a:pPr>
            <a:r>
              <a:rPr lang="fr-CA" sz="900">
                <a:solidFill>
                  <a:srgbClr val="404040"/>
                </a:solidFill>
                <a:latin typeface="Georgia" pitchFamily="18" charset="0"/>
              </a:rPr>
              <a:t>Groupes</a:t>
            </a:r>
          </a:p>
        </p:txBody>
      </p:sp>
      <p:sp>
        <p:nvSpPr>
          <p:cNvPr id="5167" name="Line 98"/>
          <p:cNvSpPr>
            <a:spLocks noChangeShapeType="1"/>
          </p:cNvSpPr>
          <p:nvPr/>
        </p:nvSpPr>
        <p:spPr bwMode="auto">
          <a:xfrm>
            <a:off x="3546475" y="5024438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5168" name="Line 99"/>
          <p:cNvSpPr>
            <a:spLocks noChangeShapeType="1"/>
          </p:cNvSpPr>
          <p:nvPr/>
        </p:nvSpPr>
        <p:spPr bwMode="auto">
          <a:xfrm>
            <a:off x="4702175" y="5024438"/>
            <a:ext cx="53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4800600" y="4567238"/>
            <a:ext cx="44450" cy="990600"/>
            <a:chOff x="3024" y="2736"/>
            <a:chExt cx="28" cy="624"/>
          </a:xfrm>
        </p:grpSpPr>
        <p:sp>
          <p:nvSpPr>
            <p:cNvPr id="5203" name="Line 101"/>
            <p:cNvSpPr>
              <a:spLocks noChangeShapeType="1"/>
            </p:cNvSpPr>
            <p:nvPr/>
          </p:nvSpPr>
          <p:spPr bwMode="auto">
            <a:xfrm>
              <a:off x="3024" y="2770"/>
              <a:ext cx="0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04" name="Line 102"/>
            <p:cNvSpPr>
              <a:spLocks noChangeShapeType="1"/>
            </p:cNvSpPr>
            <p:nvPr/>
          </p:nvSpPr>
          <p:spPr bwMode="auto">
            <a:xfrm>
              <a:off x="3050" y="2736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05" name="Line 103"/>
            <p:cNvSpPr>
              <a:spLocks noChangeShapeType="1"/>
            </p:cNvSpPr>
            <p:nvPr/>
          </p:nvSpPr>
          <p:spPr bwMode="auto">
            <a:xfrm>
              <a:off x="3050" y="3360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14" name="Group 104"/>
          <p:cNvGrpSpPr>
            <a:grpSpLocks/>
          </p:cNvGrpSpPr>
          <p:nvPr/>
        </p:nvGrpSpPr>
        <p:grpSpPr bwMode="auto">
          <a:xfrm>
            <a:off x="5680075" y="4567238"/>
            <a:ext cx="155575" cy="990600"/>
            <a:chOff x="3578" y="2736"/>
            <a:chExt cx="98" cy="624"/>
          </a:xfrm>
        </p:grpSpPr>
        <p:sp>
          <p:nvSpPr>
            <p:cNvPr id="5200" name="Line 105"/>
            <p:cNvSpPr>
              <a:spLocks noChangeShapeType="1"/>
            </p:cNvSpPr>
            <p:nvPr/>
          </p:nvSpPr>
          <p:spPr bwMode="auto">
            <a:xfrm>
              <a:off x="3648" y="2770"/>
              <a:ext cx="0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01" name="Line 106"/>
            <p:cNvSpPr>
              <a:spLocks noChangeShapeType="1"/>
            </p:cNvSpPr>
            <p:nvPr/>
          </p:nvSpPr>
          <p:spPr bwMode="auto">
            <a:xfrm flipH="1">
              <a:off x="3578" y="2736"/>
              <a:ext cx="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202" name="Line 107"/>
            <p:cNvSpPr>
              <a:spLocks noChangeShapeType="1"/>
            </p:cNvSpPr>
            <p:nvPr/>
          </p:nvSpPr>
          <p:spPr bwMode="auto">
            <a:xfrm flipH="1">
              <a:off x="3578" y="3360"/>
              <a:ext cx="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5171" name="Line 108"/>
          <p:cNvSpPr>
            <a:spLocks noChangeShapeType="1"/>
          </p:cNvSpPr>
          <p:nvPr/>
        </p:nvSpPr>
        <p:spPr bwMode="auto">
          <a:xfrm>
            <a:off x="5832475" y="5024438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5172" name="Line 109"/>
          <p:cNvSpPr>
            <a:spLocks noChangeShapeType="1"/>
          </p:cNvSpPr>
          <p:nvPr/>
        </p:nvSpPr>
        <p:spPr bwMode="auto">
          <a:xfrm>
            <a:off x="6988175" y="5024438"/>
            <a:ext cx="130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CA"/>
          </a:p>
        </p:txBody>
      </p:sp>
      <p:grpSp>
        <p:nvGrpSpPr>
          <p:cNvPr id="15" name="Group 110"/>
          <p:cNvGrpSpPr>
            <a:grpSpLocks/>
          </p:cNvGrpSpPr>
          <p:nvPr/>
        </p:nvGrpSpPr>
        <p:grpSpPr bwMode="auto">
          <a:xfrm>
            <a:off x="7162800" y="4491038"/>
            <a:ext cx="44450" cy="990600"/>
            <a:chOff x="4512" y="2688"/>
            <a:chExt cx="28" cy="624"/>
          </a:xfrm>
        </p:grpSpPr>
        <p:sp>
          <p:nvSpPr>
            <p:cNvPr id="5197" name="Line 111"/>
            <p:cNvSpPr>
              <a:spLocks noChangeShapeType="1"/>
            </p:cNvSpPr>
            <p:nvPr/>
          </p:nvSpPr>
          <p:spPr bwMode="auto">
            <a:xfrm>
              <a:off x="4512" y="2722"/>
              <a:ext cx="0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198" name="Line 112"/>
            <p:cNvSpPr>
              <a:spLocks noChangeShapeType="1"/>
            </p:cNvSpPr>
            <p:nvPr/>
          </p:nvSpPr>
          <p:spPr bwMode="auto">
            <a:xfrm>
              <a:off x="4538" y="2688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199" name="Line 113"/>
            <p:cNvSpPr>
              <a:spLocks noChangeShapeType="1"/>
            </p:cNvSpPr>
            <p:nvPr/>
          </p:nvSpPr>
          <p:spPr bwMode="auto">
            <a:xfrm>
              <a:off x="4538" y="3312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5174" name="Line 114"/>
          <p:cNvSpPr>
            <a:spLocks noChangeShapeType="1"/>
          </p:cNvSpPr>
          <p:nvPr/>
        </p:nvSpPr>
        <p:spPr bwMode="auto">
          <a:xfrm>
            <a:off x="511175" y="6015038"/>
            <a:ext cx="5845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5175" name="Line 116"/>
          <p:cNvSpPr>
            <a:spLocks noChangeShapeType="1"/>
          </p:cNvSpPr>
          <p:nvPr/>
        </p:nvSpPr>
        <p:spPr bwMode="auto">
          <a:xfrm>
            <a:off x="6400800" y="5230813"/>
            <a:ext cx="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5176" name="Line 117"/>
          <p:cNvSpPr>
            <a:spLocks noChangeShapeType="1"/>
          </p:cNvSpPr>
          <p:nvPr/>
        </p:nvSpPr>
        <p:spPr bwMode="auto">
          <a:xfrm>
            <a:off x="1806575" y="3805238"/>
            <a:ext cx="6378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5177" name="Line 118"/>
          <p:cNvSpPr>
            <a:spLocks noChangeShapeType="1"/>
          </p:cNvSpPr>
          <p:nvPr/>
        </p:nvSpPr>
        <p:spPr bwMode="auto">
          <a:xfrm>
            <a:off x="1752600" y="3630613"/>
            <a:ext cx="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5178" name="Rectangle 3"/>
          <p:cNvSpPr>
            <a:spLocks noChangeArrowheads="1"/>
          </p:cNvSpPr>
          <p:nvPr/>
        </p:nvSpPr>
        <p:spPr bwMode="auto">
          <a:xfrm>
            <a:off x="1724025" y="6505575"/>
            <a:ext cx="58356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fr-CA" sz="1200">
                <a:solidFill>
                  <a:srgbClr val="404040"/>
                </a:solidFill>
                <a:latin typeface="Georgia" pitchFamily="18" charset="0"/>
              </a:rPr>
              <a:t>Source: Flippo. E.B.; Munsigner, G.M. </a:t>
            </a:r>
            <a:r>
              <a:rPr lang="fr-CA" sz="1200" b="1">
                <a:solidFill>
                  <a:srgbClr val="404040"/>
                </a:solidFill>
                <a:latin typeface="Georgia" pitchFamily="18" charset="0"/>
              </a:rPr>
              <a:t>Management</a:t>
            </a:r>
            <a:r>
              <a:rPr lang="fr-CA" sz="1200">
                <a:solidFill>
                  <a:srgbClr val="404040"/>
                </a:solidFill>
                <a:latin typeface="Georgia" pitchFamily="18" charset="0"/>
              </a:rPr>
              <a:t>. Boston, Allyn &amp; Bacon, 1975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>
            <a:off x="2536825" y="2357438"/>
            <a:ext cx="44450" cy="914400"/>
            <a:chOff x="1584" y="1344"/>
            <a:chExt cx="28" cy="576"/>
          </a:xfrm>
        </p:grpSpPr>
        <p:sp>
          <p:nvSpPr>
            <p:cNvPr id="5194" name="Line 42"/>
            <p:cNvSpPr>
              <a:spLocks noChangeShapeType="1"/>
            </p:cNvSpPr>
            <p:nvPr/>
          </p:nvSpPr>
          <p:spPr bwMode="auto">
            <a:xfrm>
              <a:off x="1584" y="1378"/>
              <a:ext cx="0" cy="5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195" name="Line 43"/>
            <p:cNvSpPr>
              <a:spLocks noChangeShapeType="1"/>
            </p:cNvSpPr>
            <p:nvPr/>
          </p:nvSpPr>
          <p:spPr bwMode="auto">
            <a:xfrm>
              <a:off x="1610" y="1344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196" name="Line 44"/>
            <p:cNvSpPr>
              <a:spLocks noChangeShapeType="1"/>
            </p:cNvSpPr>
            <p:nvPr/>
          </p:nvSpPr>
          <p:spPr bwMode="auto">
            <a:xfrm>
              <a:off x="1610" y="1920"/>
              <a:ext cx="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17" name="Group 75"/>
          <p:cNvGrpSpPr>
            <a:grpSpLocks/>
          </p:cNvGrpSpPr>
          <p:nvPr/>
        </p:nvGrpSpPr>
        <p:grpSpPr bwMode="auto">
          <a:xfrm>
            <a:off x="2400300" y="4414838"/>
            <a:ext cx="155575" cy="1371600"/>
            <a:chOff x="1514" y="2640"/>
            <a:chExt cx="98" cy="864"/>
          </a:xfrm>
        </p:grpSpPr>
        <p:grpSp>
          <p:nvGrpSpPr>
            <p:cNvPr id="18" name="Group 76"/>
            <p:cNvGrpSpPr>
              <a:grpSpLocks/>
            </p:cNvGrpSpPr>
            <p:nvPr/>
          </p:nvGrpSpPr>
          <p:grpSpPr bwMode="auto">
            <a:xfrm>
              <a:off x="1514" y="2640"/>
              <a:ext cx="98" cy="288"/>
              <a:chOff x="1514" y="2640"/>
              <a:chExt cx="98" cy="288"/>
            </a:xfrm>
          </p:grpSpPr>
          <p:sp>
            <p:nvSpPr>
              <p:cNvPr id="5191" name="Line 77"/>
              <p:cNvSpPr>
                <a:spLocks noChangeShapeType="1"/>
              </p:cNvSpPr>
              <p:nvPr/>
            </p:nvSpPr>
            <p:spPr bwMode="auto">
              <a:xfrm>
                <a:off x="1584" y="2674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192" name="Line 78"/>
              <p:cNvSpPr>
                <a:spLocks noChangeShapeType="1"/>
              </p:cNvSpPr>
              <p:nvPr/>
            </p:nvSpPr>
            <p:spPr bwMode="auto">
              <a:xfrm flipH="1">
                <a:off x="1514" y="2640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193" name="Line 79"/>
              <p:cNvSpPr>
                <a:spLocks noChangeShapeType="1"/>
              </p:cNvSpPr>
              <p:nvPr/>
            </p:nvSpPr>
            <p:spPr bwMode="auto">
              <a:xfrm flipH="1">
                <a:off x="1514" y="2928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9" name="Group 80"/>
            <p:cNvGrpSpPr>
              <a:grpSpLocks/>
            </p:cNvGrpSpPr>
            <p:nvPr/>
          </p:nvGrpSpPr>
          <p:grpSpPr bwMode="auto">
            <a:xfrm>
              <a:off x="1514" y="2928"/>
              <a:ext cx="98" cy="288"/>
              <a:chOff x="1514" y="2928"/>
              <a:chExt cx="98" cy="288"/>
            </a:xfrm>
          </p:grpSpPr>
          <p:sp>
            <p:nvSpPr>
              <p:cNvPr id="5188" name="Line 81"/>
              <p:cNvSpPr>
                <a:spLocks noChangeShapeType="1"/>
              </p:cNvSpPr>
              <p:nvPr/>
            </p:nvSpPr>
            <p:spPr bwMode="auto">
              <a:xfrm>
                <a:off x="1584" y="2962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189" name="Line 82"/>
              <p:cNvSpPr>
                <a:spLocks noChangeShapeType="1"/>
              </p:cNvSpPr>
              <p:nvPr/>
            </p:nvSpPr>
            <p:spPr bwMode="auto">
              <a:xfrm flipH="1">
                <a:off x="1514" y="2928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190" name="Line 83"/>
              <p:cNvSpPr>
                <a:spLocks noChangeShapeType="1"/>
              </p:cNvSpPr>
              <p:nvPr/>
            </p:nvSpPr>
            <p:spPr bwMode="auto">
              <a:xfrm flipH="1">
                <a:off x="1514" y="3216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0" name="Group 84"/>
            <p:cNvGrpSpPr>
              <a:grpSpLocks/>
            </p:cNvGrpSpPr>
            <p:nvPr/>
          </p:nvGrpSpPr>
          <p:grpSpPr bwMode="auto">
            <a:xfrm>
              <a:off x="1514" y="3216"/>
              <a:ext cx="98" cy="288"/>
              <a:chOff x="1514" y="3216"/>
              <a:chExt cx="98" cy="288"/>
            </a:xfrm>
          </p:grpSpPr>
          <p:sp>
            <p:nvSpPr>
              <p:cNvPr id="5185" name="Line 85"/>
              <p:cNvSpPr>
                <a:spLocks noChangeShapeType="1"/>
              </p:cNvSpPr>
              <p:nvPr/>
            </p:nvSpPr>
            <p:spPr bwMode="auto">
              <a:xfrm>
                <a:off x="1584" y="3250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186" name="Line 86"/>
              <p:cNvSpPr>
                <a:spLocks noChangeShapeType="1"/>
              </p:cNvSpPr>
              <p:nvPr/>
            </p:nvSpPr>
            <p:spPr bwMode="auto">
              <a:xfrm flipH="1">
                <a:off x="1514" y="3216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187" name="Line 87"/>
              <p:cNvSpPr>
                <a:spLocks noChangeShapeType="1"/>
              </p:cNvSpPr>
              <p:nvPr/>
            </p:nvSpPr>
            <p:spPr bwMode="auto">
              <a:xfrm flipH="1">
                <a:off x="1514" y="3504"/>
                <a:ext cx="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5181" name="Rectangle 26"/>
          <p:cNvSpPr>
            <a:spLocks noChangeArrowheads="1"/>
          </p:cNvSpPr>
          <p:nvPr/>
        </p:nvSpPr>
        <p:spPr bwMode="auto">
          <a:xfrm>
            <a:off x="2354263" y="1906588"/>
            <a:ext cx="47625" cy="1938337"/>
          </a:xfrm>
          <a:prstGeom prst="rect">
            <a:avLst/>
          </a:prstGeom>
          <a:solidFill>
            <a:srgbClr val="DFDA00"/>
          </a:solidFill>
          <a:ln w="12700" algn="ctr">
            <a:solidFill>
              <a:srgbClr val="40404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fr-FR"/>
          </a:p>
        </p:txBody>
      </p:sp>
      <p:sp>
        <p:nvSpPr>
          <p:cNvPr id="117" name="Espace réservé du numéro de diapositive 1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B9EA-2E15-4494-8FFF-8A807DF691C5}" type="slidenum">
              <a:rPr lang="fr-CA" smtClean="0"/>
              <a:pPr/>
              <a:t>3</a:t>
            </a:fld>
            <a:endParaRPr lang="fr-CA"/>
          </a:p>
        </p:txBody>
      </p:sp>
      <p:sp>
        <p:nvSpPr>
          <p:cNvPr id="118" name="Rectangle 117"/>
          <p:cNvSpPr/>
          <p:nvPr/>
        </p:nvSpPr>
        <p:spPr bwMode="auto">
          <a:xfrm>
            <a:off x="1119610" y="3947160"/>
            <a:ext cx="3620030" cy="2026920"/>
          </a:xfrm>
          <a:prstGeom prst="rect">
            <a:avLst/>
          </a:prstGeom>
          <a:noFill/>
          <a:ln w="38100"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554514"/>
            <a:ext cx="8143875" cy="3541486"/>
          </a:xfrm>
        </p:spPr>
        <p:txBody>
          <a:bodyPr/>
          <a:lstStyle/>
          <a:p>
            <a:pPr marL="0" indent="0" algn="ctr">
              <a:buNone/>
            </a:pPr>
            <a:r>
              <a:rPr lang="fr-CA" sz="1800" b="1" dirty="0" smtClean="0">
                <a:cs typeface="Arial" charset="0"/>
              </a:rPr>
              <a:t>Processus suivant lequel </a:t>
            </a:r>
            <a:r>
              <a:rPr lang="fr-CA" sz="1800" b="1" dirty="0">
                <a:cs typeface="Arial" charset="0"/>
              </a:rPr>
              <a:t>les gestionnaires </a:t>
            </a:r>
            <a:r>
              <a:rPr lang="fr-CA" sz="1800" b="1" dirty="0" smtClean="0">
                <a:cs typeface="Arial" charset="0"/>
              </a:rPr>
              <a:t/>
            </a:r>
            <a:br>
              <a:rPr lang="fr-CA" sz="1800" b="1" dirty="0" smtClean="0">
                <a:cs typeface="Arial" charset="0"/>
              </a:rPr>
            </a:br>
            <a:r>
              <a:rPr lang="fr-CA" sz="1800" b="1" dirty="0" smtClean="0">
                <a:cs typeface="Arial" charset="0"/>
              </a:rPr>
              <a:t>mettent </a:t>
            </a:r>
            <a:r>
              <a:rPr lang="fr-CA" sz="1800" b="1" dirty="0">
                <a:cs typeface="Arial" charset="0"/>
              </a:rPr>
              <a:t>à contribution toutes leurs compétences </a:t>
            </a:r>
            <a:r>
              <a:rPr lang="fr-CA" sz="1800" b="1" dirty="0" smtClean="0">
                <a:cs typeface="Arial" charset="0"/>
              </a:rPr>
              <a:t/>
            </a:r>
            <a:br>
              <a:rPr lang="fr-CA" sz="1800" b="1" dirty="0" smtClean="0">
                <a:cs typeface="Arial" charset="0"/>
              </a:rPr>
            </a:br>
            <a:r>
              <a:rPr lang="fr-CA" sz="1800" b="1" dirty="0" smtClean="0">
                <a:cs typeface="Arial" charset="0"/>
              </a:rPr>
              <a:t>en </a:t>
            </a:r>
            <a:r>
              <a:rPr lang="fr-CA" sz="1800" b="1" dirty="0">
                <a:cs typeface="Arial" charset="0"/>
              </a:rPr>
              <a:t>matière de motivation, de leadership et de communication </a:t>
            </a:r>
            <a:r>
              <a:rPr lang="fr-CA" sz="1800" b="1" dirty="0" smtClean="0">
                <a:cs typeface="Arial" charset="0"/>
              </a:rPr>
              <a:t/>
            </a:r>
            <a:br>
              <a:rPr lang="fr-CA" sz="1800" b="1" dirty="0" smtClean="0">
                <a:cs typeface="Arial" charset="0"/>
              </a:rPr>
            </a:br>
            <a:r>
              <a:rPr lang="fr-CA" sz="1800" b="1" dirty="0" smtClean="0">
                <a:cs typeface="Arial" charset="0"/>
              </a:rPr>
              <a:t>pour </a:t>
            </a:r>
            <a:r>
              <a:rPr lang="fr-CA" sz="1800" b="1" dirty="0">
                <a:cs typeface="Arial" charset="0"/>
              </a:rPr>
              <a:t>amener les employés à effectuer leurs tâches </a:t>
            </a:r>
            <a:r>
              <a:rPr lang="fr-CA" sz="1800" b="1" dirty="0" smtClean="0">
                <a:cs typeface="Arial" charset="0"/>
              </a:rPr>
              <a:t>quotidiennes</a:t>
            </a:r>
            <a:br>
              <a:rPr lang="fr-CA" sz="1800" b="1" dirty="0" smtClean="0">
                <a:cs typeface="Arial" charset="0"/>
              </a:rPr>
            </a:br>
            <a:r>
              <a:rPr lang="fr-CA" sz="1800" b="1" dirty="0" smtClean="0">
                <a:cs typeface="Arial" charset="0"/>
              </a:rPr>
              <a:t>avec </a:t>
            </a:r>
            <a:r>
              <a:rPr lang="fr-CA" sz="1800" b="1" dirty="0">
                <a:cs typeface="Arial" charset="0"/>
              </a:rPr>
              <a:t>intérêt, selon les plans et les objectifs </a:t>
            </a:r>
            <a:r>
              <a:rPr lang="fr-CA" sz="1800" b="1" dirty="0" smtClean="0">
                <a:cs typeface="Arial" charset="0"/>
              </a:rPr>
              <a:t>communs</a:t>
            </a:r>
            <a:endParaRPr lang="fr-CA" sz="1800" b="1" dirty="0">
              <a:cs typeface="Arial" charset="0"/>
            </a:endParaRPr>
          </a:p>
          <a:p>
            <a:endParaRPr lang="fr-CA" sz="2000" dirty="0"/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652463" y="526146"/>
            <a:ext cx="8143875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0" i="0" u="none" strike="noStrike" kern="0" cap="all" spc="0" normalizeH="0" baseline="0" noProof="0" dirty="0" smtClean="0">
                <a:ln>
                  <a:noFill/>
                </a:ln>
                <a:solidFill>
                  <a:srgbClr val="3A3D37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Blocs 3 et 4</a:t>
            </a:r>
            <a:br>
              <a:rPr kumimoji="0" lang="fr-CA" sz="3200" b="0" i="0" u="none" strike="noStrike" kern="0" cap="all" spc="0" normalizeH="0" baseline="0" noProof="0" dirty="0" smtClean="0">
                <a:ln>
                  <a:noFill/>
                </a:ln>
                <a:solidFill>
                  <a:srgbClr val="3A3D37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</a:br>
            <a:r>
              <a:rPr kumimoji="0" lang="fr-CA" sz="3200" b="0" i="0" u="none" strike="noStrike" kern="0" cap="all" spc="0" normalizeH="0" baseline="0" noProof="0" dirty="0" smtClean="0">
                <a:ln>
                  <a:noFill/>
                </a:ln>
                <a:solidFill>
                  <a:srgbClr val="3A3D37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direction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7473" y="1717711"/>
            <a:ext cx="5260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>
              <a:buNone/>
            </a:pPr>
            <a:r>
              <a:rPr lang="fr-CA" sz="2800" b="1" i="1" dirty="0" smtClean="0"/>
              <a:t>L’aspect « humain » de la gestion</a:t>
            </a:r>
          </a:p>
        </p:txBody>
      </p:sp>
      <p:pic>
        <p:nvPicPr>
          <p:cNvPr id="7" name="Picture 2" descr="C:\Documents and Settings\Owner\Local Settings\Temporary Internet Files\Content.IE5\BODNA8SZ\MCj043754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057" y="4636253"/>
            <a:ext cx="2767421" cy="1735501"/>
          </a:xfrm>
          <a:prstGeom prst="rect">
            <a:avLst/>
          </a:prstGeom>
          <a:noFill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685799" y="1959429"/>
            <a:ext cx="7587344" cy="4542963"/>
          </a:xfrm>
        </p:spPr>
        <p:txBody>
          <a:bodyPr/>
          <a:lstStyle/>
          <a:p>
            <a:r>
              <a:rPr lang="fr-CA" dirty="0" smtClean="0"/>
              <a:t>C’est quoi « </a:t>
            </a:r>
            <a:r>
              <a:rPr lang="fr-CA" b="1" i="1" dirty="0" smtClean="0"/>
              <a:t>bien</a:t>
            </a:r>
            <a:r>
              <a:rPr lang="fr-CA" dirty="0" smtClean="0"/>
              <a:t> » diriger ?</a:t>
            </a:r>
          </a:p>
          <a:p>
            <a:pPr lvl="1"/>
            <a:r>
              <a:rPr lang="fr-CA" sz="2000" dirty="0" smtClean="0"/>
              <a:t>Faire preuve de leadership  (7.1)</a:t>
            </a:r>
          </a:p>
          <a:p>
            <a:pPr lvl="1"/>
            <a:r>
              <a:rPr lang="fr-CA" sz="2000" dirty="0" smtClean="0"/>
              <a:t>Influencer le comportement et la motivation (7.2)</a:t>
            </a:r>
          </a:p>
          <a:p>
            <a:pPr lvl="1"/>
            <a:r>
              <a:rPr lang="fr-CA" sz="2000" dirty="0" smtClean="0"/>
              <a:t>Établir  une bonne communication </a:t>
            </a:r>
            <a:br>
              <a:rPr lang="fr-CA" sz="2000" dirty="0" smtClean="0"/>
            </a:br>
            <a:r>
              <a:rPr lang="fr-CA" sz="2000" dirty="0" smtClean="0"/>
              <a:t>interpersonnelle et organisationnelle (7.3)</a:t>
            </a:r>
          </a:p>
          <a:p>
            <a:pPr lvl="1"/>
            <a:r>
              <a:rPr lang="fr-CA" sz="2000" dirty="0" smtClean="0"/>
              <a:t>Réussir à mobiliser le plein potentiel </a:t>
            </a:r>
            <a:br>
              <a:rPr lang="fr-CA" sz="2000" dirty="0" smtClean="0"/>
            </a:br>
            <a:r>
              <a:rPr lang="fr-CA" sz="2000" dirty="0" smtClean="0"/>
              <a:t>des groupes et équipes (7.4)</a:t>
            </a:r>
          </a:p>
          <a:p>
            <a:r>
              <a:rPr lang="fr-CA" dirty="0" smtClean="0"/>
              <a:t>Nécessaire pour relever</a:t>
            </a:r>
            <a:br>
              <a:rPr lang="fr-CA" dirty="0" smtClean="0"/>
            </a:br>
            <a:r>
              <a:rPr lang="fr-CA" dirty="0" smtClean="0"/>
              <a:t>les défis du quotidien</a:t>
            </a:r>
            <a:br>
              <a:rPr lang="fr-CA" dirty="0" smtClean="0"/>
            </a:br>
            <a:r>
              <a:rPr lang="fr-CA" dirty="0" smtClean="0"/>
              <a:t>et du changement continu</a:t>
            </a:r>
          </a:p>
          <a:p>
            <a:pPr lvl="1"/>
            <a:endParaRPr lang="fr-CA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5</a:t>
            </a:fld>
            <a:endParaRPr lang="fr-CA"/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500063" y="533400"/>
            <a:ext cx="8143875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0" i="0" u="none" strike="noStrike" kern="0" cap="all" spc="0" normalizeH="0" baseline="0" noProof="0" dirty="0" smtClean="0">
                <a:ln>
                  <a:noFill/>
                </a:ln>
                <a:solidFill>
                  <a:srgbClr val="3A3D37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Bloc 3 et 4</a:t>
            </a:r>
            <a:br>
              <a:rPr kumimoji="0" lang="fr-CA" sz="3200" b="0" i="0" u="none" strike="noStrike" kern="0" cap="all" spc="0" normalizeH="0" baseline="0" noProof="0" dirty="0" smtClean="0">
                <a:ln>
                  <a:noFill/>
                </a:ln>
                <a:solidFill>
                  <a:srgbClr val="3A3D37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</a:br>
            <a:r>
              <a:rPr kumimoji="0" lang="fr-CA" sz="3200" b="0" i="0" u="none" strike="noStrike" kern="0" cap="all" spc="0" normalizeH="0" baseline="0" noProof="0" dirty="0" smtClean="0">
                <a:ln>
                  <a:noFill/>
                </a:ln>
                <a:solidFill>
                  <a:srgbClr val="3A3D37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direction</a:t>
            </a:r>
          </a:p>
        </p:txBody>
      </p:sp>
      <p:pic>
        <p:nvPicPr>
          <p:cNvPr id="1026" name="Picture 2" descr="C:\Documents and Settings\Owner\Local Settings\Temporary Internet Files\Content.IE5\BODNA8SZ\MCj0437541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057" y="4636253"/>
            <a:ext cx="2767421" cy="17355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4406900"/>
            <a:ext cx="7772400" cy="2189163"/>
          </a:xfrm>
        </p:spPr>
        <p:txBody>
          <a:bodyPr/>
          <a:lstStyle/>
          <a:p>
            <a:pPr>
              <a:defRPr/>
            </a:pPr>
            <a:r>
              <a:rPr lang="fr-CA" sz="3600" dirty="0" smtClean="0">
                <a:solidFill>
                  <a:srgbClr val="404040"/>
                </a:solidFill>
              </a:rPr>
              <a:t>BLOC </a:t>
            </a:r>
            <a:r>
              <a:rPr lang="fr-CA" sz="3600" dirty="0" smtClean="0">
                <a:solidFill>
                  <a:srgbClr val="404040"/>
                </a:solidFill>
              </a:rPr>
              <a:t>4. </a:t>
            </a:r>
            <a:r>
              <a:rPr lang="fr-CA" sz="3600" dirty="0" smtClean="0">
                <a:solidFill>
                  <a:srgbClr val="404040"/>
                </a:solidFill>
              </a:rPr>
              <a:t>	DIRECTION:</a:t>
            </a:r>
            <a:br>
              <a:rPr lang="fr-CA" sz="3600" dirty="0" smtClean="0">
                <a:solidFill>
                  <a:srgbClr val="404040"/>
                </a:solidFill>
              </a:rPr>
            </a:br>
            <a:r>
              <a:rPr lang="fr-CA" sz="3600" dirty="0" smtClean="0">
                <a:solidFill>
                  <a:srgbClr val="404040"/>
                </a:solidFill>
              </a:rPr>
              <a:t>			</a:t>
            </a:r>
            <a:r>
              <a:rPr lang="fr-CA" sz="3600" dirty="0" smtClean="0">
                <a:solidFill>
                  <a:srgbClr val="404040"/>
                </a:solidFill>
              </a:rPr>
              <a:t>Dynamique de groupe</a:t>
            </a:r>
            <a:r>
              <a:rPr lang="fr-CA" sz="3600" dirty="0" smtClean="0">
                <a:solidFill>
                  <a:srgbClr val="404040"/>
                </a:solidFill>
              </a:rPr>
              <a:t/>
            </a:r>
            <a:br>
              <a:rPr lang="fr-CA" sz="3600" dirty="0" smtClean="0">
                <a:solidFill>
                  <a:srgbClr val="404040"/>
                </a:solidFill>
              </a:rPr>
            </a:br>
            <a:r>
              <a:rPr lang="fr-CA" sz="3600" dirty="0" smtClean="0">
                <a:solidFill>
                  <a:srgbClr val="404040"/>
                </a:solidFill>
              </a:rPr>
              <a:t>			et </a:t>
            </a:r>
            <a:r>
              <a:rPr lang="fr-CA" sz="3600" dirty="0" smtClean="0">
                <a:solidFill>
                  <a:srgbClr val="404040"/>
                </a:solidFill>
              </a:rPr>
              <a:t>communication</a:t>
            </a:r>
            <a:endParaRPr lang="fr-CA" sz="3200" dirty="0">
              <a:solidFill>
                <a:srgbClr val="3A3D37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b="1" dirty="0" smtClean="0">
                <a:solidFill>
                  <a:srgbClr val="595959"/>
                </a:solidFill>
              </a:rPr>
              <a:t>ADPU 6000 01M – GESTION PUBLIQUE</a:t>
            </a:r>
          </a:p>
          <a:p>
            <a:pPr eaLnBrk="1" hangingPunct="1"/>
            <a:r>
              <a:rPr lang="fr-CA" b="1" dirty="0" smtClean="0">
                <a:solidFill>
                  <a:srgbClr val="595959"/>
                </a:solidFill>
              </a:rPr>
              <a:t>Professeur : Guy Robinson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825" y="566738"/>
            <a:ext cx="7880350" cy="288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4B2A-89B0-490C-ABF6-FFB7330CD87E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99460-C3EC-4075-BB85-656344AA908F}" type="slidenum">
              <a:rPr lang="fr-CA" smtClean="0"/>
              <a:pPr/>
              <a:t>7</a:t>
            </a:fld>
            <a:endParaRPr lang="fr-CA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500063" y="533400"/>
            <a:ext cx="8143875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0" i="0" u="none" strike="noStrike" kern="0" cap="all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Plan de la rencontre</a:t>
            </a:r>
            <a:endParaRPr kumimoji="0" lang="fr-CA" sz="3200" b="0" i="0" u="none" strike="noStrike" kern="0" cap="all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Franklin Gothic Heavy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1580" y="4239108"/>
            <a:ext cx="65708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fr-CA" b="1" dirty="0" smtClean="0">
                <a:solidFill>
                  <a:srgbClr val="404040"/>
                </a:solidFill>
              </a:rPr>
              <a:t>Introduction (19h00-19h15)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fr-CA" b="1" dirty="0" smtClean="0">
                <a:solidFill>
                  <a:srgbClr val="404040"/>
                </a:solidFill>
              </a:rPr>
              <a:t>Présentations thématiques (19h15 – 20h15)</a:t>
            </a:r>
          </a:p>
          <a:p>
            <a:pPr marL="971550" lvl="1" indent="-514350">
              <a:buFont typeface="Times New Roman" pitchFamily="18" charset="0"/>
              <a:buAutoNum type="arabicPeriod"/>
            </a:pPr>
            <a:r>
              <a:rPr lang="fr-CA" sz="2000" b="1" dirty="0" smtClean="0">
                <a:solidFill>
                  <a:srgbClr val="404040"/>
                </a:solidFill>
              </a:rPr>
              <a:t>Dynamique de groupe</a:t>
            </a:r>
            <a:endParaRPr lang="fr-CA" sz="2000" b="1" dirty="0">
              <a:solidFill>
                <a:srgbClr val="404040"/>
              </a:solidFill>
            </a:endParaRPr>
          </a:p>
          <a:p>
            <a:pPr marL="971550" lvl="1" indent="-514350">
              <a:buFont typeface="Times New Roman" pitchFamily="18" charset="0"/>
              <a:buAutoNum type="arabicPeriod"/>
            </a:pPr>
            <a:r>
              <a:rPr lang="fr-CA" sz="2000" b="1" dirty="0" smtClean="0">
                <a:solidFill>
                  <a:srgbClr val="404040"/>
                </a:solidFill>
              </a:rPr>
              <a:t>Communication</a:t>
            </a:r>
            <a:endParaRPr lang="fr-CA" sz="2000" b="1" dirty="0" smtClean="0">
              <a:solidFill>
                <a:srgbClr val="404040"/>
              </a:solidFill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fr-CA" b="1" dirty="0" smtClean="0">
                <a:solidFill>
                  <a:srgbClr val="404040"/>
                </a:solidFill>
              </a:rPr>
              <a:t>Étude de cas (20h15 – 21h00)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fr-CA" b="1" dirty="0" smtClean="0">
                <a:solidFill>
                  <a:srgbClr val="404040"/>
                </a:solidFill>
              </a:rPr>
              <a:t>Conclusion (21h00-21h15)</a:t>
            </a: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51" y="1268712"/>
            <a:ext cx="8003596" cy="2880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357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contenu 1"/>
          <p:cNvSpPr>
            <a:spLocks noGrp="1"/>
          </p:cNvSpPr>
          <p:nvPr>
            <p:ph idx="1"/>
          </p:nvPr>
        </p:nvSpPr>
        <p:spPr>
          <a:xfrm>
            <a:off x="500063" y="2284596"/>
            <a:ext cx="8143875" cy="4114800"/>
          </a:xfrm>
        </p:spPr>
        <p:txBody>
          <a:bodyPr/>
          <a:lstStyle/>
          <a:p>
            <a:r>
              <a:rPr lang="fr-CA" sz="2000" b="1" i="1" dirty="0" smtClean="0">
                <a:solidFill>
                  <a:srgbClr val="404040"/>
                </a:solidFill>
              </a:rPr>
              <a:t>Pour le </a:t>
            </a:r>
            <a:r>
              <a:rPr lang="fr-CA" sz="2000" b="1" i="1" dirty="0" smtClean="0">
                <a:solidFill>
                  <a:srgbClr val="404040"/>
                </a:solidFill>
              </a:rPr>
              <a:t>15 </a:t>
            </a:r>
            <a:r>
              <a:rPr lang="fr-CA" sz="2000" b="1" i="1" dirty="0" smtClean="0">
                <a:solidFill>
                  <a:srgbClr val="404040"/>
                </a:solidFill>
              </a:rPr>
              <a:t>novembre</a:t>
            </a:r>
          </a:p>
          <a:p>
            <a:pPr lvl="1"/>
            <a:r>
              <a:rPr lang="fr-CA" sz="2000" dirty="0" smtClean="0">
                <a:solidFill>
                  <a:srgbClr val="404040"/>
                </a:solidFill>
              </a:rPr>
              <a:t>Groupes: forum et rapport de </a:t>
            </a:r>
            <a:r>
              <a:rPr lang="fr-CA" sz="2000" dirty="0" smtClean="0">
                <a:solidFill>
                  <a:srgbClr val="404040"/>
                </a:solidFill>
              </a:rPr>
              <a:t>cas -  </a:t>
            </a:r>
            <a:r>
              <a:rPr lang="fr-CA" sz="2000" i="1" dirty="0" smtClean="0">
                <a:solidFill>
                  <a:srgbClr val="404040"/>
                </a:solidFill>
              </a:rPr>
              <a:t>Cas 8. Le nouveau</a:t>
            </a:r>
            <a:endParaRPr lang="fr-CA" sz="2000" i="1" dirty="0" smtClean="0">
              <a:solidFill>
                <a:srgbClr val="404040"/>
              </a:solidFill>
            </a:endParaRPr>
          </a:p>
          <a:p>
            <a:r>
              <a:rPr lang="fr-CA" sz="2000" b="1" i="1" dirty="0" smtClean="0">
                <a:solidFill>
                  <a:srgbClr val="404040"/>
                </a:solidFill>
              </a:rPr>
              <a:t>Pour le </a:t>
            </a:r>
            <a:r>
              <a:rPr lang="fr-CA" sz="2000" b="1" i="1" dirty="0" smtClean="0">
                <a:solidFill>
                  <a:srgbClr val="404040"/>
                </a:solidFill>
              </a:rPr>
              <a:t>22</a:t>
            </a:r>
            <a:r>
              <a:rPr lang="fr-CA" sz="2000" b="1" i="1" dirty="0" smtClean="0">
                <a:solidFill>
                  <a:srgbClr val="404040"/>
                </a:solidFill>
              </a:rPr>
              <a:t> </a:t>
            </a:r>
            <a:r>
              <a:rPr lang="fr-CA" sz="2000" b="1" i="1" dirty="0" smtClean="0">
                <a:solidFill>
                  <a:srgbClr val="404040"/>
                </a:solidFill>
              </a:rPr>
              <a:t>novembre</a:t>
            </a:r>
          </a:p>
          <a:p>
            <a:pPr lvl="1"/>
            <a:r>
              <a:rPr lang="fr-CA" sz="2000" dirty="0" smtClean="0">
                <a:solidFill>
                  <a:srgbClr val="404040"/>
                </a:solidFill>
              </a:rPr>
              <a:t>Lectures: à réaliser</a:t>
            </a:r>
          </a:p>
          <a:p>
            <a:pPr lvl="1"/>
            <a:r>
              <a:rPr lang="fr-CA" sz="2000" dirty="0" smtClean="0">
                <a:solidFill>
                  <a:srgbClr val="404040"/>
                </a:solidFill>
              </a:rPr>
              <a:t>Tableaux et organigrammes : à visionner</a:t>
            </a:r>
          </a:p>
          <a:p>
            <a:pPr lvl="1"/>
            <a:r>
              <a:rPr lang="fr-CA" sz="2000" dirty="0" smtClean="0">
                <a:solidFill>
                  <a:srgbClr val="404040"/>
                </a:solidFill>
              </a:rPr>
              <a:t>Présentations thématiques : Groupe </a:t>
            </a:r>
            <a:r>
              <a:rPr lang="fr-CA" sz="2000" dirty="0" smtClean="0">
                <a:solidFill>
                  <a:srgbClr val="404040"/>
                </a:solidFill>
              </a:rPr>
              <a:t>5</a:t>
            </a:r>
            <a:endParaRPr lang="fr-CA" sz="2000" dirty="0" smtClean="0">
              <a:solidFill>
                <a:srgbClr val="404040"/>
              </a:solidFill>
            </a:endParaRPr>
          </a:p>
          <a:p>
            <a:pPr lvl="1"/>
            <a:r>
              <a:rPr lang="fr-CA" sz="2000" dirty="0" smtClean="0">
                <a:solidFill>
                  <a:srgbClr val="404040"/>
                </a:solidFill>
              </a:rPr>
              <a:t>Forum </a:t>
            </a:r>
            <a:r>
              <a:rPr lang="fr-CA" sz="2000" i="1" dirty="0">
                <a:solidFill>
                  <a:srgbClr val="404040"/>
                </a:solidFill>
              </a:rPr>
              <a:t>Études de cas </a:t>
            </a:r>
            <a:r>
              <a:rPr lang="fr-CA" sz="2000" dirty="0">
                <a:solidFill>
                  <a:srgbClr val="404040"/>
                </a:solidFill>
              </a:rPr>
              <a:t>- </a:t>
            </a:r>
            <a:r>
              <a:rPr lang="fr-CA" sz="2000" i="1" dirty="0">
                <a:solidFill>
                  <a:srgbClr val="404040"/>
                </a:solidFill>
              </a:rPr>
              <a:t>Cas </a:t>
            </a:r>
            <a:r>
              <a:rPr lang="fr-CA" sz="2000" i="1" dirty="0" smtClean="0">
                <a:solidFill>
                  <a:srgbClr val="404040"/>
                </a:solidFill>
              </a:rPr>
              <a:t>6. </a:t>
            </a:r>
            <a:r>
              <a:rPr lang="fr-CA" sz="2000" i="1" dirty="0" smtClean="0">
                <a:solidFill>
                  <a:srgbClr val="404040"/>
                </a:solidFill>
              </a:rPr>
              <a:t>Le successeur</a:t>
            </a:r>
            <a:endParaRPr lang="fr-CA" sz="2000" i="1" dirty="0">
              <a:solidFill>
                <a:srgbClr val="404040"/>
              </a:solidFill>
            </a:endParaRPr>
          </a:p>
          <a:p>
            <a:pPr lvl="1"/>
            <a:r>
              <a:rPr lang="fr-CA" sz="2000" dirty="0" smtClean="0">
                <a:solidFill>
                  <a:srgbClr val="404040"/>
                </a:solidFill>
              </a:rPr>
              <a:t>Café pédagogique : pour </a:t>
            </a:r>
            <a:r>
              <a:rPr lang="fr-CA" sz="2000" dirty="0" smtClean="0">
                <a:solidFill>
                  <a:srgbClr val="404040"/>
                </a:solidFill>
              </a:rPr>
              <a:t>échanger</a:t>
            </a:r>
          </a:p>
          <a:p>
            <a:r>
              <a:rPr lang="fr-CA" sz="2000" b="1" i="1" dirty="0" smtClean="0">
                <a:solidFill>
                  <a:srgbClr val="404040"/>
                </a:solidFill>
              </a:rPr>
              <a:t>Pour le 29 novembre</a:t>
            </a:r>
          </a:p>
          <a:p>
            <a:pPr lvl="1"/>
            <a:r>
              <a:rPr lang="fr-CA" sz="2000" dirty="0">
                <a:solidFill>
                  <a:srgbClr val="404040"/>
                </a:solidFill>
              </a:rPr>
              <a:t>Groupes: forum et rapport de cas -  </a:t>
            </a:r>
            <a:r>
              <a:rPr lang="fr-CA" sz="2000" i="1" dirty="0">
                <a:solidFill>
                  <a:srgbClr val="404040"/>
                </a:solidFill>
              </a:rPr>
              <a:t>Cas </a:t>
            </a:r>
            <a:r>
              <a:rPr lang="fr-CA" sz="2000" i="1" dirty="0" smtClean="0">
                <a:solidFill>
                  <a:srgbClr val="404040"/>
                </a:solidFill>
              </a:rPr>
              <a:t>6. </a:t>
            </a:r>
            <a:r>
              <a:rPr lang="fr-CA" sz="2000" i="1" dirty="0">
                <a:solidFill>
                  <a:srgbClr val="404040"/>
                </a:solidFill>
              </a:rPr>
              <a:t>Le </a:t>
            </a:r>
            <a:r>
              <a:rPr lang="fr-CA" sz="2000" i="1" dirty="0" smtClean="0">
                <a:solidFill>
                  <a:srgbClr val="404040"/>
                </a:solidFill>
              </a:rPr>
              <a:t>successeur</a:t>
            </a:r>
            <a:endParaRPr lang="fr-CA" sz="2000" i="1" dirty="0">
              <a:solidFill>
                <a:srgbClr val="404040"/>
              </a:solidFill>
            </a:endParaRPr>
          </a:p>
          <a:p>
            <a:pPr lvl="1"/>
            <a:endParaRPr lang="fr-CA" sz="2000" dirty="0" smtClean="0">
              <a:solidFill>
                <a:srgbClr val="40404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0063" y="533399"/>
            <a:ext cx="8143875" cy="1746813"/>
          </a:xfrm>
        </p:spPr>
        <p:txBody>
          <a:bodyPr/>
          <a:lstStyle/>
          <a:p>
            <a:pPr>
              <a:defRPr/>
            </a:pPr>
            <a:r>
              <a:rPr lang="fr-CA" dirty="0" smtClean="0">
                <a:solidFill>
                  <a:srgbClr val="404040"/>
                </a:solidFill>
              </a:rPr>
              <a:t>Prochaine rencontre</a:t>
            </a:r>
            <a:br>
              <a:rPr lang="fr-CA" dirty="0" smtClean="0">
                <a:solidFill>
                  <a:srgbClr val="404040"/>
                </a:solidFill>
              </a:rPr>
            </a:br>
            <a:r>
              <a:rPr lang="fr-CA" sz="2000" dirty="0" smtClean="0">
                <a:solidFill>
                  <a:srgbClr val="404040"/>
                </a:solidFill>
              </a:rPr>
              <a:t>22</a:t>
            </a:r>
            <a:r>
              <a:rPr lang="fr-CA" sz="2000" dirty="0" smtClean="0">
                <a:solidFill>
                  <a:srgbClr val="404040"/>
                </a:solidFill>
              </a:rPr>
              <a:t> </a:t>
            </a:r>
            <a:r>
              <a:rPr lang="fr-CA" sz="2000" b="1" dirty="0" smtClean="0">
                <a:solidFill>
                  <a:srgbClr val="404040"/>
                </a:solidFill>
              </a:rPr>
              <a:t>NOVEMBRE</a:t>
            </a:r>
            <a:r>
              <a:rPr lang="fr-CA" b="1" dirty="0" smtClean="0">
                <a:solidFill>
                  <a:srgbClr val="404040"/>
                </a:solidFill>
              </a:rPr>
              <a:t/>
            </a:r>
            <a:br>
              <a:rPr lang="fr-CA" b="1" dirty="0" smtClean="0">
                <a:solidFill>
                  <a:srgbClr val="404040"/>
                </a:solidFill>
              </a:rPr>
            </a:br>
            <a:r>
              <a:rPr lang="fr-CA" sz="2800" dirty="0" smtClean="0">
                <a:solidFill>
                  <a:srgbClr val="404040"/>
                </a:solidFill>
              </a:rPr>
              <a:t>Bloc </a:t>
            </a:r>
            <a:r>
              <a:rPr lang="fr-CA" sz="2800" dirty="0">
                <a:solidFill>
                  <a:srgbClr val="404040"/>
                </a:solidFill>
              </a:rPr>
              <a:t>5</a:t>
            </a:r>
            <a:r>
              <a:rPr lang="fr-CA" sz="2800" dirty="0" smtClean="0">
                <a:solidFill>
                  <a:srgbClr val="404040"/>
                </a:solidFill>
              </a:rPr>
              <a:t> </a:t>
            </a:r>
            <a:r>
              <a:rPr lang="fr-CA" sz="2800" dirty="0" smtClean="0">
                <a:solidFill>
                  <a:srgbClr val="404040"/>
                </a:solidFill>
              </a:rPr>
              <a:t>– </a:t>
            </a:r>
            <a:r>
              <a:rPr lang="fr-CA" sz="2800" dirty="0" smtClean="0">
                <a:solidFill>
                  <a:srgbClr val="404040"/>
                </a:solidFill>
              </a:rPr>
              <a:t>Module 6. dotation </a:t>
            </a:r>
            <a:br>
              <a:rPr lang="fr-CA" sz="2800" dirty="0" smtClean="0">
                <a:solidFill>
                  <a:srgbClr val="404040"/>
                </a:solidFill>
              </a:rPr>
            </a:br>
            <a:r>
              <a:rPr lang="fr-CA" sz="2800" dirty="0">
                <a:solidFill>
                  <a:srgbClr val="404040"/>
                </a:solidFill>
              </a:rPr>
              <a:t>	</a:t>
            </a:r>
            <a:r>
              <a:rPr lang="fr-CA" sz="2800" dirty="0" smtClean="0">
                <a:solidFill>
                  <a:srgbClr val="404040"/>
                </a:solidFill>
              </a:rPr>
              <a:t>	 Module 8. </a:t>
            </a:r>
            <a:r>
              <a:rPr lang="fr-CA" sz="2800" dirty="0" smtClean="0">
                <a:solidFill>
                  <a:srgbClr val="404040"/>
                </a:solidFill>
              </a:rPr>
              <a:t>contrôle</a:t>
            </a:r>
            <a:endParaRPr lang="fr-CA" dirty="0" smtClean="0">
              <a:solidFill>
                <a:srgbClr val="40404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D4A934-C116-490D-8BAC-C54977139C0E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2545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84388" y="274638"/>
            <a:ext cx="7498080" cy="1143000"/>
          </a:xfrm>
        </p:spPr>
        <p:txBody>
          <a:bodyPr>
            <a:normAutofit/>
          </a:bodyPr>
          <a:lstStyle/>
          <a:p>
            <a:r>
              <a:rPr lang="fr-CA" dirty="0" smtClean="0"/>
              <a:t>RAPPORT de cas</a:t>
            </a:r>
          </a:p>
        </p:txBody>
      </p:sp>
      <p:pic>
        <p:nvPicPr>
          <p:cNvPr id="5" name="Picture 2050" descr="dd020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3453" y="666744"/>
            <a:ext cx="1560513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00122" y="2159042"/>
            <a:ext cx="6977090" cy="435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Font typeface="Wingdings" pitchFamily="2" charset="2"/>
              <a:buChar char=""/>
            </a:pPr>
            <a:r>
              <a:rPr lang="fr-CA" sz="1800" b="1" dirty="0"/>
              <a:t>DÉFINITION DU (DES) PROBLÈME(S</a:t>
            </a:r>
            <a:r>
              <a:rPr lang="fr-CA" sz="1800" b="1" dirty="0" smtClean="0"/>
              <a:t>)</a:t>
            </a:r>
          </a:p>
          <a:p>
            <a:pPr marL="742950" lvl="1" indent="-285750">
              <a:lnSpc>
                <a:spcPct val="140000"/>
              </a:lnSpc>
              <a:buFont typeface="Arial" pitchFamily="34" charset="0"/>
              <a:buChar char="•"/>
            </a:pPr>
            <a:r>
              <a:rPr lang="fr-CA" sz="1800" b="1" dirty="0" smtClean="0"/>
              <a:t>Quel est le problème de gestion ? Un seul ou plusieurs?</a:t>
            </a:r>
            <a:endParaRPr lang="fr-CA" sz="1800" b="1" dirty="0"/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"/>
            </a:pPr>
            <a:r>
              <a:rPr lang="fr-CA" sz="1800" b="1" dirty="0"/>
              <a:t>ANALYSE DES CAUSES ET </a:t>
            </a:r>
            <a:r>
              <a:rPr lang="fr-CA" sz="1800" b="1" dirty="0" smtClean="0"/>
              <a:t>CONSÉQUENCES</a:t>
            </a:r>
          </a:p>
          <a:p>
            <a:pPr marL="742950" lvl="1" indent="-285750">
              <a:lnSpc>
                <a:spcPct val="140000"/>
              </a:lnSpc>
              <a:buFont typeface="Arial" pitchFamily="34" charset="0"/>
              <a:buChar char="•"/>
            </a:pPr>
            <a:r>
              <a:rPr lang="fr-CA" sz="1800" b="1" dirty="0" smtClean="0"/>
              <a:t>Ce qui cause le(s) problème(s) ?</a:t>
            </a:r>
          </a:p>
          <a:p>
            <a:pPr marL="742950" lvl="1" indent="-285750">
              <a:lnSpc>
                <a:spcPct val="140000"/>
              </a:lnSpc>
              <a:buFont typeface="Arial" pitchFamily="34" charset="0"/>
              <a:buChar char="•"/>
            </a:pPr>
            <a:r>
              <a:rPr lang="fr-CA" sz="1800" b="1" dirty="0" smtClean="0"/>
              <a:t>Leurs conséquences majeures?</a:t>
            </a:r>
            <a:endParaRPr lang="fr-CA" sz="1800" b="1" dirty="0"/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"/>
            </a:pPr>
            <a:r>
              <a:rPr lang="fr-CA" sz="1800" b="1" dirty="0"/>
              <a:t>FORMULATION DES </a:t>
            </a:r>
            <a:r>
              <a:rPr lang="fr-CA" sz="1800" b="1" dirty="0" smtClean="0"/>
              <a:t>OBJECTIFS</a:t>
            </a:r>
          </a:p>
          <a:p>
            <a:pPr marL="742950" lvl="1" indent="-285750">
              <a:lnSpc>
                <a:spcPct val="140000"/>
              </a:lnSpc>
              <a:buFont typeface="Arial" pitchFamily="34" charset="0"/>
              <a:buChar char="•"/>
            </a:pPr>
            <a:r>
              <a:rPr lang="fr-CA" sz="1800" b="1" dirty="0" smtClean="0"/>
              <a:t>Objectifs visés [pour résoudre le(s) problème(s)]</a:t>
            </a:r>
            <a:endParaRPr lang="fr-CA" sz="1800" b="1" dirty="0"/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"/>
            </a:pPr>
            <a:r>
              <a:rPr lang="fr-CA" sz="1800" b="1" dirty="0"/>
              <a:t>IDENTIFICATION ET ÉVALUATION DES </a:t>
            </a:r>
            <a:r>
              <a:rPr lang="fr-CA" sz="1800" b="1" dirty="0" smtClean="0"/>
              <a:t>OPTIONS</a:t>
            </a:r>
          </a:p>
          <a:p>
            <a:pPr marL="742950" lvl="1" indent="-285750">
              <a:lnSpc>
                <a:spcPct val="140000"/>
              </a:lnSpc>
              <a:buFont typeface="Arial" pitchFamily="34" charset="0"/>
              <a:buChar char="•"/>
            </a:pPr>
            <a:r>
              <a:rPr lang="fr-CA" sz="1800" b="1" dirty="0" smtClean="0"/>
              <a:t>Vos alternatives + avantages et inconvénients de chacune</a:t>
            </a:r>
            <a:endParaRPr lang="fr-CA" sz="1800" b="1" dirty="0"/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"/>
            </a:pPr>
            <a:r>
              <a:rPr lang="fr-CA" sz="1800" b="1" dirty="0" smtClean="0"/>
              <a:t>CHOIX D’UNE SOLUTION</a:t>
            </a:r>
          </a:p>
          <a:p>
            <a:pPr marL="742950" lvl="1" indent="-285750">
              <a:lnSpc>
                <a:spcPct val="140000"/>
              </a:lnSpc>
              <a:buFont typeface="Arial" pitchFamily="34" charset="0"/>
              <a:buChar char="•"/>
            </a:pPr>
            <a:r>
              <a:rPr lang="fr-CA" sz="1800" b="1" dirty="0" smtClean="0"/>
              <a:t>La solution que le groupe propose</a:t>
            </a:r>
            <a:endParaRPr lang="fr-CA" sz="1800" b="1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4294967295"/>
          </p:nvPr>
        </p:nvSpPr>
        <p:spPr>
          <a:xfrm>
            <a:off x="8262492" y="6305550"/>
            <a:ext cx="4572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6294C92D-0306-4E69-9CD3-20855E849650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/>
              <a:t>9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215630" y="1088688"/>
            <a:ext cx="3626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2000" b="1" dirty="0" smtClean="0">
                <a:solidFill>
                  <a:srgbClr val="FF0000"/>
                </a:solidFill>
              </a:rPr>
              <a:t>5 sections clairement identifiées</a:t>
            </a:r>
            <a:br>
              <a:rPr lang="fr-CA" sz="2000" b="1" dirty="0" smtClean="0">
                <a:solidFill>
                  <a:srgbClr val="FF0000"/>
                </a:solidFill>
              </a:rPr>
            </a:br>
            <a:r>
              <a:rPr lang="fr-CA" sz="2000" b="1" dirty="0" smtClean="0">
                <a:solidFill>
                  <a:srgbClr val="FF0000"/>
                </a:solidFill>
              </a:rPr>
              <a:t>dans le rapport</a:t>
            </a:r>
            <a:endParaRPr lang="fr-C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42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ARTICULATE_PROJECT_OPEN" val="0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80&quot;&gt;&lt;property id=&quot;20148&quot; value=&quot;5&quot;/&gt;&lt;property id=&quot;20300&quot; value=&quot;Diapositive 6 - &amp;quot;Module 7.1&amp;quot;&quot;/&gt;&lt;property id=&quot;20307&quot; value=&quot;370&quot;/&gt;&lt;/object&gt;&lt;object type=&quot;3&quot; unique_id=&quot;19538&quot;&gt;&lt;property id=&quot;20148&quot; value=&quot;5&quot;/&gt;&lt;property id=&quot;20300&quot; value=&quot;Diapositive 10 - &amp;quot;LEADERSHIP&amp;quot;&quot;/&gt;&lt;property id=&quot;20307&quot; value=&quot;427&quot;/&gt;&lt;/object&gt;&lt;object type=&quot;3&quot; unique_id=&quot;20120&quot;&gt;&lt;property id=&quot;20148&quot; value=&quot;5&quot;/&gt;&lt;property id=&quot;20300&quot; value=&quot;Diapositive 16 - &amp;quot;LEADERSHIP&amp;quot;&quot;/&gt;&lt;property id=&quot;20307&quot; value=&quot;428&quot;/&gt;&lt;/object&gt;&lt;object type=&quot;3&quot; unique_id=&quot;20156&quot;&gt;&lt;property id=&quot;20148&quot; value=&quot;5&quot;/&gt;&lt;property id=&quot;20300&quot; value=&quot;Diapositive 17 - &amp;quot;APPROCHES DU COMPORTEMENT &amp;#x0D;&amp;#x0A;ET DES STYLES &amp;#x0D;&amp;#x0A;&amp;quot;&quot;/&gt;&lt;property id=&quot;20307&quot; value=&quot;430&quot;/&gt;&lt;/object&gt;&lt;object type=&quot;3&quot; unique_id=&quot;20198&quot;&gt;&lt;property id=&quot;20148&quot; value=&quot;5&quot;/&gt;&lt;property id=&quot;20300&quot; value=&quot;Diapositive 46 - &amp;quot;Les fondements du leadership&amp;quot;&quot;/&gt;&lt;property id=&quot;20307&quot; value=&quot;432&quot;/&gt;&lt;/object&gt;&lt;object type=&quot;3&quot; unique_id=&quot;20199&quot;&gt;&lt;property id=&quot;20148&quot; value=&quot;5&quot;/&gt;&lt;property id=&quot;20300&quot; value=&quot;Diapositive 47 - &amp;quot;Proposer une vision&amp;quot;&quot;/&gt;&lt;property id=&quot;20307&quot; value=&quot;433&quot;/&gt;&lt;/object&gt;&lt;object type=&quot;3&quot; unique_id=&quot;20310&quot;&gt;&lt;property id=&quot;20148&quot; value=&quot;5&quot;/&gt;&lt;property id=&quot;20300&quot; value=&quot;Diapositive 48 - &amp;quot;Penser en leader&amp;quot;&quot;/&gt;&lt;property id=&quot;20307&quot; value=&quot;434&quot;/&gt;&lt;/object&gt;&lt;object type=&quot;3&quot; unique_id=&quot;20314&quot;&gt;&lt;property id=&quot;20148&quot; value=&quot;5&quot;/&gt;&lt;property id=&quot;20300&quot; value=&quot;Diapositive 45 - &amp;quot;RECHERCHES &amp;#x0D;&amp;#x0A;SUR LE COMPORTEMENT DES LEADERS&amp;quot;&quot;/&gt;&lt;property id=&quot;20307&quot; value=&quot;438&quot;/&gt;&lt;/object&gt;&lt;object type=&quot;3&quot; unique_id=&quot;20556&quot;&gt;&lt;property id=&quot;20148&quot; value=&quot;5&quot;/&gt;&lt;property id=&quot;20300&quot; value=&quot;Diapositive 43 - &amp;quot;leader transformationnel : caractéristiques &amp;quot;&quot;/&gt;&lt;property id=&quot;20307&quot; value=&quot;443&quot;/&gt;&lt;/object&gt;&lt;object type=&quot;3&quot; unique_id=&quot;20561&quot;&gt;&lt;property id=&quot;20148&quot; value=&quot;5&quot;/&gt;&lt;property id=&quot;20300&quot; value=&quot;Diapositive 49 - &amp;quot;Être un leader&amp;quot;&quot;/&gt;&lt;property id=&quot;20307&quot; value=&quot;448&quot;/&gt;&lt;/object&gt;&lt;object type=&quot;3&quot; unique_id=&quot;20912&quot;&gt;&lt;property id=&quot;20148&quot; value=&quot;5&quot;/&gt;&lt;property id=&quot;20300&quot; value=&quot;Diapositive 7&quot;/&gt;&lt;property id=&quot;20307&quot; value=&quot;450&quot;/&gt;&lt;/object&gt;&lt;object type=&quot;3&quot; unique_id=&quot;23309&quot;&gt;&lt;property id=&quot;20148&quot; value=&quot;5&quot;/&gt;&lt;property id=&quot;20300&quot; value=&quot;Diapositive 1 - &amp;quot;Module 7&amp;quot;&quot;/&gt;&lt;property id=&quot;20307&quot; value=&quot;452&quot;/&gt;&lt;/object&gt;&lt;object type=&quot;3&quot; unique_id=&quot;23310&quot;&gt;&lt;property id=&quot;20148&quot; value=&quot;5&quot;/&gt;&lt;property id=&quot;20300&quot; value=&quot;Diapositive 2&quot;/&gt;&lt;property id=&quot;20307&quot; value=&quot;453&quot;/&gt;&lt;/object&gt;&lt;object type=&quot;3&quot; unique_id=&quot;23311&quot;&gt;&lt;property id=&quot;20148&quot; value=&quot;5&quot;/&gt;&lt;property id=&quot;20300&quot; value=&quot;Diapositive 8&quot;/&gt;&lt;property id=&quot;20307&quot; value=&quot;454&quot;/&gt;&lt;/object&gt;&lt;object type=&quot;3&quot; unique_id=&quot;23463&quot;&gt;&lt;property id=&quot;20148&quot; value=&quot;5&quot;/&gt;&lt;property id=&quot;20300&quot; value=&quot;Diapositive 51 - &amp;quot;Module 7.2&amp;quot;&quot;/&gt;&lt;property id=&quot;20307&quot; value=&quot;455&quot;/&gt;&lt;/object&gt;&lt;object type=&quot;3&quot; unique_id=&quot;23524&quot;&gt;&lt;property id=&quot;20148&quot; value=&quot;5&quot;/&gt;&lt;property id=&quot;20300&quot; value=&quot;Diapositive 3 - &amp;quot;SYSTÈME DE GESTION&amp;quot;&quot;/&gt;&lt;property id=&quot;20307&quot; value=&quot;456&quot;/&gt;&lt;/object&gt;&lt;object type=&quot;3&quot; unique_id=&quot;23525&quot;&gt;&lt;property id=&quot;20148&quot; value=&quot;5&quot;/&gt;&lt;property id=&quot;20300&quot; value=&quot;Diapositive 5&quot;/&gt;&lt;property id=&quot;20307&quot; value=&quot;457&quot;/&gt;&lt;/object&gt;&lt;object type=&quot;3&quot; unique_id=&quot;23774&quot;&gt;&lt;property id=&quot;20148&quot; value=&quot;5&quot;/&gt;&lt;property id=&quot;20300&quot; value=&quot;Diapositive 12 - &amp;quot;LEADERSHIP&amp;quot;&quot;/&gt;&lt;property id=&quot;20307&quot; value=&quot;458&quot;/&gt;&lt;/object&gt;&lt;object type=&quot;3&quot; unique_id=&quot;23775&quot;&gt;&lt;property id=&quot;20148&quot; value=&quot;5&quot;/&gt;&lt;property id=&quot;20300&quot; value=&quot;Diapositive 11&quot;/&gt;&lt;property id=&quot;20307&quot; value=&quot;459&quot;/&gt;&lt;/object&gt;&lt;object type=&quot;3&quot; unique_id=&quot;23776&quot;&gt;&lt;property id=&quot;20148&quot; value=&quot;5&quot;/&gt;&lt;property id=&quot;20300&quot; value=&quot;Diapositive 14&quot;/&gt;&lt;property id=&quot;20307&quot; value=&quot;460&quot;/&gt;&lt;/object&gt;&lt;object type=&quot;3&quot; unique_id=&quot;23845&quot;&gt;&lt;property id=&quot;20148&quot; value=&quot;5&quot;/&gt;&lt;property id=&quot;20300&quot; value=&quot;Diapositive 4&quot;/&gt;&lt;property id=&quot;20307&quot; value=&quot;462&quot;/&gt;&lt;/object&gt;&lt;object type=&quot;3&quot; unique_id=&quot;23846&quot;&gt;&lt;property id=&quot;20148&quot; value=&quot;5&quot;/&gt;&lt;property id=&quot;20300&quot; value=&quot;Diapositive 9 - &amp;quot;Leadership&amp;quot;&quot;/&gt;&lt;property id=&quot;20307&quot; value=&quot;461&quot;/&gt;&lt;/object&gt;&lt;object type=&quot;3&quot; unique_id=&quot;24063&quot;&gt;&lt;property id=&quot;20148&quot; value=&quot;5&quot;/&gt;&lt;property id=&quot;20300&quot; value=&quot;Diapositive 13 - &amp;quot;LEADERSHIP&amp;quot;&quot;/&gt;&lt;property id=&quot;20307&quot; value=&quot;463&quot;/&gt;&lt;/object&gt;&lt;object type=&quot;3&quot; unique_id=&quot;24171&quot;&gt;&lt;property id=&quot;20148&quot; value=&quot;5&quot;/&gt;&lt;property id=&quot;20300&quot; value=&quot;Diapositive 15 - &amp;quot;LEADERSHIP&amp;quot;&quot;/&gt;&lt;property id=&quot;20307&quot; value=&quot;464&quot;/&gt;&lt;/object&gt;&lt;object type=&quot;3&quot; unique_id=&quot;24316&quot;&gt;&lt;property id=&quot;20148&quot; value=&quot;5&quot;/&gt;&lt;property id=&quot;20300&quot; value=&quot;Diapositive 18&quot;/&gt;&lt;property id=&quot;20307&quot; value=&quot;466&quot;/&gt;&lt;/object&gt;&lt;object type=&quot;3&quot; unique_id=&quot;24317&quot;&gt;&lt;property id=&quot;20148&quot; value=&quot;5&quot;/&gt;&lt;property id=&quot;20300&quot; value=&quot;Diapositive 22 - &amp;quot;APPROCHES DU COMPORTEMENT &amp;#x0D;&amp;#x0A;ET DES STYLES  (SUITE)&amp;#x0D;&amp;#x0A;&amp;quot;&quot;/&gt;&lt;property id=&quot;20307&quot; value=&quot;465&quot;/&gt;&lt;/object&gt;&lt;object type=&quot;3&quot; unique_id=&quot;24430&quot;&gt;&lt;property id=&quot;20148&quot; value=&quot;5&quot;/&gt;&lt;property id=&quot;20300&quot; value=&quot;Diapositive 19&quot;/&gt;&lt;property id=&quot;20307&quot; value=&quot;467&quot;/&gt;&lt;/object&gt;&lt;object type=&quot;3&quot; unique_id=&quot;24545&quot;&gt;&lt;property id=&quot;20148&quot; value=&quot;5&quot;/&gt;&lt;property id=&quot;20300&quot; value=&quot;Diapositive 20&quot;/&gt;&lt;property id=&quot;20307&quot; value=&quot;468&quot;/&gt;&lt;/object&gt;&lt;object type=&quot;3&quot; unique_id=&quot;25287&quot;&gt;&lt;property id=&quot;20148&quot; value=&quot;5&quot;/&gt;&lt;property id=&quot;20300&quot; value=&quot;Diapositive 21&quot;/&gt;&lt;property id=&quot;20307&quot; value=&quot;469&quot;/&gt;&lt;/object&gt;&lt;object type=&quot;3&quot; unique_id=&quot;25288&quot;&gt;&lt;property id=&quot;20148&quot; value=&quot;5&quot;/&gt;&lt;property id=&quot;20300&quot; value=&quot;Diapositive 23&quot;/&gt;&lt;property id=&quot;20307&quot; value=&quot;484&quot;/&gt;&lt;/object&gt;&lt;object type=&quot;3&quot; unique_id=&quot;25290&quot;&gt;&lt;property id=&quot;20148&quot; value=&quot;5&quot;/&gt;&lt;property id=&quot;20300&quot; value=&quot;Diapositive 26&quot;/&gt;&lt;property id=&quot;20307&quot; value=&quot;478&quot;/&gt;&lt;/object&gt;&lt;object type=&quot;3&quot; unique_id=&quot;25291&quot;&gt;&lt;property id=&quot;20148&quot; value=&quot;5&quot;/&gt;&lt;property id=&quot;20300&quot; value=&quot;Diapositive 34&quot;/&gt;&lt;property id=&quot;20307&quot; value=&quot;479&quot;/&gt;&lt;/object&gt;&lt;object type=&quot;3&quot; unique_id=&quot;25292&quot;&gt;&lt;property id=&quot;20148&quot; value=&quot;5&quot;/&gt;&lt;property id=&quot;20300&quot; value=&quot;Diapositive 37&quot;/&gt;&lt;property id=&quot;20307&quot; value=&quot;481&quot;/&gt;&lt;/object&gt;&lt;object type=&quot;3&quot; unique_id=&quot;25293&quot;&gt;&lt;property id=&quot;20148&quot; value=&quot;5&quot;/&gt;&lt;property id=&quot;20300&quot; value=&quot;Diapositive 38&quot;/&gt;&lt;property id=&quot;20307&quot; value=&quot;482&quot;/&gt;&lt;/object&gt;&lt;object type=&quot;3&quot; unique_id=&quot;25296&quot;&gt;&lt;property id=&quot;20148&quot; value=&quot;5&quot;/&gt;&lt;property id=&quot;20300&quot; value=&quot;Diapositive 40&quot;/&gt;&lt;property id=&quot;20307&quot; value=&quot;471&quot;/&gt;&lt;/object&gt;&lt;object type=&quot;3&quot; unique_id=&quot;25297&quot;&gt;&lt;property id=&quot;20148&quot; value=&quot;5&quot;/&gt;&lt;property id=&quot;20300&quot; value=&quot;Diapositive 36&quot;/&gt;&lt;property id=&quot;20307&quot; value=&quot;472&quot;/&gt;&lt;/object&gt;&lt;object type=&quot;3&quot; unique_id=&quot;25298&quot;&gt;&lt;property id=&quot;20148&quot; value=&quot;5&quot;/&gt;&lt;property id=&quot;20300&quot; value=&quot;Diapositive 39&quot;/&gt;&lt;property id=&quot;20307&quot; value=&quot;473&quot;/&gt;&lt;/object&gt;&lt;object type=&quot;3&quot; unique_id=&quot;25299&quot;&gt;&lt;property id=&quot;20148&quot; value=&quot;5&quot;/&gt;&lt;property id=&quot;20300&quot; value=&quot;Diapositive 50 - &amp;quot;gestionnaire ou leader&amp;quot;&quot;/&gt;&lt;property id=&quot;20307&quot; value=&quot;475&quot;/&gt;&lt;/object&gt;&lt;object type=&quot;3&quot; unique_id=&quot;25442&quot;&gt;&lt;property id=&quot;20148&quot; value=&quot;5&quot;/&gt;&lt;property id=&quot;20300&quot; value=&quot;Diapositive 24&quot;/&gt;&lt;property id=&quot;20307&quot; value=&quot;485&quot;/&gt;&lt;/object&gt;&lt;object type=&quot;3&quot; unique_id=&quot;25811&quot;&gt;&lt;property id=&quot;20148&quot; value=&quot;5&quot;/&gt;&lt;property id=&quot;20300&quot; value=&quot;Diapositive 25&quot;/&gt;&lt;property id=&quot;20307&quot; value=&quot;486&quot;/&gt;&lt;/object&gt;&lt;object type=&quot;3&quot; unique_id=&quot;25812&quot;&gt;&lt;property id=&quot;20148&quot; value=&quot;5&quot;/&gt;&lt;property id=&quot;20300&quot; value=&quot;Diapositive 27&quot;/&gt;&lt;property id=&quot;20307&quot; value=&quot;487&quot;/&gt;&lt;/object&gt;&lt;object type=&quot;3&quot; unique_id=&quot;25813&quot;&gt;&lt;property id=&quot;20148&quot; value=&quot;5&quot;/&gt;&lt;property id=&quot;20300&quot; value=&quot;Diapositive 28&quot;/&gt;&lt;property id=&quot;20307&quot; value=&quot;488&quot;/&gt;&lt;/object&gt;&lt;object type=&quot;3&quot; unique_id=&quot;25814&quot;&gt;&lt;property id=&quot;20148&quot; value=&quot;5&quot;/&gt;&lt;property id=&quot;20300&quot; value=&quot;Diapositive 29&quot;/&gt;&lt;property id=&quot;20307&quot; value=&quot;489&quot;/&gt;&lt;/object&gt;&lt;object type=&quot;3&quot; unique_id=&quot;25815&quot;&gt;&lt;property id=&quot;20148&quot; value=&quot;5&quot;/&gt;&lt;property id=&quot;20300&quot; value=&quot;Diapositive 41&quot;/&gt;&lt;property id=&quot;20307&quot; value=&quot;490&quot;/&gt;&lt;/object&gt;&lt;object type=&quot;3&quot; unique_id=&quot;25816&quot;&gt;&lt;property id=&quot;20148&quot; value=&quot;5&quot;/&gt;&lt;property id=&quot;20300&quot; value=&quot;Diapositive 42 - &amp;quot;leader transformationnel :&amp;#x0D;&amp;#x0A;MODÈLE&amp;quot;&quot;/&gt;&lt;property id=&quot;20307&quot; value=&quot;491&quot;/&gt;&lt;/object&gt;&lt;object type=&quot;3&quot; unique_id=&quot;25817&quot;&gt;&lt;property id=&quot;20148&quot; value=&quot;5&quot;/&gt;&lt;property id=&quot;20300&quot; value=&quot;Diapositive 44 - &amp;quot;MODÈLE DE VROOM – YEGO – YETTON &amp;quot;&quot;/&gt;&lt;property id=&quot;20307&quot; value=&quot;492&quot;/&gt;&lt;/object&gt;&lt;object type=&quot;3&quot; unique_id=&quot;26174&quot;&gt;&lt;property id=&quot;20148&quot; value=&quot;5&quot;/&gt;&lt;property id=&quot;20300&quot; value=&quot;Diapositive 30&quot;/&gt;&lt;property id=&quot;20307&quot; value=&quot;494&quot;/&gt;&lt;/object&gt;&lt;object type=&quot;3&quot; unique_id=&quot;26175&quot;&gt;&lt;property id=&quot;20148&quot; value=&quot;5&quot;/&gt;&lt;property id=&quot;20300&quot; value=&quot;Diapositive 31&quot;/&gt;&lt;property id=&quot;20307&quot; value=&quot;493&quot;/&gt;&lt;/object&gt;&lt;object type=&quot;3&quot; unique_id=&quot;26176&quot;&gt;&lt;property id=&quot;20148&quot; value=&quot;5&quot;/&gt;&lt;property id=&quot;20300&quot; value=&quot;Diapositive 32&quot;/&gt;&lt;property id=&quot;20307&quot; value=&quot;495&quot;/&gt;&lt;/object&gt;&lt;object type=&quot;3&quot; unique_id=&quot;26177&quot;&gt;&lt;property id=&quot;20148&quot; value=&quot;5&quot;/&gt;&lt;property id=&quot;20300&quot; value=&quot;Diapositive 33&quot;/&gt;&lt;property id=&quot;20307&quot; value=&quot;496&quot;/&gt;&lt;/object&gt;&lt;object type=&quot;3&quot; unique_id=&quot;26392&quot;&gt;&lt;property id=&quot;20148&quot; value=&quot;5&quot;/&gt;&lt;property id=&quot;20300&quot; value=&quot;Diapositive 35&quot;/&gt;&lt;property id=&quot;20307&quot; value=&quot;4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gulie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eguli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guli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i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uli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i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i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i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uli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1883020</TotalTime>
  <Pages>8</Pages>
  <Words>370</Words>
  <Application>Microsoft Office PowerPoint</Application>
  <PresentationFormat>Affichage à l'écran (4:3)</PresentationFormat>
  <Paragraphs>130</Paragraphs>
  <Slides>11</Slides>
  <Notes>3</Notes>
  <HiddenSlides>2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Regulier</vt:lpstr>
      <vt:lpstr>BLOCs 3 et 4.  DIRECTION    </vt:lpstr>
      <vt:lpstr>Présentation PowerPoint</vt:lpstr>
      <vt:lpstr>SYSTÈME DE GESTION</vt:lpstr>
      <vt:lpstr>Présentation PowerPoint</vt:lpstr>
      <vt:lpstr>Présentation PowerPoint</vt:lpstr>
      <vt:lpstr>BLOC 4.  DIRECTION:    Dynamique de groupe    et communication</vt:lpstr>
      <vt:lpstr>Présentation PowerPoint</vt:lpstr>
      <vt:lpstr>Prochaine rencontre 22 NOVEMBRE Bloc 5 – Module 6. dotation     Module 8. contrôle</vt:lpstr>
      <vt:lpstr>RAPPORT de cas</vt:lpstr>
      <vt:lpstr>PROCESSUS DE GESTION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Guy Robinson</dc:creator>
  <cp:lastModifiedBy>Guy</cp:lastModifiedBy>
  <cp:revision>557</cp:revision>
  <cp:lastPrinted>1999-09-20T11:32:47Z</cp:lastPrinted>
  <dcterms:created xsi:type="dcterms:W3CDTF">1996-09-03T19:14:34Z</dcterms:created>
  <dcterms:modified xsi:type="dcterms:W3CDTF">2011-11-02T22:46:02Z</dcterms:modified>
</cp:coreProperties>
</file>