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98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35651-C50F-4AFD-857A-4696807431FD}" type="datetimeFigureOut">
              <a:rPr lang="es-ES" smtClean="0"/>
              <a:pPr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29A13-206E-4E43-B3B8-C342EE09CB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23528" y="548680"/>
          <a:ext cx="3960441" cy="2441520"/>
        </p:xfrm>
        <a:graphic>
          <a:graphicData uri="http://schemas.openxmlformats.org/drawingml/2006/table">
            <a:tbl>
              <a:tblPr/>
              <a:tblGrid>
                <a:gridCol w="1312389"/>
                <a:gridCol w="775843"/>
                <a:gridCol w="888998"/>
                <a:gridCol w="983211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err="1">
                          <a:solidFill>
                            <a:srgbClr val="CC9900"/>
                          </a:solidFill>
                          <a:latin typeface="Arial"/>
                        </a:rPr>
                        <a:t>Countable</a:t>
                      </a:r>
                      <a:endParaRPr lang="es-ES" sz="1600" b="1" dirty="0">
                        <a:solidFill>
                          <a:srgbClr val="CC9900"/>
                        </a:solidFill>
                        <a:latin typeface="Arial"/>
                      </a:endParaRPr>
                    </a:p>
                  </a:txBody>
                  <a:tcPr marL="68881" marR="68881" marT="34441" marB="344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881" marR="68881" marT="34441" marB="344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881" marR="68881" marT="34441" marB="344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881" marR="68881" marT="34441" marB="344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33408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err="1">
                          <a:solidFill>
                            <a:srgbClr val="CC9900"/>
                          </a:solidFill>
                          <a:latin typeface="Arial"/>
                        </a:rPr>
                        <a:t>Question</a:t>
                      </a:r>
                      <a:endParaRPr lang="es-ES" sz="1600" b="1" dirty="0">
                        <a:solidFill>
                          <a:srgbClr val="CC9900"/>
                        </a:solidFill>
                        <a:latin typeface="Arial"/>
                      </a:endParaRPr>
                    </a:p>
                  </a:txBody>
                  <a:tcPr marL="68881" marR="68881" marT="34441" marB="344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</a:rPr>
                        <a:t>How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</a:rPr>
                        <a:t>many dogs are there?</a:t>
                      </a:r>
                    </a:p>
                  </a:txBody>
                  <a:tcPr marL="68881" marR="68881" marT="34441" marB="344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</a:rPr>
                        <a:t>How many apples are there?</a:t>
                      </a:r>
                    </a:p>
                  </a:txBody>
                  <a:tcPr marL="68881" marR="68881" marT="34441" marB="344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</a:rPr>
                        <a:t>How many cars are there?</a:t>
                      </a:r>
                    </a:p>
                  </a:txBody>
                  <a:tcPr marL="68881" marR="68881" marT="34441" marB="344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1" descr="A do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836712"/>
            <a:ext cx="648072" cy="720080"/>
          </a:xfrm>
          <a:prstGeom prst="rect">
            <a:avLst/>
          </a:prstGeom>
          <a:noFill/>
        </p:spPr>
      </p:pic>
      <p:pic>
        <p:nvPicPr>
          <p:cNvPr id="5" name="Picture 3" descr="An ap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04664"/>
            <a:ext cx="714375" cy="714375"/>
          </a:xfrm>
          <a:prstGeom prst="rect">
            <a:avLst/>
          </a:prstGeom>
          <a:noFill/>
        </p:spPr>
      </p:pic>
      <p:pic>
        <p:nvPicPr>
          <p:cNvPr id="6" name="Picture 6" descr="A 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836712"/>
            <a:ext cx="504056" cy="648072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9" name="18 Tabla"/>
          <p:cNvGraphicFramePr>
            <a:graphicFrameLocks noGrp="1"/>
          </p:cNvGraphicFramePr>
          <p:nvPr/>
        </p:nvGraphicFramePr>
        <p:xfrm>
          <a:off x="323528" y="4005064"/>
          <a:ext cx="4032448" cy="1872208"/>
        </p:xfrm>
        <a:graphic>
          <a:graphicData uri="http://schemas.openxmlformats.org/drawingml/2006/table">
            <a:tbl>
              <a:tblPr/>
              <a:tblGrid>
                <a:gridCol w="1080120"/>
                <a:gridCol w="936104"/>
                <a:gridCol w="1045449"/>
                <a:gridCol w="970775"/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err="1">
                          <a:solidFill>
                            <a:srgbClr val="CC9900"/>
                          </a:solidFill>
                          <a:latin typeface="Arial"/>
                        </a:rPr>
                        <a:t>Question</a:t>
                      </a:r>
                      <a:endParaRPr lang="es-ES" sz="1600" b="1" dirty="0">
                        <a:solidFill>
                          <a:srgbClr val="CC9900"/>
                        </a:solidFill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</a:rPr>
                        <a:t>How much sugar is in the bowl?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</a:rPr>
                        <a:t>How much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Arial"/>
                        </a:rPr>
                        <a:t>jewellery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</a:rPr>
                        <a:t> is there?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</a:rPr>
                        <a:t>How much cheese is there?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2" name="21 Tabla"/>
          <p:cNvGraphicFramePr>
            <a:graphicFrameLocks noGrp="1"/>
          </p:cNvGraphicFramePr>
          <p:nvPr/>
        </p:nvGraphicFramePr>
        <p:xfrm>
          <a:off x="179512" y="3861048"/>
          <a:ext cx="1440160" cy="3600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4016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err="1" smtClean="0">
                          <a:solidFill>
                            <a:srgbClr val="CC9900"/>
                          </a:solidFill>
                          <a:latin typeface="Arial"/>
                        </a:rPr>
                        <a:t>Uncountable</a:t>
                      </a:r>
                      <a:endParaRPr lang="es-ES" sz="1600" b="1" dirty="0">
                        <a:solidFill>
                          <a:srgbClr val="CC9900"/>
                        </a:solidFill>
                        <a:latin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 descr="Some suga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3645024"/>
            <a:ext cx="648072" cy="635124"/>
          </a:xfrm>
          <a:prstGeom prst="rect">
            <a:avLst/>
          </a:prstGeom>
          <a:noFill/>
        </p:spPr>
      </p:pic>
      <p:pic>
        <p:nvPicPr>
          <p:cNvPr id="10" name="Picture 2" descr="Some jeweller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27784" y="3645024"/>
            <a:ext cx="692274" cy="720080"/>
          </a:xfrm>
          <a:prstGeom prst="rect">
            <a:avLst/>
          </a:prstGeom>
          <a:noFill/>
        </p:spPr>
      </p:pic>
      <p:pic>
        <p:nvPicPr>
          <p:cNvPr id="11" name="Picture 3" descr="Some chees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3717032"/>
            <a:ext cx="619125" cy="568449"/>
          </a:xfrm>
          <a:prstGeom prst="rect">
            <a:avLst/>
          </a:prstGeom>
          <a:noFill/>
        </p:spPr>
      </p:pic>
      <p:cxnSp>
        <p:nvCxnSpPr>
          <p:cNvPr id="31" name="30 Conector recto"/>
          <p:cNvCxnSpPr/>
          <p:nvPr/>
        </p:nvCxnSpPr>
        <p:spPr>
          <a:xfrm>
            <a:off x="6876256" y="260648"/>
            <a:ext cx="72008" cy="6192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323528" y="3212976"/>
            <a:ext cx="882047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Rectángulo"/>
          <p:cNvSpPr/>
          <p:nvPr/>
        </p:nvSpPr>
        <p:spPr>
          <a:xfrm>
            <a:off x="4499992" y="476672"/>
            <a:ext cx="2160240" cy="2304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s-ES" sz="1400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s-ES" sz="1400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s-ES" sz="1400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s-ES" sz="1400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s-ES" b="1" dirty="0" err="1" smtClean="0">
                <a:solidFill>
                  <a:schemeClr val="tx1"/>
                </a:solidFill>
                <a:latin typeface="Arial"/>
              </a:rPr>
              <a:t>There's</a:t>
            </a:r>
            <a:r>
              <a:rPr lang="es-ES" b="1" dirty="0" smtClean="0">
                <a:solidFill>
                  <a:schemeClr val="tx1"/>
                </a:solidFill>
                <a:latin typeface="Arial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/>
              </a:rPr>
              <a:t>one</a:t>
            </a:r>
            <a:r>
              <a:rPr lang="es-ES" b="1" dirty="0" smtClean="0">
                <a:solidFill>
                  <a:schemeClr val="tx1"/>
                </a:solidFill>
                <a:latin typeface="Arial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/>
              </a:rPr>
              <a:t>dog</a:t>
            </a:r>
            <a:r>
              <a:rPr lang="es-ES" b="1" dirty="0" smtClean="0">
                <a:solidFill>
                  <a:schemeClr val="tx1"/>
                </a:solidFill>
                <a:latin typeface="Arial"/>
              </a:rPr>
              <a:t>.</a:t>
            </a:r>
          </a:p>
          <a:p>
            <a:pPr algn="ctr"/>
            <a:endParaRPr lang="es-ES" b="1" dirty="0" smtClean="0">
              <a:solidFill>
                <a:schemeClr val="tx1"/>
              </a:solidFill>
              <a:latin typeface="Arial"/>
            </a:endParaRPr>
          </a:p>
          <a:p>
            <a:pPr algn="ctr"/>
            <a:r>
              <a:rPr lang="es-ES" b="1" dirty="0" err="1" smtClean="0">
                <a:solidFill>
                  <a:schemeClr val="tx1"/>
                </a:solidFill>
                <a:latin typeface="Arial"/>
              </a:rPr>
              <a:t>There</a:t>
            </a:r>
            <a:r>
              <a:rPr lang="es-ES" b="1" dirty="0" smtClean="0">
                <a:solidFill>
                  <a:schemeClr val="tx1"/>
                </a:solidFill>
                <a:latin typeface="Arial"/>
              </a:rPr>
              <a:t> are </a:t>
            </a:r>
            <a:r>
              <a:rPr lang="es-ES" b="1" dirty="0" err="1" smtClean="0">
                <a:solidFill>
                  <a:schemeClr val="tx1"/>
                </a:solidFill>
                <a:latin typeface="Arial"/>
              </a:rPr>
              <a:t>two</a:t>
            </a:r>
            <a:r>
              <a:rPr lang="es-ES" b="1" dirty="0" smtClean="0">
                <a:solidFill>
                  <a:schemeClr val="tx1"/>
                </a:solidFill>
                <a:latin typeface="Arial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Arial"/>
              </a:rPr>
              <a:t>apples</a:t>
            </a:r>
            <a:r>
              <a:rPr lang="es-ES" b="1" dirty="0" smtClean="0">
                <a:solidFill>
                  <a:schemeClr val="tx1"/>
                </a:solidFill>
                <a:latin typeface="Arial"/>
              </a:rPr>
              <a:t>.</a:t>
            </a:r>
          </a:p>
          <a:p>
            <a:pPr algn="ctr"/>
            <a:endParaRPr lang="es-ES" b="1" dirty="0" smtClean="0">
              <a:solidFill>
                <a:schemeClr val="tx1"/>
              </a:solidFill>
              <a:latin typeface="Arial"/>
            </a:endParaRPr>
          </a:p>
          <a:p>
            <a:pPr algn="ctr"/>
            <a:r>
              <a:rPr lang="es-ES" b="1" dirty="0" err="1" smtClean="0">
                <a:solidFill>
                  <a:schemeClr val="tx1"/>
                </a:solidFill>
                <a:latin typeface="Arial"/>
              </a:rPr>
              <a:t>There</a:t>
            </a:r>
            <a:r>
              <a:rPr lang="es-ES" b="1" dirty="0" smtClean="0">
                <a:solidFill>
                  <a:schemeClr val="tx1"/>
                </a:solidFill>
                <a:latin typeface="Arial"/>
              </a:rPr>
              <a:t> are </a:t>
            </a:r>
            <a:r>
              <a:rPr lang="es-ES" b="1" dirty="0" err="1" smtClean="0">
                <a:solidFill>
                  <a:schemeClr val="tx1"/>
                </a:solidFill>
                <a:latin typeface="Arial"/>
              </a:rPr>
              <a:t>three</a:t>
            </a:r>
            <a:r>
              <a:rPr lang="es-ES" b="1" dirty="0" smtClean="0">
                <a:solidFill>
                  <a:schemeClr val="tx1"/>
                </a:solidFill>
                <a:latin typeface="Arial"/>
              </a:rPr>
              <a:t> cars.</a:t>
            </a:r>
          </a:p>
          <a:p>
            <a:pPr algn="ctr"/>
            <a:endParaRPr lang="es-ES" sz="1400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s-ES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s-ES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s-ES" dirty="0" smtClean="0">
              <a:solidFill>
                <a:srgbClr val="000000"/>
              </a:solidFill>
              <a:latin typeface="Arial"/>
            </a:endParaRPr>
          </a:p>
          <a:p>
            <a:pPr algn="ctr"/>
            <a:endParaRPr lang="es-E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4427984" y="3429000"/>
            <a:ext cx="2304256" cy="23762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Arial"/>
              </a:rPr>
              <a:t>There is some sugar in the bowl.</a:t>
            </a:r>
          </a:p>
          <a:p>
            <a:pPr algn="ctr"/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s-ES" b="1" dirty="0" err="1" smtClean="0">
                <a:solidFill>
                  <a:srgbClr val="000000"/>
                </a:solidFill>
                <a:latin typeface="Arial"/>
              </a:rPr>
              <a:t>There</a:t>
            </a:r>
            <a:r>
              <a:rPr lang="es-E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ES" b="1" dirty="0" err="1" smtClean="0">
                <a:solidFill>
                  <a:srgbClr val="000000"/>
                </a:solidFill>
                <a:latin typeface="Arial"/>
              </a:rPr>
              <a:t>is</a:t>
            </a:r>
            <a:r>
              <a:rPr lang="es-E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ES" b="1" dirty="0" err="1" smtClean="0">
                <a:solidFill>
                  <a:srgbClr val="000000"/>
                </a:solidFill>
                <a:latin typeface="Arial"/>
              </a:rPr>
              <a:t>some</a:t>
            </a:r>
            <a:r>
              <a:rPr lang="es-E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ES" b="1" dirty="0" err="1" smtClean="0">
                <a:solidFill>
                  <a:srgbClr val="000000"/>
                </a:solidFill>
                <a:latin typeface="Arial"/>
              </a:rPr>
              <a:t>jewellery</a:t>
            </a:r>
            <a:r>
              <a:rPr lang="es-ES" b="1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ctr"/>
            <a:endParaRPr lang="es-ES" b="1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s-ES" b="1" dirty="0" err="1" smtClean="0">
                <a:solidFill>
                  <a:srgbClr val="000000"/>
                </a:solidFill>
                <a:latin typeface="Arial"/>
              </a:rPr>
              <a:t>There</a:t>
            </a:r>
            <a:r>
              <a:rPr lang="es-E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ES" b="1" dirty="0" err="1" smtClean="0">
                <a:solidFill>
                  <a:srgbClr val="000000"/>
                </a:solidFill>
                <a:latin typeface="Arial"/>
              </a:rPr>
              <a:t>is</a:t>
            </a:r>
            <a:r>
              <a:rPr lang="es-E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ES" b="1" dirty="0" err="1" smtClean="0">
                <a:solidFill>
                  <a:srgbClr val="000000"/>
                </a:solidFill>
                <a:latin typeface="Arial"/>
              </a:rPr>
              <a:t>some</a:t>
            </a:r>
            <a:r>
              <a:rPr lang="es-E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ES" b="1" dirty="0" err="1" smtClean="0">
                <a:solidFill>
                  <a:srgbClr val="000000"/>
                </a:solidFill>
                <a:latin typeface="Arial"/>
              </a:rPr>
              <a:t>cheese</a:t>
            </a:r>
            <a:r>
              <a:rPr lang="es-ES" b="1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ctr"/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9" name="Picture 3" descr="An ap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980728"/>
            <a:ext cx="714375" cy="714375"/>
          </a:xfrm>
          <a:prstGeom prst="rect">
            <a:avLst/>
          </a:prstGeom>
          <a:noFill/>
        </p:spPr>
      </p:pic>
      <p:pic>
        <p:nvPicPr>
          <p:cNvPr id="40" name="Picture 6" descr="A 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620688"/>
            <a:ext cx="504056" cy="648072"/>
          </a:xfrm>
          <a:prstGeom prst="rect">
            <a:avLst/>
          </a:prstGeom>
          <a:noFill/>
        </p:spPr>
      </p:pic>
      <p:pic>
        <p:nvPicPr>
          <p:cNvPr id="41" name="Picture 6" descr="A c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1124744"/>
            <a:ext cx="504056" cy="648072"/>
          </a:xfrm>
          <a:prstGeom prst="rect">
            <a:avLst/>
          </a:prstGeom>
          <a:noFill/>
        </p:spPr>
      </p:pic>
      <p:sp>
        <p:nvSpPr>
          <p:cNvPr id="42" name="41 Rectángulo redondeado"/>
          <p:cNvSpPr/>
          <p:nvPr/>
        </p:nvSpPr>
        <p:spPr>
          <a:xfrm>
            <a:off x="7020272" y="404664"/>
            <a:ext cx="1944216" cy="266429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use "How many" for questions using countable nouns or plural objects.</a:t>
            </a:r>
            <a:endParaRPr lang="es-ES" dirty="0"/>
          </a:p>
        </p:txBody>
      </p:sp>
      <p:sp>
        <p:nvSpPr>
          <p:cNvPr id="43" name="42 Rectángulo redondeado"/>
          <p:cNvSpPr/>
          <p:nvPr/>
        </p:nvSpPr>
        <p:spPr>
          <a:xfrm>
            <a:off x="7020272" y="3573016"/>
            <a:ext cx="1944216" cy="266429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use "How much" for questions using a non-countable noun. 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102</Words>
  <Application>Microsoft Office PowerPoint</Application>
  <PresentationFormat>Presentación en pantalla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use "How many" for questions using countable or plural objects Example: How many books do you have? We use "How much" for questions using a non-countable or singular object Example:How much juice is left?</dc:title>
  <dc:creator>Maricel Arauz</dc:creator>
  <cp:lastModifiedBy>Marisol Barraza</cp:lastModifiedBy>
  <cp:revision>5</cp:revision>
  <dcterms:created xsi:type="dcterms:W3CDTF">2012-04-26T22:24:47Z</dcterms:created>
  <dcterms:modified xsi:type="dcterms:W3CDTF">2012-04-27T01:27:01Z</dcterms:modified>
</cp:coreProperties>
</file>