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>
        <p:scale>
          <a:sx n="58" d="100"/>
          <a:sy n="58" d="100"/>
        </p:scale>
        <p:origin x="-51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0029F7-8D36-4EF9-B536-3BFEAE18E7C3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714525-1633-4A28-AFE3-572980DFA426}" type="slidenum">
              <a:rPr lang="es-PA" smtClean="0"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SB690_box_f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68" y="0"/>
            <a:ext cx="9715568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08772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es-PA" sz="2800" dirty="0" smtClean="0"/>
              <a:t/>
            </a:r>
            <a:br>
              <a:rPr lang="es-PA" sz="2800" dirty="0" smtClean="0"/>
            </a:br>
            <a:r>
              <a:rPr lang="es-PA" sz="2800" dirty="0" smtClean="0"/>
              <a:t/>
            </a:r>
            <a:br>
              <a:rPr lang="es-PA" sz="2800" dirty="0" smtClean="0"/>
            </a:br>
            <a:r>
              <a:rPr lang="es-PA" sz="2800" dirty="0" smtClean="0"/>
              <a:t/>
            </a:r>
            <a:br>
              <a:rPr lang="es-PA" sz="2800" dirty="0" smtClean="0"/>
            </a:br>
            <a:r>
              <a:rPr lang="es-PA" sz="2800" dirty="0" smtClean="0"/>
              <a:t/>
            </a:r>
            <a:br>
              <a:rPr lang="es-PA" sz="2800" dirty="0" smtClean="0"/>
            </a:br>
            <a:r>
              <a:rPr lang="es-PA" sz="2800" dirty="0" smtClean="0"/>
              <a:t/>
            </a:r>
            <a:br>
              <a:rPr lang="es-PA" sz="2800" dirty="0" smtClean="0"/>
            </a:br>
            <a:r>
              <a:rPr lang="es-PA" sz="2800" dirty="0" smtClean="0"/>
              <a:t/>
            </a:r>
            <a:br>
              <a:rPr lang="es-PA" sz="2800" dirty="0" smtClean="0"/>
            </a:br>
            <a:r>
              <a:rPr lang="es-PA" sz="2800" dirty="0" smtClean="0"/>
              <a:t>April 27,2012</a:t>
            </a:r>
            <a:br>
              <a:rPr lang="es-PA" sz="2800" dirty="0" smtClean="0"/>
            </a:br>
            <a:r>
              <a:rPr lang="es-PA" sz="2800" dirty="0" err="1" smtClean="0"/>
              <a:t>Using</a:t>
            </a:r>
            <a:r>
              <a:rPr lang="es-PA" sz="2800" dirty="0" smtClean="0"/>
              <a:t> </a:t>
            </a:r>
            <a:r>
              <a:rPr lang="es-PA" sz="2800" dirty="0" smtClean="0">
                <a:solidFill>
                  <a:srgbClr val="FF0000"/>
                </a:solidFill>
              </a:rPr>
              <a:t>How </a:t>
            </a:r>
            <a:r>
              <a:rPr lang="es-PA" sz="2800" dirty="0" err="1" smtClean="0">
                <a:solidFill>
                  <a:srgbClr val="FF0000"/>
                </a:solidFill>
              </a:rPr>
              <a:t>many</a:t>
            </a:r>
            <a:r>
              <a:rPr lang="es-PA" sz="2800" dirty="0" smtClean="0">
                <a:solidFill>
                  <a:srgbClr val="FF0000"/>
                </a:solidFill>
              </a:rPr>
              <a:t> </a:t>
            </a:r>
            <a:r>
              <a:rPr lang="es-PA" sz="2800" dirty="0" smtClean="0"/>
              <a:t>and </a:t>
            </a:r>
            <a:r>
              <a:rPr lang="es-PA" sz="2800" dirty="0" smtClean="0">
                <a:solidFill>
                  <a:srgbClr val="FF0000"/>
                </a:solidFill>
              </a:rPr>
              <a:t>How much </a:t>
            </a:r>
            <a:r>
              <a:rPr lang="es-PA" sz="2800" dirty="0" err="1" smtClean="0"/>
              <a:t>with</a:t>
            </a:r>
            <a:r>
              <a:rPr lang="es-PA" sz="2800" dirty="0" smtClean="0"/>
              <a:t> </a:t>
            </a:r>
            <a:r>
              <a:rPr lang="es-PA" sz="2800" dirty="0" err="1" smtClean="0"/>
              <a:t>countable</a:t>
            </a:r>
            <a:r>
              <a:rPr lang="es-PA" sz="2800" dirty="0" smtClean="0"/>
              <a:t> and </a:t>
            </a:r>
            <a:r>
              <a:rPr lang="es-PA" sz="2800" dirty="0" err="1" smtClean="0"/>
              <a:t>uncountable</a:t>
            </a:r>
            <a:r>
              <a:rPr lang="es-PA" sz="2800" dirty="0" smtClean="0"/>
              <a:t> </a:t>
            </a:r>
            <a:r>
              <a:rPr lang="es-PA" sz="2800" dirty="0" err="1" smtClean="0"/>
              <a:t>nouns</a:t>
            </a:r>
            <a:r>
              <a:rPr lang="es-PA" sz="2800" dirty="0" smtClean="0"/>
              <a:t/>
            </a:r>
            <a:br>
              <a:rPr lang="es-PA" sz="2800" dirty="0" smtClean="0"/>
            </a:br>
            <a:endParaRPr lang="es-PA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714488"/>
            <a:ext cx="7854696" cy="3266648"/>
          </a:xfrm>
        </p:spPr>
        <p:txBody>
          <a:bodyPr numCol="2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"How many“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for questions using countable or plural objects.</a:t>
            </a:r>
          </a:p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Examples: </a:t>
            </a:r>
            <a:r>
              <a:rPr lang="en-US" sz="1800" i="1" dirty="0" smtClean="0">
                <a:solidFill>
                  <a:srgbClr val="FF0000"/>
                </a:solidFill>
              </a:rPr>
              <a:t>How many books do you have?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ctr"/>
            <a:endParaRPr lang="en-US" sz="1800" dirty="0" smtClean="0">
              <a:solidFill>
                <a:schemeClr val="bg1"/>
              </a:solidFill>
            </a:endParaRPr>
          </a:p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How many apples are there in the basket?</a:t>
            </a:r>
          </a:p>
          <a:p>
            <a:pPr algn="just"/>
            <a:endParaRPr lang="en-US" sz="1800" dirty="0" smtClean="0">
              <a:solidFill>
                <a:schemeClr val="bg1"/>
              </a:solidFill>
            </a:endParaRPr>
          </a:p>
          <a:p>
            <a:pPr algn="just"/>
            <a:r>
              <a:rPr lang="es-PA" dirty="0" smtClean="0">
                <a:solidFill>
                  <a:srgbClr val="FF0000"/>
                </a:solidFill>
              </a:rPr>
              <a:t>"How much" </a:t>
            </a:r>
          </a:p>
          <a:p>
            <a:pPr algn="l"/>
            <a:r>
              <a:rPr lang="es-PA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for questions using a non-countable or singular object.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Examples: </a:t>
            </a:r>
            <a:r>
              <a:rPr lang="en-US" sz="2000" i="1" dirty="0" smtClean="0">
                <a:solidFill>
                  <a:srgbClr val="FF0000"/>
                </a:solidFill>
              </a:rPr>
              <a:t>How much juice is left?</a:t>
            </a:r>
          </a:p>
          <a:p>
            <a:pPr algn="l"/>
            <a:endParaRPr lang="en-US" sz="2000" i="1" dirty="0" smtClean="0">
              <a:solidFill>
                <a:srgbClr val="FF0000"/>
              </a:solidFill>
            </a:endParaRPr>
          </a:p>
          <a:p>
            <a:pPr algn="l"/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r>
              <a:rPr lang="es-PA" sz="2000" i="1" dirty="0" smtClean="0">
                <a:solidFill>
                  <a:srgbClr val="FF0000"/>
                </a:solidFill>
              </a:rPr>
              <a:t>How much rice is there?</a:t>
            </a:r>
          </a:p>
          <a:p>
            <a:pPr algn="just"/>
            <a:endParaRPr lang="es-PA" sz="2000" i="1" dirty="0">
              <a:solidFill>
                <a:srgbClr val="FF0000"/>
              </a:solidFill>
            </a:endParaRPr>
          </a:p>
        </p:txBody>
      </p:sp>
      <p:pic>
        <p:nvPicPr>
          <p:cNvPr id="5" name="4 Imagen" descr="Book_pic_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3071810"/>
            <a:ext cx="1500188" cy="500066"/>
          </a:xfrm>
          <a:prstGeom prst="rect">
            <a:avLst/>
          </a:prstGeom>
          <a:scene3d>
            <a:camera prst="orthographicFront"/>
            <a:lightRig rig="threePt" dir="t"/>
          </a:scene3d>
          <a:sp3d contourW="19050">
            <a:contourClr>
              <a:schemeClr val="accent3">
                <a:lumMod val="20000"/>
                <a:lumOff val="80000"/>
              </a:schemeClr>
            </a:contourClr>
          </a:sp3d>
        </p:spPr>
      </p:pic>
      <p:pic>
        <p:nvPicPr>
          <p:cNvPr id="6" name="5 Imagen" descr="0511-0905-0619-3140_Apples_in_a_Basket_clipart_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8926" y="4071942"/>
            <a:ext cx="1357322" cy="1240000"/>
          </a:xfrm>
          <a:prstGeom prst="rect">
            <a:avLst/>
          </a:prstGeom>
          <a:scene3d>
            <a:camera prst="orthographicFront"/>
            <a:lightRig rig="threePt" dir="t"/>
          </a:scene3d>
          <a:sp3d contourW="19050">
            <a:contourClr>
              <a:schemeClr val="accent2">
                <a:lumMod val="20000"/>
                <a:lumOff val="80000"/>
              </a:schemeClr>
            </a:contourClr>
          </a:sp3d>
        </p:spPr>
      </p:pic>
      <p:pic>
        <p:nvPicPr>
          <p:cNvPr id="7" name="6 Imagen" descr="jui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5140" y="3286124"/>
            <a:ext cx="1468430" cy="857256"/>
          </a:xfrm>
          <a:prstGeom prst="rect">
            <a:avLst/>
          </a:prstGeom>
          <a:scene3d>
            <a:camera prst="orthographicFront"/>
            <a:lightRig rig="threePt" dir="t"/>
          </a:scene3d>
          <a:sp3d contourW="19050">
            <a:contourClr>
              <a:schemeClr val="accent2">
                <a:lumMod val="40000"/>
                <a:lumOff val="60000"/>
              </a:schemeClr>
            </a:contourClr>
          </a:sp3d>
        </p:spPr>
      </p:pic>
      <p:pic>
        <p:nvPicPr>
          <p:cNvPr id="8" name="7 Imagen" descr="Plain Rice (P Leecher)_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6578" y="4500570"/>
            <a:ext cx="1262057" cy="951943"/>
          </a:xfrm>
          <a:prstGeom prst="rect">
            <a:avLst/>
          </a:prstGeom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 extrusionH="19050" contourW="31750">
            <a:bevelB w="19050"/>
            <a:contourClr>
              <a:schemeClr val="bg2">
                <a:lumMod val="20000"/>
                <a:lumOff val="80000"/>
              </a:schemeClr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34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      April 27,2012 Using How many and How much with countable and uncountable nouns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27,2012  Using How many and How much with countable and uncountable nouns</dc:title>
  <dc:creator>p37</dc:creator>
  <cp:lastModifiedBy>Marisol Barraza</cp:lastModifiedBy>
  <cp:revision>4</cp:revision>
  <dcterms:created xsi:type="dcterms:W3CDTF">2012-04-26T17:01:08Z</dcterms:created>
  <dcterms:modified xsi:type="dcterms:W3CDTF">2012-04-27T01:49:47Z</dcterms:modified>
</cp:coreProperties>
</file>