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898" y="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AC433-3E41-4A91-8F00-8FAA57BCB9E8}" type="datetimeFigureOut">
              <a:rPr lang="es-ES" smtClean="0"/>
              <a:t>26/04/2012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6875B2-488A-4916-B8E8-697EF8ED8EDA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AC433-3E41-4A91-8F00-8FAA57BCB9E8}" type="datetimeFigureOut">
              <a:rPr lang="es-ES" smtClean="0"/>
              <a:t>26/04/2012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6875B2-488A-4916-B8E8-697EF8ED8ED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AC433-3E41-4A91-8F00-8FAA57BCB9E8}" type="datetimeFigureOut">
              <a:rPr lang="es-ES" smtClean="0"/>
              <a:t>26/04/2012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6875B2-488A-4916-B8E8-697EF8ED8ED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AC433-3E41-4A91-8F00-8FAA57BCB9E8}" type="datetimeFigureOut">
              <a:rPr lang="es-ES" smtClean="0"/>
              <a:t>26/04/2012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6875B2-488A-4916-B8E8-697EF8ED8ED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AC433-3E41-4A91-8F00-8FAA57BCB9E8}" type="datetimeFigureOut">
              <a:rPr lang="es-ES" smtClean="0"/>
              <a:t>26/04/2012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6875B2-488A-4916-B8E8-697EF8ED8EDA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AC433-3E41-4A91-8F00-8FAA57BCB9E8}" type="datetimeFigureOut">
              <a:rPr lang="es-ES" smtClean="0"/>
              <a:t>26/04/2012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6875B2-488A-4916-B8E8-697EF8ED8ED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AC433-3E41-4A91-8F00-8FAA57BCB9E8}" type="datetimeFigureOut">
              <a:rPr lang="es-ES" smtClean="0"/>
              <a:t>26/04/2012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6875B2-488A-4916-B8E8-697EF8ED8ED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AC433-3E41-4A91-8F00-8FAA57BCB9E8}" type="datetimeFigureOut">
              <a:rPr lang="es-ES" smtClean="0"/>
              <a:t>26/04/2012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6875B2-488A-4916-B8E8-697EF8ED8ED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AC433-3E41-4A91-8F00-8FAA57BCB9E8}" type="datetimeFigureOut">
              <a:rPr lang="es-ES" smtClean="0"/>
              <a:t>26/04/2012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6875B2-488A-4916-B8E8-697EF8ED8EDA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AC433-3E41-4A91-8F00-8FAA57BCB9E8}" type="datetimeFigureOut">
              <a:rPr lang="es-ES" smtClean="0"/>
              <a:t>26/04/2012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6875B2-488A-4916-B8E8-697EF8ED8ED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AC433-3E41-4A91-8F00-8FAA57BCB9E8}" type="datetimeFigureOut">
              <a:rPr lang="es-ES" smtClean="0"/>
              <a:t>26/04/2012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6875B2-488A-4916-B8E8-697EF8ED8EDA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9BAC433-3E41-4A91-8F00-8FAA57BCB9E8}" type="datetimeFigureOut">
              <a:rPr lang="es-ES" smtClean="0"/>
              <a:t>26/04/2012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26875B2-488A-4916-B8E8-697EF8ED8EDA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7200" y="357166"/>
            <a:ext cx="8305800" cy="1357322"/>
          </a:xfrm>
        </p:spPr>
        <p:txBody>
          <a:bodyPr>
            <a:noAutofit/>
          </a:bodyPr>
          <a:lstStyle/>
          <a:p>
            <a:pPr algn="l"/>
            <a:r>
              <a:rPr lang="es-ES" sz="3200" b="0" dirty="0" err="1" smtClean="0">
                <a:latin typeface="Arial" pitchFamily="34" charset="0"/>
                <a:cs typeface="Arial" pitchFamily="34" charset="0"/>
              </a:rPr>
              <a:t>Objective</a:t>
            </a:r>
            <a:r>
              <a:rPr lang="es-ES" sz="3200" b="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ES" sz="3200" b="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ES" sz="32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200" b="0" dirty="0" err="1" smtClean="0">
                <a:latin typeface="Arial" pitchFamily="34" charset="0"/>
                <a:cs typeface="Arial" pitchFamily="34" charset="0"/>
              </a:rPr>
              <a:t>ask</a:t>
            </a:r>
            <a:r>
              <a:rPr lang="es-ES" sz="32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200" b="0" dirty="0" err="1" smtClean="0">
                <a:latin typeface="Arial" pitchFamily="34" charset="0"/>
                <a:cs typeface="Arial" pitchFamily="34" charset="0"/>
              </a:rPr>
              <a:t>questions</a:t>
            </a:r>
            <a:r>
              <a:rPr lang="es-ES" sz="32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200" b="0" dirty="0" err="1" smtClean="0">
                <a:latin typeface="Arial" pitchFamily="34" charset="0"/>
                <a:cs typeface="Arial" pitchFamily="34" charset="0"/>
              </a:rPr>
              <a:t>using</a:t>
            </a:r>
            <a:r>
              <a:rPr lang="es-ES" sz="32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200" b="0" i="1" dirty="0" err="1" smtClean="0">
                <a:latin typeface="Arial" pitchFamily="34" charset="0"/>
                <a:cs typeface="Arial" pitchFamily="34" charset="0"/>
              </a:rPr>
              <a:t>how</a:t>
            </a:r>
            <a:r>
              <a:rPr lang="es-ES" sz="3200" b="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200" b="0" i="1" dirty="0" err="1" smtClean="0">
                <a:latin typeface="Arial" pitchFamily="34" charset="0"/>
                <a:cs typeface="Arial" pitchFamily="34" charset="0"/>
              </a:rPr>
              <a:t>much</a:t>
            </a:r>
            <a:r>
              <a:rPr lang="es-ES" sz="3200" b="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200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3200" b="0" dirty="0" smtClean="0">
                <a:latin typeface="Arial" pitchFamily="34" charset="0"/>
                <a:cs typeface="Arial" pitchFamily="34" charset="0"/>
              </a:rPr>
            </a:br>
            <a:r>
              <a:rPr lang="es-ES" sz="3200" b="0" dirty="0" smtClean="0">
                <a:latin typeface="Arial" pitchFamily="34" charset="0"/>
                <a:cs typeface="Arial" pitchFamily="34" charset="0"/>
              </a:rPr>
              <a:t>                 and </a:t>
            </a:r>
            <a:r>
              <a:rPr lang="es-ES" sz="3200" b="0" i="1" dirty="0" err="1" smtClean="0">
                <a:latin typeface="Arial" pitchFamily="34" charset="0"/>
                <a:cs typeface="Arial" pitchFamily="34" charset="0"/>
              </a:rPr>
              <a:t>how</a:t>
            </a:r>
            <a:r>
              <a:rPr lang="es-ES" sz="3200" b="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200" b="0" i="1" dirty="0" err="1" smtClean="0">
                <a:latin typeface="Arial" pitchFamily="34" charset="0"/>
                <a:cs typeface="Arial" pitchFamily="34" charset="0"/>
              </a:rPr>
              <a:t>many</a:t>
            </a:r>
            <a:r>
              <a:rPr lang="es-ES" sz="32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200" b="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ES" sz="32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200" b="0" dirty="0" err="1" smtClean="0">
                <a:latin typeface="Arial" pitchFamily="34" charset="0"/>
                <a:cs typeface="Arial" pitchFamily="34" charset="0"/>
              </a:rPr>
              <a:t>countable</a:t>
            </a:r>
            <a:r>
              <a:rPr lang="es-ES" sz="3200" b="0" dirty="0" smtClean="0">
                <a:latin typeface="Arial" pitchFamily="34" charset="0"/>
                <a:cs typeface="Arial" pitchFamily="34" charset="0"/>
              </a:rPr>
              <a:t> and</a:t>
            </a:r>
            <a:br>
              <a:rPr lang="es-ES" sz="3200" b="0" dirty="0" smtClean="0">
                <a:latin typeface="Arial" pitchFamily="34" charset="0"/>
                <a:cs typeface="Arial" pitchFamily="34" charset="0"/>
              </a:rPr>
            </a:br>
            <a:r>
              <a:rPr lang="es-ES" sz="3200" b="0" dirty="0" smtClean="0">
                <a:latin typeface="Arial" pitchFamily="34" charset="0"/>
                <a:cs typeface="Arial" pitchFamily="34" charset="0"/>
              </a:rPr>
              <a:t>                 </a:t>
            </a:r>
            <a:r>
              <a:rPr lang="es-ES" sz="3200" b="0" dirty="0" err="1" smtClean="0">
                <a:latin typeface="Arial" pitchFamily="34" charset="0"/>
                <a:cs typeface="Arial" pitchFamily="34" charset="0"/>
              </a:rPr>
              <a:t>noncountable</a:t>
            </a:r>
            <a:r>
              <a:rPr lang="es-ES" sz="32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200" b="0" dirty="0" err="1" smtClean="0">
                <a:latin typeface="Arial" pitchFamily="34" charset="0"/>
                <a:cs typeface="Arial" pitchFamily="34" charset="0"/>
              </a:rPr>
              <a:t>nouns</a:t>
            </a:r>
            <a:r>
              <a:rPr lang="es-ES" sz="3200" b="0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32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1850064"/>
            <a:ext cx="8267728" cy="4579332"/>
          </a:xfrm>
        </p:spPr>
        <p:txBody>
          <a:bodyPr>
            <a:normAutofit fontScale="25000" lnSpcReduction="20000"/>
          </a:bodyPr>
          <a:lstStyle/>
          <a:p>
            <a:r>
              <a:rPr lang="es-ES" dirty="0" smtClean="0"/>
              <a:t> </a:t>
            </a:r>
            <a:endParaRPr lang="es-ES" sz="1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ES" sz="1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1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_ </a:t>
            </a:r>
            <a:r>
              <a:rPr lang="es-ES" sz="1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How</a:t>
            </a:r>
            <a:r>
              <a:rPr lang="es-ES" sz="1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many</a:t>
            </a:r>
            <a:r>
              <a:rPr lang="es-ES" sz="1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es-ES" sz="1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used</a:t>
            </a:r>
            <a:r>
              <a:rPr lang="es-ES" sz="1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es-ES" sz="1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countable</a:t>
            </a:r>
            <a:r>
              <a:rPr lang="es-ES" sz="1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s-ES" sz="1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nouns</a:t>
            </a:r>
            <a:endParaRPr lang="es-ES" sz="1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1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Examples</a:t>
            </a:r>
            <a:r>
              <a:rPr lang="es-ES" sz="1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s-ES" sz="1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28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How</a:t>
            </a:r>
            <a:r>
              <a:rPr lang="es-ES" sz="128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28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many</a:t>
            </a:r>
            <a:r>
              <a:rPr lang="es-ES" sz="128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28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books</a:t>
            </a:r>
            <a:r>
              <a:rPr lang="es-ES" sz="128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are </a:t>
            </a:r>
            <a:r>
              <a:rPr lang="es-ES" sz="1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es-ES" sz="1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s-ES" sz="128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How</a:t>
            </a:r>
            <a:r>
              <a:rPr lang="es-ES" sz="128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28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many</a:t>
            </a:r>
            <a:r>
              <a:rPr lang="es-ES" sz="128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28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teachers</a:t>
            </a:r>
            <a:r>
              <a:rPr lang="es-ES" sz="128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 </a:t>
            </a:r>
            <a:r>
              <a:rPr lang="es-ES" sz="1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you</a:t>
            </a:r>
            <a:r>
              <a:rPr lang="es-ES" sz="1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have</a:t>
            </a:r>
            <a:r>
              <a:rPr lang="es-ES" sz="1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es-ES" sz="128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How</a:t>
            </a:r>
            <a:r>
              <a:rPr lang="es-ES" sz="128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28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many</a:t>
            </a:r>
            <a:r>
              <a:rPr lang="es-ES" sz="128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28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apples</a:t>
            </a:r>
            <a:r>
              <a:rPr lang="es-ES" sz="128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are </a:t>
            </a:r>
            <a:r>
              <a:rPr lang="es-ES" sz="1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there</a:t>
            </a:r>
            <a:r>
              <a:rPr lang="es-ES" sz="1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es-ES" sz="1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" sz="1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basket</a:t>
            </a:r>
            <a:r>
              <a:rPr lang="es-ES" sz="1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s-ES" sz="1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ES" sz="1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ES" sz="1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ES" sz="1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76530" cy="1143000"/>
          </a:xfrm>
        </p:spPr>
        <p:txBody>
          <a:bodyPr>
            <a:normAutofit/>
          </a:bodyPr>
          <a:lstStyle/>
          <a:p>
            <a:r>
              <a:rPr lang="es-E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_ </a:t>
            </a:r>
            <a:r>
              <a:rPr lang="es-E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How</a:t>
            </a:r>
            <a:r>
              <a:rPr lang="es-E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much</a:t>
            </a:r>
            <a:r>
              <a:rPr lang="es-E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es-E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used</a:t>
            </a:r>
            <a:r>
              <a:rPr lang="es-E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es-E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noncountable</a:t>
            </a:r>
            <a:r>
              <a:rPr lang="es-E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nouns</a:t>
            </a:r>
            <a:r>
              <a:rPr lang="es-E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ES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142984"/>
            <a:ext cx="8576530" cy="5105416"/>
          </a:xfrm>
        </p:spPr>
        <p:txBody>
          <a:bodyPr/>
          <a:lstStyle/>
          <a:p>
            <a:pPr>
              <a:buNone/>
            </a:pPr>
            <a:r>
              <a:rPr lang="es-ES" dirty="0" err="1" smtClean="0"/>
              <a:t>Examples</a:t>
            </a:r>
            <a:r>
              <a:rPr lang="es-ES" dirty="0" smtClean="0"/>
              <a:t>: </a:t>
            </a:r>
          </a:p>
          <a:p>
            <a:pPr>
              <a:buNone/>
            </a:pPr>
            <a:r>
              <a:rPr lang="es-ES" i="1" dirty="0" err="1" smtClean="0">
                <a:solidFill>
                  <a:srgbClr val="7030A0"/>
                </a:solidFill>
              </a:rPr>
              <a:t>How</a:t>
            </a:r>
            <a:r>
              <a:rPr lang="es-ES" i="1" dirty="0" smtClean="0">
                <a:solidFill>
                  <a:srgbClr val="7030A0"/>
                </a:solidFill>
              </a:rPr>
              <a:t> </a:t>
            </a:r>
            <a:r>
              <a:rPr lang="es-ES" i="1" dirty="0" err="1" smtClean="0">
                <a:solidFill>
                  <a:srgbClr val="7030A0"/>
                </a:solidFill>
              </a:rPr>
              <a:t>much</a:t>
            </a:r>
            <a:r>
              <a:rPr lang="es-ES" i="1" dirty="0" smtClean="0">
                <a:solidFill>
                  <a:srgbClr val="7030A0"/>
                </a:solidFill>
              </a:rPr>
              <a:t> </a:t>
            </a:r>
            <a:r>
              <a:rPr lang="es-ES" i="1" dirty="0" err="1" smtClean="0">
                <a:solidFill>
                  <a:srgbClr val="7030A0"/>
                </a:solidFill>
              </a:rPr>
              <a:t>money</a:t>
            </a:r>
            <a:r>
              <a:rPr lang="es-ES" i="1" dirty="0" smtClean="0">
                <a:solidFill>
                  <a:srgbClr val="7030A0"/>
                </a:solidFill>
              </a:rPr>
              <a:t> </a:t>
            </a:r>
            <a:r>
              <a:rPr lang="es-ES" dirty="0" smtClean="0"/>
              <a:t>do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?</a:t>
            </a:r>
          </a:p>
          <a:p>
            <a:pPr>
              <a:buNone/>
            </a:pPr>
            <a:r>
              <a:rPr lang="es-ES" i="1" dirty="0" err="1" smtClean="0">
                <a:solidFill>
                  <a:srgbClr val="7030A0"/>
                </a:solidFill>
              </a:rPr>
              <a:t>How</a:t>
            </a:r>
            <a:r>
              <a:rPr lang="es-ES" i="1" dirty="0" smtClean="0">
                <a:solidFill>
                  <a:srgbClr val="7030A0"/>
                </a:solidFill>
              </a:rPr>
              <a:t> </a:t>
            </a:r>
            <a:r>
              <a:rPr lang="es-ES" i="1" dirty="0" err="1" smtClean="0">
                <a:solidFill>
                  <a:srgbClr val="7030A0"/>
                </a:solidFill>
              </a:rPr>
              <a:t>much</a:t>
            </a:r>
            <a:r>
              <a:rPr lang="es-ES" i="1" dirty="0" smtClean="0">
                <a:solidFill>
                  <a:srgbClr val="7030A0"/>
                </a:solidFill>
              </a:rPr>
              <a:t> </a:t>
            </a:r>
            <a:r>
              <a:rPr lang="es-ES" i="1" dirty="0" err="1" smtClean="0">
                <a:solidFill>
                  <a:srgbClr val="7030A0"/>
                </a:solidFill>
              </a:rPr>
              <a:t>sugar</a:t>
            </a:r>
            <a:r>
              <a:rPr lang="es-ES" i="1" dirty="0" smtClean="0">
                <a:solidFill>
                  <a:srgbClr val="7030A0"/>
                </a:solidFill>
              </a:rPr>
              <a:t> </a:t>
            </a:r>
            <a:r>
              <a:rPr lang="es-ES" dirty="0" smtClean="0"/>
              <a:t>do </a:t>
            </a:r>
            <a:r>
              <a:rPr lang="es-ES" dirty="0" err="1" smtClean="0"/>
              <a:t>they</a:t>
            </a:r>
            <a:r>
              <a:rPr lang="es-ES" dirty="0" smtClean="0"/>
              <a:t> </a:t>
            </a:r>
            <a:r>
              <a:rPr lang="es-ES" dirty="0" err="1" smtClean="0"/>
              <a:t>need</a:t>
            </a:r>
            <a:r>
              <a:rPr lang="es-ES" dirty="0" smtClean="0"/>
              <a:t>?</a:t>
            </a:r>
          </a:p>
          <a:p>
            <a:pPr>
              <a:buNone/>
            </a:pPr>
            <a:r>
              <a:rPr lang="es-ES" dirty="0" err="1" smtClean="0">
                <a:solidFill>
                  <a:srgbClr val="7030A0"/>
                </a:solidFill>
              </a:rPr>
              <a:t>How</a:t>
            </a:r>
            <a:r>
              <a:rPr lang="es-ES" dirty="0" smtClean="0">
                <a:solidFill>
                  <a:srgbClr val="7030A0"/>
                </a:solidFill>
              </a:rPr>
              <a:t> </a:t>
            </a:r>
            <a:r>
              <a:rPr lang="es-ES" dirty="0" err="1" smtClean="0">
                <a:solidFill>
                  <a:srgbClr val="7030A0"/>
                </a:solidFill>
              </a:rPr>
              <a:t>much</a:t>
            </a:r>
            <a:r>
              <a:rPr lang="es-ES" dirty="0" smtClean="0">
                <a:solidFill>
                  <a:srgbClr val="7030A0"/>
                </a:solidFill>
              </a:rPr>
              <a:t> </a:t>
            </a:r>
            <a:r>
              <a:rPr lang="es-ES" dirty="0" err="1" smtClean="0">
                <a:solidFill>
                  <a:srgbClr val="7030A0"/>
                </a:solidFill>
              </a:rPr>
              <a:t>juice</a:t>
            </a:r>
            <a:r>
              <a:rPr lang="es-ES" dirty="0" smtClean="0">
                <a:solidFill>
                  <a:srgbClr val="7030A0"/>
                </a:solidFill>
              </a:rPr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left</a:t>
            </a:r>
            <a:r>
              <a:rPr lang="es-ES" dirty="0" smtClean="0"/>
              <a:t>?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es-E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How</a:t>
            </a:r>
            <a:r>
              <a:rPr lang="es-E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much</a:t>
            </a:r>
            <a:r>
              <a:rPr lang="es-E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es-E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used</a:t>
            </a:r>
            <a:r>
              <a:rPr lang="es-E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s-E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ask</a:t>
            </a:r>
            <a:r>
              <a:rPr lang="es-E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about</a:t>
            </a:r>
            <a:r>
              <a:rPr lang="es-E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prices</a:t>
            </a:r>
            <a:r>
              <a:rPr lang="es-E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es-E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count</a:t>
            </a:r>
            <a:r>
              <a:rPr lang="es-E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nouns</a:t>
            </a:r>
            <a:r>
              <a:rPr lang="es-E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s-ES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Ex: </a:t>
            </a:r>
            <a:r>
              <a:rPr lang="es-ES" i="1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How</a:t>
            </a:r>
            <a:r>
              <a:rPr lang="es-ES" i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i="1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much</a:t>
            </a:r>
            <a:r>
              <a:rPr lang="es-ES" i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does</a:t>
            </a:r>
            <a:r>
              <a:rPr lang="es-ES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i="1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" i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i="1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book</a:t>
            </a:r>
            <a:r>
              <a:rPr lang="es-ES" i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cost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?</a:t>
            </a:r>
            <a:endParaRPr lang="es-ES" dirty="0" smtClean="0"/>
          </a:p>
          <a:p>
            <a:pPr>
              <a:buNone/>
            </a:pP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77</TotalTime>
  <Words>95</Words>
  <Application>Microsoft Office PowerPoint</Application>
  <PresentationFormat>Presentación en pantalla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Solsticio</vt:lpstr>
      <vt:lpstr>Objective: to ask questions using how much                   and how many with countable and                  noncountable nouns.</vt:lpstr>
      <vt:lpstr>_ How much is used with noncountable nouns.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Objective: to ask questions using how much and how many with countable and noncounta</dc:title>
  <dc:creator>Onilda</dc:creator>
  <cp:lastModifiedBy>Marisol Barraza</cp:lastModifiedBy>
  <cp:revision>8</cp:revision>
  <dcterms:created xsi:type="dcterms:W3CDTF">2012-04-27T00:47:35Z</dcterms:created>
  <dcterms:modified xsi:type="dcterms:W3CDTF">2012-04-27T01:52:31Z</dcterms:modified>
</cp:coreProperties>
</file>