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63" r:id="rId4"/>
    <p:sldId id="264" r:id="rId5"/>
    <p:sldId id="268" r:id="rId6"/>
    <p:sldId id="258" r:id="rId7"/>
    <p:sldId id="269" r:id="rId8"/>
    <p:sldId id="266" r:id="rId9"/>
    <p:sldId id="259" r:id="rId10"/>
    <p:sldId id="265" r:id="rId11"/>
    <p:sldId id="260" r:id="rId12"/>
    <p:sldId id="262" r:id="rId13"/>
    <p:sldId id="267"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709" autoAdjust="0"/>
  </p:normalViewPr>
  <p:slideViewPr>
    <p:cSldViewPr>
      <p:cViewPr varScale="1">
        <p:scale>
          <a:sx n="74" d="100"/>
          <a:sy n="74" d="100"/>
        </p:scale>
        <p:origin x="-1062" y="-96"/>
      </p:cViewPr>
      <p:guideLst>
        <p:guide orient="horz" pos="2160"/>
        <p:guide pos="2880"/>
      </p:guideLst>
    </p:cSldViewPr>
  </p:slideViewPr>
  <p:outlineViewPr>
    <p:cViewPr>
      <p:scale>
        <a:sx n="33" d="100"/>
        <a:sy n="33" d="100"/>
      </p:scale>
      <p:origin x="0" y="5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383802-5267-4630-B3A9-2C8BD8B17C45}" type="datetimeFigureOut">
              <a:rPr lang="es-ES" smtClean="0"/>
              <a:pPr/>
              <a:t>01/06/2012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CC5BB8-48C4-46F9-A0FA-F92C46A8014A}" type="slidenum">
              <a:rPr lang="es-ES" smtClean="0"/>
              <a:pPr/>
              <a:t>‹Nº›</a:t>
            </a:fld>
            <a:endParaRPr lang="es-ES"/>
          </a:p>
        </p:txBody>
      </p:sp>
    </p:spTree>
    <p:extLst>
      <p:ext uri="{BB962C8B-B14F-4D97-AF65-F5344CB8AC3E}">
        <p14:creationId xmlns:p14="http://schemas.microsoft.com/office/powerpoint/2010/main" val="241665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3DA806-5203-4669-A539-AEAFAB22F269}" type="slidenum">
              <a:rPr lang="en-GB"/>
              <a:pPr/>
              <a:t>3</a:t>
            </a:fld>
            <a:endParaRPr lang="en-GB"/>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C10CC-2E04-4EAF-AAD6-BC27B78F1CE3}" type="slidenum">
              <a:rPr lang="en-GB"/>
              <a:pPr/>
              <a:t>4</a:t>
            </a:fld>
            <a:endParaRPr lang="en-GB"/>
          </a:p>
        </p:txBody>
      </p:sp>
      <p:sp>
        <p:nvSpPr>
          <p:cNvPr id="87042" name="Rectangle 2"/>
          <p:cNvSpPr>
            <a:spLocks noGrp="1" noRot="1" noChangeAspect="1" noChangeArrowheads="1" noTextEdit="1"/>
          </p:cNvSpPr>
          <p:nvPr>
            <p:ph type="sldImg"/>
          </p:nvPr>
        </p:nvSpPr>
        <p:spPr bwMode="auto">
          <a:xfrm>
            <a:off x="1143000" y="687388"/>
            <a:ext cx="4568825" cy="3425825"/>
          </a:xfrm>
          <a:prstGeom prst="rect">
            <a:avLst/>
          </a:prstGeom>
          <a:solidFill>
            <a:srgbClr val="FFFFFF"/>
          </a:solidFill>
          <a:ln>
            <a:solidFill>
              <a:srgbClr val="000000"/>
            </a:solidFill>
            <a:miter lim="800000"/>
            <a:headEnd/>
            <a:tailEnd/>
          </a:ln>
        </p:spPr>
      </p:sp>
      <p:sp>
        <p:nvSpPr>
          <p:cNvPr id="870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065" tIns="45533" rIns="91065" bIns="45533"/>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D82B3734-DB47-45A6-9203-177863371A3C}" type="datetimeFigureOut">
              <a:rPr lang="es-ES" smtClean="0"/>
              <a:pPr/>
              <a:t>01/06/2012</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BE2C814-556C-46E1-B37B-777DE67F07B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82B3734-DB47-45A6-9203-177863371A3C}" type="datetimeFigureOut">
              <a:rPr lang="es-ES" smtClean="0"/>
              <a:pPr/>
              <a:t>01/06/2012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BE2C814-556C-46E1-B37B-777DE67F07B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82B3734-DB47-45A6-9203-177863371A3C}" type="datetimeFigureOut">
              <a:rPr lang="es-ES" smtClean="0"/>
              <a:pPr/>
              <a:t>01/06/2012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BE2C814-556C-46E1-B37B-777DE67F07B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82B3734-DB47-45A6-9203-177863371A3C}" type="datetimeFigureOut">
              <a:rPr lang="es-ES" smtClean="0"/>
              <a:pPr/>
              <a:t>01/06/2012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BE2C814-556C-46E1-B37B-777DE67F07B0}"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82B3734-DB47-45A6-9203-177863371A3C}" type="datetimeFigureOut">
              <a:rPr lang="es-ES" smtClean="0"/>
              <a:pPr/>
              <a:t>01/06/2012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BE2C814-556C-46E1-B37B-777DE67F07B0}"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82B3734-DB47-45A6-9203-177863371A3C}" type="datetimeFigureOut">
              <a:rPr lang="es-ES" smtClean="0"/>
              <a:pPr/>
              <a:t>01/06/2012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BE2C814-556C-46E1-B37B-777DE67F07B0}"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82B3734-DB47-45A6-9203-177863371A3C}" type="datetimeFigureOut">
              <a:rPr lang="es-ES" smtClean="0"/>
              <a:pPr/>
              <a:t>01/06/2012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3BE2C814-556C-46E1-B37B-777DE67F07B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D82B3734-DB47-45A6-9203-177863371A3C}" type="datetimeFigureOut">
              <a:rPr lang="es-ES" smtClean="0"/>
              <a:pPr/>
              <a:t>01/06/2012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3BE2C814-556C-46E1-B37B-777DE67F07B0}"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D82B3734-DB47-45A6-9203-177863371A3C}" type="datetimeFigureOut">
              <a:rPr lang="es-ES" smtClean="0"/>
              <a:pPr/>
              <a:t>01/06/2012</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3BE2C814-556C-46E1-B37B-777DE67F07B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D82B3734-DB47-45A6-9203-177863371A3C}" type="datetimeFigureOut">
              <a:rPr lang="es-ES" smtClean="0"/>
              <a:pPr/>
              <a:t>01/06/2012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BE2C814-556C-46E1-B37B-777DE67F07B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D82B3734-DB47-45A6-9203-177863371A3C}" type="datetimeFigureOut">
              <a:rPr lang="es-ES" smtClean="0"/>
              <a:pPr/>
              <a:t>01/06/2012</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BE2C814-556C-46E1-B37B-777DE67F07B0}"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2B3734-DB47-45A6-9203-177863371A3C}" type="datetimeFigureOut">
              <a:rPr lang="es-ES" smtClean="0"/>
              <a:pPr/>
              <a:t>01/06/2012</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BE2C814-556C-46E1-B37B-777DE67F07B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C:\Documents%20and%20Settings\Pamela\Escritorio\agentes_moviles.fl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2857496"/>
            <a:ext cx="7772400" cy="1829761"/>
          </a:xfrm>
        </p:spPr>
        <p:txBody>
          <a:bodyPr/>
          <a:lstStyle/>
          <a:p>
            <a:pPr algn="ctr"/>
            <a:r>
              <a:rPr lang="es-ES" dirty="0" smtClean="0"/>
              <a:t>AGENTES MÓVILES</a:t>
            </a:r>
            <a:br>
              <a:rPr lang="es-ES" dirty="0" smtClean="0"/>
            </a:br>
            <a:endParaRPr lang="es-ES" dirty="0"/>
          </a:p>
        </p:txBody>
      </p:sp>
      <p:pic>
        <p:nvPicPr>
          <p:cNvPr id="1026" name="Picture 2"/>
          <p:cNvPicPr>
            <a:picLocks noChangeAspect="1" noChangeArrowheads="1"/>
          </p:cNvPicPr>
          <p:nvPr/>
        </p:nvPicPr>
        <p:blipFill>
          <a:blip r:embed="rId2"/>
          <a:srcRect/>
          <a:stretch>
            <a:fillRect/>
          </a:stretch>
        </p:blipFill>
        <p:spPr bwMode="auto">
          <a:xfrm>
            <a:off x="714348" y="0"/>
            <a:ext cx="7215238" cy="1890719"/>
          </a:xfrm>
          <a:prstGeom prst="rect">
            <a:avLst/>
          </a:prstGeom>
          <a:noFill/>
          <a:ln w="9525">
            <a:noFill/>
            <a:miter lim="800000"/>
            <a:headEnd/>
            <a:tailEnd/>
          </a:ln>
          <a:effectLst/>
        </p:spPr>
      </p:pic>
      <p:sp>
        <p:nvSpPr>
          <p:cNvPr id="5" name="4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buNone/>
            </a:pPr>
            <a:r>
              <a:rPr lang="es-ES" dirty="0" smtClean="0"/>
              <a:t> </a:t>
            </a:r>
          </a:p>
          <a:p>
            <a:r>
              <a:rPr lang="es-ES" dirty="0" smtClean="0"/>
              <a:t>Antes de diseñar cualquier mecanismo de protección es necesario saber y tener en claro cuáles son los requisitos de seguridad que buscamos en un sistema de agentes móviles. </a:t>
            </a:r>
          </a:p>
          <a:p>
            <a:pPr>
              <a:buNone/>
            </a:pPr>
            <a:r>
              <a:rPr lang="es-ES" dirty="0" smtClean="0"/>
              <a:t> </a:t>
            </a:r>
          </a:p>
          <a:p>
            <a:r>
              <a:rPr lang="es-ES" dirty="0" smtClean="0"/>
              <a:t>Estos son los principales requisitos de seguridad:</a:t>
            </a:r>
          </a:p>
          <a:p>
            <a:pPr>
              <a:buNone/>
            </a:pPr>
            <a:endParaRPr lang="es-ES" dirty="0" smtClean="0"/>
          </a:p>
          <a:p>
            <a:pPr lvl="0"/>
            <a:r>
              <a:rPr lang="es-ES" dirty="0" smtClean="0"/>
              <a:t>Confidencialidad</a:t>
            </a:r>
          </a:p>
          <a:p>
            <a:pPr lvl="0"/>
            <a:r>
              <a:rPr lang="es-ES" dirty="0" smtClean="0"/>
              <a:t>Integridad.</a:t>
            </a:r>
          </a:p>
          <a:p>
            <a:pPr lvl="0"/>
            <a:r>
              <a:rPr lang="es-ES" dirty="0" smtClean="0"/>
              <a:t>Autenticación.</a:t>
            </a:r>
          </a:p>
          <a:p>
            <a:pPr lvl="0"/>
            <a:r>
              <a:rPr lang="es-ES" dirty="0" smtClean="0"/>
              <a:t>Control del Itinerario.</a:t>
            </a:r>
          </a:p>
          <a:p>
            <a:pPr>
              <a:buNone/>
            </a:pPr>
            <a:endParaRPr lang="es-ES" dirty="0" smtClean="0"/>
          </a:p>
          <a:p>
            <a:endParaRPr lang="es-ES" dirty="0"/>
          </a:p>
        </p:txBody>
      </p:sp>
      <p:sp>
        <p:nvSpPr>
          <p:cNvPr id="3" name="2 Título"/>
          <p:cNvSpPr>
            <a:spLocks noGrp="1"/>
          </p:cNvSpPr>
          <p:nvPr>
            <p:ph type="title"/>
          </p:nvPr>
        </p:nvSpPr>
        <p:spPr/>
        <p:txBody>
          <a:bodyPr>
            <a:normAutofit fontScale="90000"/>
          </a:bodyPr>
          <a:lstStyle/>
          <a:p>
            <a:r>
              <a:rPr lang="es-ES" dirty="0" smtClean="0"/>
              <a:t>Requisitos de Seguridad</a:t>
            </a:r>
            <a:br>
              <a:rPr lang="es-ES" dirty="0" smtClean="0"/>
            </a:b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714488"/>
            <a:ext cx="8229600" cy="4525963"/>
          </a:xfrm>
        </p:spPr>
        <p:txBody>
          <a:bodyPr>
            <a:normAutofit fontScale="85000" lnSpcReduction="10000"/>
          </a:bodyPr>
          <a:lstStyle/>
          <a:p>
            <a:pPr lvl="0"/>
            <a:r>
              <a:rPr lang="es-ES" dirty="0" smtClean="0"/>
              <a:t>Congestionar el sistema con peticiones. </a:t>
            </a:r>
          </a:p>
          <a:p>
            <a:pPr lvl="0"/>
            <a:r>
              <a:rPr lang="es-ES" dirty="0" smtClean="0"/>
              <a:t>Escuchar por la red para obtener información privada. </a:t>
            </a:r>
          </a:p>
          <a:p>
            <a:pPr lvl="0"/>
            <a:r>
              <a:rPr lang="es-ES" dirty="0" smtClean="0"/>
              <a:t>Modificar, borrar o sustituir cualquier elemento que se transfiera por la red. </a:t>
            </a:r>
          </a:p>
          <a:p>
            <a:pPr lvl="0"/>
            <a:r>
              <a:rPr lang="es-ES" dirty="0" smtClean="0"/>
              <a:t>Grabar y retransmitir de forma no autorizada una comunicación. </a:t>
            </a:r>
          </a:p>
          <a:p>
            <a:pPr lvl="0"/>
            <a:r>
              <a:rPr lang="es-ES" dirty="0" smtClean="0"/>
              <a:t>Falsificar la identidad de un agente, para lograr tener acceso a otros agentes o servicios. </a:t>
            </a:r>
          </a:p>
          <a:p>
            <a:pPr lvl="0"/>
            <a:r>
              <a:rPr lang="es-ES" dirty="0" smtClean="0"/>
              <a:t>Utilizar algún recurso para que no pueda ser utilizado por otro usuario. </a:t>
            </a:r>
          </a:p>
          <a:p>
            <a:pPr lvl="0"/>
            <a:r>
              <a:rPr lang="es-ES" dirty="0" smtClean="0"/>
              <a:t>Colocar virus que les permitan recibir información confidencial o denegar accesos a recursos. </a:t>
            </a:r>
          </a:p>
          <a:p>
            <a:endParaRPr lang="es-ES" dirty="0"/>
          </a:p>
        </p:txBody>
      </p:sp>
      <p:sp>
        <p:nvSpPr>
          <p:cNvPr id="3" name="2 Título"/>
          <p:cNvSpPr>
            <a:spLocks noGrp="1"/>
          </p:cNvSpPr>
          <p:nvPr>
            <p:ph type="title"/>
          </p:nvPr>
        </p:nvSpPr>
        <p:spPr>
          <a:xfrm>
            <a:off x="500034" y="571480"/>
            <a:ext cx="8229600" cy="1143000"/>
          </a:xfrm>
        </p:spPr>
        <p:txBody>
          <a:bodyPr>
            <a:normAutofit fontScale="90000"/>
          </a:bodyPr>
          <a:lstStyle/>
          <a:p>
            <a:r>
              <a:rPr lang="es-ES" sz="3100" dirty="0" smtClean="0"/>
              <a:t>Ataques comunes que pueden realizarse a un agente móvil:</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571612"/>
            <a:ext cx="8229600" cy="4525963"/>
          </a:xfrm>
        </p:spPr>
        <p:txBody>
          <a:bodyPr>
            <a:normAutofit fontScale="62500" lnSpcReduction="20000"/>
          </a:bodyPr>
          <a:lstStyle/>
          <a:p>
            <a:pPr>
              <a:buNone/>
            </a:pPr>
            <a:r>
              <a:rPr lang="es-ES" dirty="0" smtClean="0"/>
              <a:t> </a:t>
            </a:r>
          </a:p>
          <a:p>
            <a:pPr algn="just"/>
            <a:r>
              <a:rPr lang="es-ES" dirty="0" smtClean="0"/>
              <a:t>Para la aplicación de los agentes móviles se  que requieren un alto grado de automatización, es decir pueden ser útiles para muchas aplicaciones . En este caso las mas relevantes son:</a:t>
            </a:r>
          </a:p>
          <a:p>
            <a:pPr algn="just">
              <a:buNone/>
            </a:pPr>
            <a:endParaRPr lang="es-ES" dirty="0" smtClean="0"/>
          </a:p>
          <a:p>
            <a:pPr algn="just"/>
            <a:r>
              <a:rPr lang="es-ES" b="1" dirty="0" smtClean="0"/>
              <a:t>Single-hop </a:t>
            </a:r>
            <a:r>
              <a:rPr lang="es-ES" b="1" dirty="0" err="1" smtClean="0"/>
              <a:t>Agent</a:t>
            </a:r>
            <a:r>
              <a:rPr lang="es-ES" b="1" dirty="0" smtClean="0"/>
              <a:t>.-</a:t>
            </a:r>
            <a:r>
              <a:rPr lang="es-ES" dirty="0" smtClean="0"/>
              <a:t> El agente solo realiza una migración hasta el host destino, de manera que vuelve al host origen una vez que ha realizado las tareas que tenía asignadas. </a:t>
            </a:r>
          </a:p>
          <a:p>
            <a:pPr algn="just">
              <a:buNone/>
            </a:pPr>
            <a:r>
              <a:rPr lang="es-ES" dirty="0" smtClean="0"/>
              <a:t> </a:t>
            </a:r>
          </a:p>
          <a:p>
            <a:pPr algn="just"/>
            <a:r>
              <a:rPr lang="es-ES" b="1" dirty="0" err="1" smtClean="0"/>
              <a:t>Multiple</a:t>
            </a:r>
            <a:r>
              <a:rPr lang="es-ES" b="1" dirty="0" smtClean="0"/>
              <a:t>-hop </a:t>
            </a:r>
            <a:r>
              <a:rPr lang="es-ES" b="1" dirty="0" err="1" smtClean="0"/>
              <a:t>Agent</a:t>
            </a:r>
            <a:r>
              <a:rPr lang="es-ES" b="1" dirty="0" smtClean="0"/>
              <a:t>.-</a:t>
            </a:r>
            <a:r>
              <a:rPr lang="es-ES" dirty="0" smtClean="0"/>
              <a:t> El agente migra de host en host ejecutándose en cada uno de ellos. Por tanto, realiza varios saltos antes de volver de nuevo al host origen. Si el </a:t>
            </a:r>
            <a:r>
              <a:rPr lang="es-ES" dirty="0" err="1" smtClean="0"/>
              <a:t>sistma</a:t>
            </a:r>
            <a:r>
              <a:rPr lang="es-ES" dirty="0" smtClean="0"/>
              <a:t> de agentes tiene capacidad para movilidad débil, este tipo de agentes son especialmente útiles para realizar tareas simples y repetitivas en múltiples maquinas. Si el sistemas tiene capacidad para movilidad fuerte, este tipo de agentes pueden resolver problemas más complejos utilizando el estado de la ejecución. </a:t>
            </a:r>
          </a:p>
          <a:p>
            <a:pPr algn="just">
              <a:buNone/>
            </a:pPr>
            <a:r>
              <a:rPr lang="es-ES" b="1" dirty="0" smtClean="0"/>
              <a:t> </a:t>
            </a:r>
            <a:endParaRPr lang="es-ES" dirty="0" smtClean="0"/>
          </a:p>
          <a:p>
            <a:endParaRPr lang="es-ES" dirty="0"/>
          </a:p>
        </p:txBody>
      </p:sp>
      <p:sp>
        <p:nvSpPr>
          <p:cNvPr id="3" name="2 Título"/>
          <p:cNvSpPr>
            <a:spLocks noGrp="1"/>
          </p:cNvSpPr>
          <p:nvPr>
            <p:ph type="title"/>
          </p:nvPr>
        </p:nvSpPr>
        <p:spPr/>
        <p:txBody>
          <a:bodyPr>
            <a:normAutofit fontScale="90000"/>
          </a:bodyPr>
          <a:lstStyle/>
          <a:p>
            <a:pPr algn="ctr"/>
            <a:r>
              <a:rPr lang="es-ES" dirty="0" smtClean="0"/>
              <a:t/>
            </a:r>
            <a:br>
              <a:rPr lang="es-ES" dirty="0" smtClean="0"/>
            </a:br>
            <a:r>
              <a:rPr lang="es-ES" dirty="0" smtClean="0"/>
              <a:t>Aplicaciones de los Agentes Móviles</a:t>
            </a:r>
            <a:br>
              <a:rPr lang="es-ES" dirty="0" smtClean="0"/>
            </a:b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a:buNone/>
            </a:pPr>
            <a:endParaRPr lang="es-ES" dirty="0" smtClean="0"/>
          </a:p>
          <a:p>
            <a:r>
              <a:rPr lang="es-ES" dirty="0" smtClean="0"/>
              <a:t>Los hosts pueden realizar cualquier ataque sobre el agente dado, que tiene control total sobre el entorno de ejecución (código, datos, comunicaciones, itinerario modo de ejecución o resultados). Un host malicioso puede negar el servicio del agente, realizar escuchas, alterar cualquier parte del agente e incluso confabular con otras entidades para sacar provecho o simplemente dañar la reputación de otra entidad involucrada.</a:t>
            </a:r>
          </a:p>
          <a:p>
            <a:r>
              <a:rPr lang="es-ES" dirty="0" smtClean="0"/>
              <a:t> </a:t>
            </a:r>
          </a:p>
          <a:p>
            <a:endParaRPr lang="es-ES" dirty="0"/>
          </a:p>
        </p:txBody>
      </p:sp>
      <p:sp>
        <p:nvSpPr>
          <p:cNvPr id="3" name="2 Título"/>
          <p:cNvSpPr>
            <a:spLocks noGrp="1"/>
          </p:cNvSpPr>
          <p:nvPr>
            <p:ph type="title"/>
          </p:nvPr>
        </p:nvSpPr>
        <p:spPr/>
        <p:txBody>
          <a:bodyPr/>
          <a:lstStyle/>
          <a:p>
            <a:pPr algn="ctr"/>
            <a:r>
              <a:rPr lang="es-ES" dirty="0" smtClean="0"/>
              <a:t>CONCLUSIONES </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lgn="just"/>
            <a:r>
              <a:rPr lang="es-ES" dirty="0" smtClean="0"/>
              <a:t>El uso de sistemas de agentes móviles es el resultado de la evolución y la unión de sus los agentes, del campo de la inteligencia artificial, y del procesamiento distribuido, en el campo de la computación distribuida. </a:t>
            </a:r>
          </a:p>
          <a:p>
            <a:pPr algn="just"/>
            <a:r>
              <a:rPr lang="es-ES" dirty="0" smtClean="0"/>
              <a:t>La necesidad de usar de manera efectiva la información disponible en una red de computadoras, como puede ser Internet, requiere de algún mecanismo de organización y acceso a tal información. </a:t>
            </a:r>
          </a:p>
          <a:p>
            <a:pPr algn="just"/>
            <a:r>
              <a:rPr lang="es-ES" dirty="0" smtClean="0"/>
              <a:t>Un sistema basado en agentes móviles como solución a las necesidades especificadas es una solución que existe actualmente.</a:t>
            </a:r>
          </a:p>
          <a:p>
            <a:endParaRPr lang="es-ES" dirty="0"/>
          </a:p>
        </p:txBody>
      </p:sp>
      <p:sp>
        <p:nvSpPr>
          <p:cNvPr id="3" name="2 Título"/>
          <p:cNvSpPr>
            <a:spLocks noGrp="1"/>
          </p:cNvSpPr>
          <p:nvPr>
            <p:ph type="title"/>
          </p:nvPr>
        </p:nvSpPr>
        <p:spPr/>
        <p:txBody>
          <a:bodyPr/>
          <a:lstStyle/>
          <a:p>
            <a:pPr algn="ctr"/>
            <a:r>
              <a:rPr lang="es-ES" dirty="0" smtClean="0"/>
              <a:t>INTRODUCCIÓN </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s-ES_tradnl" dirty="0"/>
              <a:t>Agentes móviles: definición</a:t>
            </a:r>
            <a:endParaRPr lang="en-US" dirty="0"/>
          </a:p>
        </p:txBody>
      </p:sp>
      <p:sp>
        <p:nvSpPr>
          <p:cNvPr id="164867" name="Rectangle 3" descr="Rectangle: Click to edit Master text styles&#10;Second level&#10;Third level&#10;Fourth level&#10;Fifth level"/>
          <p:cNvSpPr>
            <a:spLocks noGrp="1" noChangeArrowheads="1"/>
          </p:cNvSpPr>
          <p:nvPr>
            <p:ph type="body" idx="1"/>
          </p:nvPr>
        </p:nvSpPr>
        <p:spPr>
          <a:xfrm>
            <a:off x="838200" y="1676400"/>
            <a:ext cx="7772400" cy="1973263"/>
          </a:xfrm>
        </p:spPr>
        <p:txBody>
          <a:bodyPr>
            <a:normAutofit lnSpcReduction="10000"/>
          </a:bodyPr>
          <a:lstStyle/>
          <a:p>
            <a:pPr>
              <a:buFont typeface="Wingdings" pitchFamily="2" charset="2"/>
              <a:buNone/>
            </a:pPr>
            <a:r>
              <a:rPr lang="en-US" sz="2400" dirty="0" err="1"/>
              <a:t>Agentes</a:t>
            </a:r>
            <a:r>
              <a:rPr lang="en-US" sz="2400" dirty="0"/>
              <a:t> software</a:t>
            </a:r>
            <a:r>
              <a:rPr lang="en-US" sz="2400" dirty="0" smtClean="0"/>
              <a:t>:</a:t>
            </a:r>
          </a:p>
          <a:p>
            <a:pPr>
              <a:buFont typeface="Wingdings" pitchFamily="2" charset="2"/>
              <a:buNone/>
            </a:pPr>
            <a:endParaRPr lang="en-US" sz="2400" dirty="0"/>
          </a:p>
          <a:p>
            <a:pPr lvl="1"/>
            <a:r>
              <a:rPr lang="en-US" sz="2400" dirty="0"/>
              <a:t>Se </a:t>
            </a:r>
            <a:r>
              <a:rPr lang="en-US" sz="2400" dirty="0" err="1"/>
              <a:t>mueven</a:t>
            </a:r>
            <a:r>
              <a:rPr lang="en-US" sz="2400" dirty="0"/>
              <a:t> de </a:t>
            </a:r>
            <a:r>
              <a:rPr lang="en-US" sz="2400" dirty="0" err="1"/>
              <a:t>ordenador</a:t>
            </a:r>
            <a:r>
              <a:rPr lang="en-US" sz="2400" dirty="0"/>
              <a:t> a </a:t>
            </a:r>
            <a:r>
              <a:rPr lang="en-US" sz="2400" dirty="0" err="1"/>
              <a:t>ordenador</a:t>
            </a:r>
            <a:endParaRPr lang="en-US" sz="2400" dirty="0"/>
          </a:p>
          <a:p>
            <a:pPr lvl="1"/>
            <a:r>
              <a:rPr lang="en-US" sz="2400" dirty="0"/>
              <a:t>A </a:t>
            </a:r>
            <a:r>
              <a:rPr lang="en-US" sz="2400" dirty="0" err="1"/>
              <a:t>petición</a:t>
            </a:r>
            <a:r>
              <a:rPr lang="en-US" sz="2400" dirty="0"/>
              <a:t> del </a:t>
            </a:r>
            <a:r>
              <a:rPr lang="en-US" sz="2400" dirty="0" err="1"/>
              <a:t>usuario</a:t>
            </a:r>
            <a:r>
              <a:rPr lang="en-US" sz="2400" dirty="0"/>
              <a:t>, </a:t>
            </a:r>
            <a:r>
              <a:rPr lang="en-US" sz="2400" dirty="0" err="1"/>
              <a:t>autónomamente</a:t>
            </a:r>
            <a:endParaRPr lang="en-US" sz="2400" dirty="0"/>
          </a:p>
          <a:p>
            <a:pPr lvl="1"/>
            <a:r>
              <a:rPr lang="en-US" sz="2400" dirty="0" err="1"/>
              <a:t>Ejemplo</a:t>
            </a:r>
            <a:r>
              <a:rPr lang="en-US" sz="2400" dirty="0"/>
              <a:t>: </a:t>
            </a:r>
            <a:r>
              <a:rPr lang="en-US" sz="2400" dirty="0" err="1"/>
              <a:t>gestión</a:t>
            </a:r>
            <a:r>
              <a:rPr lang="en-US" sz="2400" dirty="0"/>
              <a:t> de </a:t>
            </a:r>
            <a:r>
              <a:rPr lang="en-US" sz="2400" dirty="0" err="1"/>
              <a:t>viajes</a:t>
            </a:r>
            <a:endParaRPr lang="en-US" sz="2400" dirty="0"/>
          </a:p>
          <a:p>
            <a:endParaRPr lang="en-US" sz="2400" dirty="0"/>
          </a:p>
        </p:txBody>
      </p:sp>
      <p:grpSp>
        <p:nvGrpSpPr>
          <p:cNvPr id="2" name="Group 11"/>
          <p:cNvGrpSpPr>
            <a:grpSpLocks/>
          </p:cNvGrpSpPr>
          <p:nvPr/>
        </p:nvGrpSpPr>
        <p:grpSpPr bwMode="auto">
          <a:xfrm>
            <a:off x="2971800" y="3276600"/>
            <a:ext cx="5621338" cy="3048000"/>
            <a:chOff x="1872" y="2112"/>
            <a:chExt cx="3541" cy="1920"/>
          </a:xfrm>
        </p:grpSpPr>
        <p:pic>
          <p:nvPicPr>
            <p:cNvPr id="164869" name="Picture 5" descr="1424290"/>
            <p:cNvPicPr>
              <a:picLocks noChangeAspect="1" noChangeArrowheads="1"/>
            </p:cNvPicPr>
            <p:nvPr/>
          </p:nvPicPr>
          <p:blipFill>
            <a:blip r:embed="rId3"/>
            <a:srcRect/>
            <a:stretch>
              <a:fillRect/>
            </a:stretch>
          </p:blipFill>
          <p:spPr bwMode="auto">
            <a:xfrm>
              <a:off x="4752" y="2112"/>
              <a:ext cx="661" cy="1094"/>
            </a:xfrm>
            <a:prstGeom prst="rect">
              <a:avLst/>
            </a:prstGeom>
            <a:noFill/>
          </p:spPr>
        </p:pic>
        <p:grpSp>
          <p:nvGrpSpPr>
            <p:cNvPr id="3" name="Group 10"/>
            <p:cNvGrpSpPr>
              <a:grpSpLocks/>
            </p:cNvGrpSpPr>
            <p:nvPr/>
          </p:nvGrpSpPr>
          <p:grpSpPr bwMode="auto">
            <a:xfrm>
              <a:off x="1872" y="2324"/>
              <a:ext cx="3168" cy="1708"/>
              <a:chOff x="1872" y="2400"/>
              <a:chExt cx="3168" cy="1708"/>
            </a:xfrm>
          </p:grpSpPr>
          <p:pic>
            <p:nvPicPr>
              <p:cNvPr id="164868" name="Picture 4" descr="1424842"/>
              <p:cNvPicPr>
                <a:picLocks noChangeAspect="1" noChangeArrowheads="1"/>
              </p:cNvPicPr>
              <p:nvPr/>
            </p:nvPicPr>
            <p:blipFill>
              <a:blip r:embed="rId4"/>
              <a:srcRect/>
              <a:stretch>
                <a:fillRect/>
              </a:stretch>
            </p:blipFill>
            <p:spPr bwMode="auto">
              <a:xfrm>
                <a:off x="1872" y="2400"/>
                <a:ext cx="848" cy="738"/>
              </a:xfrm>
              <a:prstGeom prst="rect">
                <a:avLst/>
              </a:prstGeom>
              <a:noFill/>
            </p:spPr>
          </p:pic>
          <p:pic>
            <p:nvPicPr>
              <p:cNvPr id="164870" name="Picture 6" descr="1488246"/>
              <p:cNvPicPr>
                <a:picLocks noChangeAspect="1" noChangeArrowheads="1"/>
              </p:cNvPicPr>
              <p:nvPr/>
            </p:nvPicPr>
            <p:blipFill>
              <a:blip r:embed="rId5"/>
              <a:srcRect/>
              <a:stretch>
                <a:fillRect/>
              </a:stretch>
            </p:blipFill>
            <p:spPr bwMode="auto">
              <a:xfrm>
                <a:off x="3552" y="3264"/>
                <a:ext cx="857" cy="844"/>
              </a:xfrm>
              <a:prstGeom prst="rect">
                <a:avLst/>
              </a:prstGeom>
              <a:noFill/>
            </p:spPr>
          </p:pic>
          <p:sp>
            <p:nvSpPr>
              <p:cNvPr id="164871" name="Line 7"/>
              <p:cNvSpPr>
                <a:spLocks noChangeShapeType="1"/>
              </p:cNvSpPr>
              <p:nvPr/>
            </p:nvSpPr>
            <p:spPr bwMode="auto">
              <a:xfrm flipV="1">
                <a:off x="2784" y="2448"/>
                <a:ext cx="1872" cy="336"/>
              </a:xfrm>
              <a:prstGeom prst="line">
                <a:avLst/>
              </a:prstGeom>
              <a:noFill/>
              <a:ln w="9525">
                <a:solidFill>
                  <a:schemeClr val="tx1"/>
                </a:solidFill>
                <a:round/>
                <a:headEnd/>
                <a:tailEnd type="triangle" w="med" len="med"/>
              </a:ln>
              <a:effectLst/>
            </p:spPr>
            <p:txBody>
              <a:bodyPr wrap="none" anchor="ctr"/>
              <a:lstStyle/>
              <a:p>
                <a:endParaRPr lang="es-ES"/>
              </a:p>
            </p:txBody>
          </p:sp>
          <p:sp>
            <p:nvSpPr>
              <p:cNvPr id="164872" name="Line 8"/>
              <p:cNvSpPr>
                <a:spLocks noChangeShapeType="1"/>
              </p:cNvSpPr>
              <p:nvPr/>
            </p:nvSpPr>
            <p:spPr bwMode="auto">
              <a:xfrm flipH="1">
                <a:off x="4512" y="3312"/>
                <a:ext cx="528" cy="288"/>
              </a:xfrm>
              <a:prstGeom prst="line">
                <a:avLst/>
              </a:prstGeom>
              <a:noFill/>
              <a:ln w="9525">
                <a:solidFill>
                  <a:schemeClr val="tx1"/>
                </a:solidFill>
                <a:round/>
                <a:headEnd/>
                <a:tailEnd type="triangle" w="med" len="med"/>
              </a:ln>
              <a:effectLst/>
            </p:spPr>
            <p:txBody>
              <a:bodyPr wrap="none" anchor="ctr"/>
              <a:lstStyle/>
              <a:p>
                <a:endParaRPr lang="es-ES"/>
              </a:p>
            </p:txBody>
          </p:sp>
          <p:sp>
            <p:nvSpPr>
              <p:cNvPr id="164873" name="Line 9"/>
              <p:cNvSpPr>
                <a:spLocks noChangeShapeType="1"/>
              </p:cNvSpPr>
              <p:nvPr/>
            </p:nvSpPr>
            <p:spPr bwMode="auto">
              <a:xfrm flipH="1" flipV="1">
                <a:off x="2640" y="3072"/>
                <a:ext cx="816" cy="528"/>
              </a:xfrm>
              <a:prstGeom prst="line">
                <a:avLst/>
              </a:prstGeom>
              <a:noFill/>
              <a:ln w="9525">
                <a:solidFill>
                  <a:schemeClr val="tx1"/>
                </a:solidFill>
                <a:round/>
                <a:headEnd/>
                <a:tailEnd type="triangle" w="med" len="med"/>
              </a:ln>
              <a:effectLst/>
            </p:spPr>
            <p:txBody>
              <a:bodyPr wrap="none" anchor="ctr"/>
              <a:lstStyle/>
              <a:p>
                <a:endParaRPr lang="es-ES"/>
              </a:p>
            </p:txBody>
          </p:sp>
        </p:gr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304800"/>
            <a:ext cx="7772400" cy="1143000"/>
          </a:xfrm>
        </p:spPr>
        <p:txBody>
          <a:bodyPr/>
          <a:lstStyle/>
          <a:p>
            <a:r>
              <a:rPr lang="es-ES_tradnl" dirty="0" smtClean="0"/>
              <a:t>Cómo funciona?</a:t>
            </a:r>
            <a:endParaRPr lang="en-US" dirty="0"/>
          </a:p>
        </p:txBody>
      </p:sp>
      <p:sp>
        <p:nvSpPr>
          <p:cNvPr id="86019" name="Rectangle 3" descr="Rectangle: Click to edit Master text styles&#10;Second level&#10;Third level&#10;Fourth level&#10;Fifth level"/>
          <p:cNvSpPr>
            <a:spLocks noGrp="1" noChangeArrowheads="1"/>
          </p:cNvSpPr>
          <p:nvPr>
            <p:ph type="body" idx="1"/>
          </p:nvPr>
        </p:nvSpPr>
        <p:spPr>
          <a:xfrm>
            <a:off x="642910" y="1428736"/>
            <a:ext cx="7772400" cy="4572000"/>
          </a:xfrm>
        </p:spPr>
        <p:txBody>
          <a:bodyPr/>
          <a:lstStyle/>
          <a:p>
            <a:r>
              <a:rPr lang="es-ES_tradnl" sz="2400" dirty="0"/>
              <a:t>Los agentes móviles se crean en </a:t>
            </a:r>
            <a:r>
              <a:rPr lang="es-ES_tradnl" sz="2400" i="1" dirty="0"/>
              <a:t>places</a:t>
            </a:r>
          </a:p>
          <a:p>
            <a:pPr lvl="1"/>
            <a:r>
              <a:rPr lang="es-ES_tradnl" sz="2400" dirty="0"/>
              <a:t>Viajan entre </a:t>
            </a:r>
            <a:r>
              <a:rPr lang="es-ES_tradnl" sz="2400" i="1" dirty="0"/>
              <a:t>places</a:t>
            </a:r>
          </a:p>
          <a:p>
            <a:pPr lvl="1"/>
            <a:endParaRPr lang="es-ES_tradnl" sz="2400" i="1" dirty="0"/>
          </a:p>
          <a:p>
            <a:r>
              <a:rPr lang="es-ES_tradnl" sz="2400" dirty="0" smtClean="0"/>
              <a:t>Para mover un nuevo Host:</a:t>
            </a:r>
            <a:endParaRPr lang="es-ES_tradnl" sz="2400" dirty="0"/>
          </a:p>
          <a:p>
            <a:pPr lvl="1"/>
            <a:r>
              <a:rPr lang="es-ES_tradnl" sz="2400" dirty="0"/>
              <a:t>Se interrumpe la ejecución del </a:t>
            </a:r>
            <a:r>
              <a:rPr lang="es-ES_tradnl" sz="2400" i="1" dirty="0" err="1" smtClean="0"/>
              <a:t>thread</a:t>
            </a:r>
            <a:r>
              <a:rPr lang="es-ES_tradnl" sz="2400" i="1" dirty="0" smtClean="0"/>
              <a:t>(HILO).</a:t>
            </a:r>
            <a:endParaRPr lang="es-ES_tradnl" sz="2400" i="1" dirty="0"/>
          </a:p>
          <a:p>
            <a:pPr lvl="1"/>
            <a:r>
              <a:rPr lang="es-ES_tradnl" sz="2400" dirty="0"/>
              <a:t>Se serializa el código, datos y (quizá) el estado del agente</a:t>
            </a:r>
          </a:p>
          <a:p>
            <a:pPr lvl="1"/>
            <a:r>
              <a:rPr lang="es-ES_tradnl" sz="2400" dirty="0"/>
              <a:t>El agente se reconstruye en el </a:t>
            </a:r>
            <a:r>
              <a:rPr lang="es-ES_tradnl" sz="2400" i="1" dirty="0"/>
              <a:t>place</a:t>
            </a:r>
            <a:r>
              <a:rPr lang="es-ES_tradnl" sz="2400" dirty="0"/>
              <a:t> destino y continúa su </a:t>
            </a:r>
            <a:r>
              <a:rPr lang="es-ES_tradnl" sz="2400" dirty="0" smtClean="0"/>
              <a:t>ejecución.</a:t>
            </a:r>
            <a:endParaRPr lang="es-ES_tradnl"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60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60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60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60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60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Un agente móvil no sólo realiza sus funciones en el ordenador que se encuentre, sino en otras que se encuentren en red, con el fin de buscar la información que se haya ordenado. Los mismos tienen la capacidad de decidir a qué servidor moverse. Estos agentes tienen la capacidad para su ejecución y cambiar hacia otro nodo sin cambiar su estado y seguir con su ejecución.</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785926"/>
            <a:ext cx="8229600" cy="4525963"/>
          </a:xfrm>
        </p:spPr>
        <p:txBody>
          <a:bodyPr/>
          <a:lstStyle/>
          <a:p>
            <a:pPr lvl="0"/>
            <a:r>
              <a:rPr lang="en-US" dirty="0" err="1" smtClean="0"/>
              <a:t>Eficiencia</a:t>
            </a:r>
            <a:r>
              <a:rPr lang="en-US" dirty="0" smtClean="0"/>
              <a:t> </a:t>
            </a:r>
            <a:endParaRPr lang="es-ES" dirty="0" smtClean="0"/>
          </a:p>
          <a:p>
            <a:pPr lvl="0"/>
            <a:r>
              <a:rPr lang="en-US" dirty="0" err="1" smtClean="0"/>
              <a:t>Adaptación</a:t>
            </a:r>
            <a:r>
              <a:rPr lang="en-US" dirty="0" smtClean="0"/>
              <a:t> al </a:t>
            </a:r>
            <a:r>
              <a:rPr lang="en-US" dirty="0" err="1" smtClean="0"/>
              <a:t>cliente</a:t>
            </a:r>
            <a:r>
              <a:rPr lang="en-US" dirty="0" smtClean="0"/>
              <a:t> </a:t>
            </a:r>
            <a:endParaRPr lang="es-ES" dirty="0" smtClean="0"/>
          </a:p>
          <a:p>
            <a:pPr lvl="0"/>
            <a:r>
              <a:rPr lang="es-ES" dirty="0" smtClean="0"/>
              <a:t>Reduce el tráfico de la red </a:t>
            </a:r>
          </a:p>
          <a:p>
            <a:pPr lvl="0"/>
            <a:r>
              <a:rPr lang="en-US" dirty="0" err="1" smtClean="0"/>
              <a:t>Gestiona</a:t>
            </a:r>
            <a:r>
              <a:rPr lang="en-US" dirty="0" smtClean="0"/>
              <a:t> </a:t>
            </a:r>
            <a:r>
              <a:rPr lang="en-US" dirty="0" err="1" smtClean="0"/>
              <a:t>gran</a:t>
            </a:r>
            <a:r>
              <a:rPr lang="en-US" dirty="0" smtClean="0"/>
              <a:t> </a:t>
            </a:r>
            <a:r>
              <a:rPr lang="en-US" dirty="0" err="1" smtClean="0"/>
              <a:t>volumen</a:t>
            </a:r>
            <a:r>
              <a:rPr lang="en-US" dirty="0" smtClean="0"/>
              <a:t> de </a:t>
            </a:r>
            <a:r>
              <a:rPr lang="en-US" dirty="0" err="1" smtClean="0"/>
              <a:t>información</a:t>
            </a:r>
            <a:r>
              <a:rPr lang="en-US" dirty="0" smtClean="0"/>
              <a:t> </a:t>
            </a:r>
            <a:endParaRPr lang="es-ES" dirty="0" smtClean="0"/>
          </a:p>
          <a:p>
            <a:pPr lvl="0"/>
            <a:r>
              <a:rPr lang="es-ES" dirty="0" smtClean="0"/>
              <a:t>Permite la comunicación en tiempo real </a:t>
            </a:r>
          </a:p>
          <a:p>
            <a:endParaRPr lang="es-ES" dirty="0"/>
          </a:p>
        </p:txBody>
      </p:sp>
      <p:sp>
        <p:nvSpPr>
          <p:cNvPr id="3" name="2 Título"/>
          <p:cNvSpPr>
            <a:spLocks noGrp="1"/>
          </p:cNvSpPr>
          <p:nvPr>
            <p:ph type="title"/>
          </p:nvPr>
        </p:nvSpPr>
        <p:spPr/>
        <p:txBody>
          <a:bodyPr>
            <a:normAutofit fontScale="90000"/>
          </a:bodyPr>
          <a:lstStyle/>
          <a:p>
            <a:r>
              <a:rPr lang="en-US" dirty="0" err="1" smtClean="0"/>
              <a:t>Ventajas</a:t>
            </a:r>
            <a:r>
              <a:rPr lang="en-US" dirty="0" smtClean="0"/>
              <a:t> de los </a:t>
            </a:r>
            <a:r>
              <a:rPr lang="en-US" dirty="0" err="1" smtClean="0"/>
              <a:t>agentes</a:t>
            </a:r>
            <a:r>
              <a:rPr lang="en-US" dirty="0" smtClean="0"/>
              <a:t> </a:t>
            </a:r>
            <a:r>
              <a:rPr lang="en-US" dirty="0" err="1" smtClean="0"/>
              <a:t>móviles</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1"/>
            <a:r>
              <a:rPr lang="es-ES" dirty="0" smtClean="0">
                <a:hlinkClick r:id="rId2" action="ppaction://hlinkfile"/>
              </a:rPr>
              <a:t>Ver video</a:t>
            </a:r>
            <a:endParaRPr lang="es-ES" dirty="0"/>
          </a:p>
        </p:txBody>
      </p:sp>
      <p:sp>
        <p:nvSpPr>
          <p:cNvPr id="3" name="2 Título"/>
          <p:cNvSpPr>
            <a:spLocks noGrp="1"/>
          </p:cNvSpPr>
          <p:nvPr>
            <p:ph type="title"/>
          </p:nvPr>
        </p:nvSpPr>
        <p:spPr/>
        <p:txBody>
          <a:bodyPr/>
          <a:lstStyle/>
          <a:p>
            <a:r>
              <a:rPr lang="es-ES" dirty="0" smtClean="0"/>
              <a:t>Agente de transito móvil</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28600" y="714356"/>
            <a:ext cx="8686800" cy="2928958"/>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285720" y="3714752"/>
            <a:ext cx="8677275" cy="2486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285860"/>
            <a:ext cx="8229600" cy="5143536"/>
          </a:xfrm>
        </p:spPr>
        <p:txBody>
          <a:bodyPr>
            <a:normAutofit fontScale="92500"/>
          </a:bodyPr>
          <a:lstStyle/>
          <a:p>
            <a:pPr lvl="0"/>
            <a:r>
              <a:rPr lang="es-ES" dirty="0" smtClean="0"/>
              <a:t>Movilidad. </a:t>
            </a:r>
          </a:p>
          <a:p>
            <a:pPr lvl="0"/>
            <a:r>
              <a:rPr lang="es-ES" dirty="0" err="1" smtClean="0"/>
              <a:t>Proacción</a:t>
            </a:r>
            <a:r>
              <a:rPr lang="es-ES" dirty="0" smtClean="0"/>
              <a:t>.</a:t>
            </a:r>
          </a:p>
          <a:p>
            <a:pPr lvl="0"/>
            <a:r>
              <a:rPr lang="es-ES" dirty="0" smtClean="0"/>
              <a:t>Sociabilidad.</a:t>
            </a:r>
          </a:p>
          <a:p>
            <a:r>
              <a:rPr lang="es-ES" dirty="0" smtClean="0"/>
              <a:t>Adaptación.</a:t>
            </a:r>
          </a:p>
          <a:p>
            <a:pPr>
              <a:buNone/>
            </a:pPr>
            <a:r>
              <a:rPr lang="es-ES" dirty="0" smtClean="0"/>
              <a:t>Los agentes móviles proveen una nueva forma de generar aplicaciones que se adapten mejor a problemas o tareas que tiene que ver con:</a:t>
            </a:r>
          </a:p>
          <a:p>
            <a:pPr lvl="0"/>
            <a:r>
              <a:rPr lang="en-US" dirty="0" err="1" smtClean="0"/>
              <a:t>Redes</a:t>
            </a:r>
            <a:r>
              <a:rPr lang="en-US" dirty="0" smtClean="0"/>
              <a:t> de </a:t>
            </a:r>
            <a:r>
              <a:rPr lang="en-US" dirty="0" err="1" smtClean="0"/>
              <a:t>cómputo</a:t>
            </a:r>
            <a:r>
              <a:rPr lang="en-US" dirty="0" smtClean="0"/>
              <a:t> </a:t>
            </a:r>
            <a:endParaRPr lang="es-ES" dirty="0" smtClean="0"/>
          </a:p>
          <a:p>
            <a:pPr lvl="0"/>
            <a:r>
              <a:rPr lang="en-US" dirty="0" err="1" smtClean="0"/>
              <a:t>Cómputo</a:t>
            </a:r>
            <a:r>
              <a:rPr lang="en-US" dirty="0" smtClean="0"/>
              <a:t> </a:t>
            </a:r>
            <a:r>
              <a:rPr lang="en-US" dirty="0" err="1" smtClean="0"/>
              <a:t>distribuido</a:t>
            </a:r>
            <a:r>
              <a:rPr lang="en-US" dirty="0" smtClean="0"/>
              <a:t> </a:t>
            </a:r>
            <a:endParaRPr lang="es-ES" dirty="0" smtClean="0"/>
          </a:p>
          <a:p>
            <a:pPr lvl="0"/>
            <a:r>
              <a:rPr lang="en-US" dirty="0" err="1" smtClean="0"/>
              <a:t>Diferentes</a:t>
            </a:r>
            <a:r>
              <a:rPr lang="en-US" dirty="0" smtClean="0"/>
              <a:t> </a:t>
            </a:r>
            <a:r>
              <a:rPr lang="en-US" dirty="0" err="1" smtClean="0"/>
              <a:t>plataformas</a:t>
            </a:r>
            <a:r>
              <a:rPr lang="en-US" dirty="0" smtClean="0"/>
              <a:t> y </a:t>
            </a:r>
            <a:r>
              <a:rPr lang="en-US" dirty="0" err="1" smtClean="0"/>
              <a:t>arquitecturas</a:t>
            </a:r>
            <a:r>
              <a:rPr lang="en-US" dirty="0" smtClean="0"/>
              <a:t> </a:t>
            </a:r>
            <a:endParaRPr lang="es-ES" dirty="0" smtClean="0"/>
          </a:p>
          <a:p>
            <a:pPr lvl="0"/>
            <a:r>
              <a:rPr lang="es-ES" dirty="0" smtClean="0"/>
              <a:t>Redes de baja confiabilidad y desconexión parcial </a:t>
            </a:r>
          </a:p>
          <a:p>
            <a:r>
              <a:rPr lang="en-US" dirty="0" err="1" smtClean="0"/>
              <a:t>Sistemas</a:t>
            </a:r>
            <a:r>
              <a:rPr lang="en-US" dirty="0" smtClean="0"/>
              <a:t> de </a:t>
            </a:r>
            <a:r>
              <a:rPr lang="en-US" dirty="0" err="1" smtClean="0"/>
              <a:t>cómputo</a:t>
            </a:r>
            <a:r>
              <a:rPr lang="en-US" dirty="0" smtClean="0"/>
              <a:t> </a:t>
            </a:r>
            <a:r>
              <a:rPr lang="en-US" dirty="0" err="1" smtClean="0"/>
              <a:t>móviles</a:t>
            </a:r>
            <a:r>
              <a:rPr lang="en-US" dirty="0" smtClean="0"/>
              <a:t> </a:t>
            </a:r>
            <a:r>
              <a:rPr lang="en-US" dirty="0" err="1" smtClean="0"/>
              <a:t>inalámbricos</a:t>
            </a:r>
            <a:r>
              <a:rPr lang="en-US" dirty="0" smtClean="0"/>
              <a:t> </a:t>
            </a:r>
            <a:endParaRPr lang="es-ES" dirty="0"/>
          </a:p>
        </p:txBody>
      </p:sp>
      <p:sp>
        <p:nvSpPr>
          <p:cNvPr id="3" name="2 Título"/>
          <p:cNvSpPr>
            <a:spLocks noGrp="1"/>
          </p:cNvSpPr>
          <p:nvPr>
            <p:ph type="title"/>
          </p:nvPr>
        </p:nvSpPr>
        <p:spPr/>
        <p:txBody>
          <a:bodyPr>
            <a:normAutofit fontScale="90000"/>
          </a:bodyPr>
          <a:lstStyle/>
          <a:p>
            <a:r>
              <a:rPr lang="en-US" dirty="0" smtClean="0"/>
              <a:t/>
            </a:r>
            <a:br>
              <a:rPr lang="en-US" dirty="0" smtClean="0"/>
            </a:br>
            <a:r>
              <a:rPr lang="en-US" dirty="0" err="1" smtClean="0"/>
              <a:t>Características</a:t>
            </a:r>
            <a:r>
              <a:rPr lang="en-US" dirty="0" smtClean="0"/>
              <a:t> de los </a:t>
            </a:r>
            <a:r>
              <a:rPr lang="en-US" dirty="0" err="1" smtClean="0"/>
              <a:t>agentes</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199</TotalTime>
  <Words>499</Words>
  <Application>Microsoft Office PowerPoint</Application>
  <PresentationFormat>Presentación en pantalla (4:3)</PresentationFormat>
  <Paragraphs>71</Paragraphs>
  <Slides>13</Slides>
  <Notes>2</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Concurrencia</vt:lpstr>
      <vt:lpstr>AGENTES MÓVILES </vt:lpstr>
      <vt:lpstr>INTRODUCCIÓN </vt:lpstr>
      <vt:lpstr>Agentes móviles: definición</vt:lpstr>
      <vt:lpstr>Cómo funciona?</vt:lpstr>
      <vt:lpstr>Presentación de PowerPoint</vt:lpstr>
      <vt:lpstr>Ventajas de los agentes móviles </vt:lpstr>
      <vt:lpstr>Agente de transito móvil</vt:lpstr>
      <vt:lpstr>Presentación de PowerPoint</vt:lpstr>
      <vt:lpstr> Características de los agentes </vt:lpstr>
      <vt:lpstr>Requisitos de Seguridad </vt:lpstr>
      <vt:lpstr>Ataques comunes que pueden realizarse a un agente móvil: </vt:lpstr>
      <vt:lpstr> Aplicaciones de los Agentes Móviles </vt:lpstr>
      <vt:lpstr>CONCLUSIONES </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Pamelita</dc:creator>
  <cp:lastModifiedBy>Verito</cp:lastModifiedBy>
  <cp:revision>22</cp:revision>
  <dcterms:created xsi:type="dcterms:W3CDTF">2008-11-17T17:20:18Z</dcterms:created>
  <dcterms:modified xsi:type="dcterms:W3CDTF">2012-06-02T03:51:04Z</dcterms:modified>
</cp:coreProperties>
</file>