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0" r:id="rId3"/>
    <p:sldId id="261" r:id="rId4"/>
    <p:sldId id="263" r:id="rId5"/>
    <p:sldId id="264" r:id="rId6"/>
    <p:sldId id="280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5050"/>
    <a:srgbClr val="33CC33"/>
    <a:srgbClr val="000099"/>
    <a:srgbClr val="3333CC"/>
    <a:srgbClr val="FF33CC"/>
    <a:srgbClr val="CC0099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79812" autoAdjust="0"/>
  </p:normalViewPr>
  <p:slideViewPr>
    <p:cSldViewPr>
      <p:cViewPr varScale="1">
        <p:scale>
          <a:sx n="80" d="100"/>
          <a:sy n="8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B1D7-776C-4C8F-88CE-680070B87D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6178-A4C0-440E-A18E-468B57BC02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4E98-AC33-4BAC-A0A4-A5EFE64C9D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AB48-C5A7-4A66-BFA5-3ABC9B57B5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92BE1-17F1-46F5-90B0-684C68415B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EBD0-400B-4AA9-9F47-2C86E13F52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93028-4362-459F-946A-BB8F695D56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7BA2-6E4E-47D8-99EF-85B2A9440B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A110A-5A50-46FA-9D5E-77A72E7116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1C7-792B-4651-ACD0-ECE3A56F59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0BEB-889A-4C9B-B93B-A913E238C8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AA0E53B-DF64-4F70-AFD8-E92550949B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es-ES_tradnl" dirty="0" smtClean="0"/>
              <a:t>DEMANDA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r>
              <a:rPr lang="es-ES_tradnl" dirty="0" smtClean="0"/>
              <a:t>Es la cantidad de un bien que los compradores pueden y quieren comprar.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>
                <a:latin typeface="Alba Super" pitchFamily="2" charset="0"/>
              </a:rPr>
              <a:t>Función de demanda</a:t>
            </a:r>
            <a:endParaRPr lang="es-ES" smtClean="0">
              <a:latin typeface="Alba Super" pitchFamily="2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385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AR" sz="2400" smtClean="0"/>
              <a:t>¿</a:t>
            </a:r>
            <a:r>
              <a:rPr lang="es-AR" sz="2000" smtClean="0"/>
              <a:t>Qué variables determinan el comportamiento de los demandantes?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AR" sz="2000" smtClean="0"/>
              <a:t>¿Sobre qué bases tomamos la decisión de comprar mayor o menor cantidad de un bien?</a:t>
            </a:r>
            <a:endParaRPr lang="es-ES" sz="2000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PRECIO del bien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INGRESO del que disponemos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LOS GUSTOS Y LAS PREFERENCIAS (incluyendo cualquier otra motivación subjetiva)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PRECIO DE BIENES SUSTITUTOS Y COMPLEMENTARIOS</a:t>
            </a:r>
            <a:endParaRPr lang="es-ES" sz="2000" b="1" dirty="0" smtClean="0">
              <a:solidFill>
                <a:srgbClr val="CC0099"/>
              </a:solidFill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995738" y="3716338"/>
            <a:ext cx="504825" cy="0"/>
          </a:xfrm>
          <a:prstGeom prst="line">
            <a:avLst/>
          </a:prstGeom>
          <a:noFill/>
          <a:ln w="79375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 advAuto="1500"/>
      <p:bldP spid="7175" grpId="0" animBg="1"/>
      <p:bldP spid="717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571480"/>
            <a:ext cx="8002587" cy="139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dirty="0" smtClean="0"/>
              <a:t>La demanda de un bien es función de las variables mencionadas. Analíticamente:</a:t>
            </a:r>
          </a:p>
          <a:p>
            <a:pPr eaLnBrk="1" hangingPunct="1">
              <a:buFontTx/>
              <a:buNone/>
            </a:pPr>
            <a:endParaRPr lang="es-AR" dirty="0" smtClean="0"/>
          </a:p>
          <a:p>
            <a:pPr eaLnBrk="1" hangingPunct="1">
              <a:buFontTx/>
              <a:buNone/>
            </a:pPr>
            <a:endParaRPr lang="es-AR" dirty="0" smtClean="0"/>
          </a:p>
          <a:p>
            <a:pPr algn="ctr" eaLnBrk="1" hangingPunct="1">
              <a:buFontTx/>
              <a:buNone/>
            </a:pPr>
            <a:endParaRPr lang="es-ES" sz="2400" dirty="0" smtClean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85786" y="1857364"/>
            <a:ext cx="756126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2000" dirty="0">
                <a:latin typeface="Arial" charset="0"/>
              </a:rPr>
              <a:t>D = </a:t>
            </a:r>
            <a:r>
              <a:rPr lang="es-AR" sz="2800" b="1" dirty="0">
                <a:solidFill>
                  <a:srgbClr val="FF33CC"/>
                </a:solidFill>
                <a:latin typeface="Monotype Corsiva" pitchFamily="66" charset="0"/>
              </a:rPr>
              <a:t>f</a:t>
            </a:r>
            <a:r>
              <a:rPr lang="es-AR" sz="2800" b="1" dirty="0">
                <a:latin typeface="Monotype Corsiva" pitchFamily="66" charset="0"/>
              </a:rPr>
              <a:t> </a:t>
            </a:r>
            <a:r>
              <a:rPr lang="es-AR" sz="2000" dirty="0">
                <a:latin typeface="Arial" charset="0"/>
              </a:rPr>
              <a:t>(precio [P], ingreso [Y], gustos y preferencias, precio de bienes sustitutos y complementarios)</a:t>
            </a:r>
            <a:endParaRPr lang="es-ES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sz="2000" dirty="0"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034" y="3071810"/>
            <a:ext cx="821848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Para graficar se toma una sola de las variables independientes que determinan la función, el </a:t>
            </a:r>
            <a:r>
              <a:rPr kumimoji="0" lang="es-A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PRECIO</a:t>
            </a: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 se suponen constantes las otras (Criterio</a:t>
            </a:r>
            <a:r>
              <a:rPr kumimoji="0" lang="es-AR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ceteris</a:t>
            </a:r>
            <a:r>
              <a:rPr kumimoji="0" lang="es-AR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paribus</a:t>
            </a: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282700"/>
          </a:xfrm>
        </p:spPr>
        <p:txBody>
          <a:bodyPr/>
          <a:lstStyle/>
          <a:p>
            <a:pPr eaLnBrk="1" hangingPunct="1"/>
            <a:r>
              <a:rPr lang="es-AR" dirty="0" smtClean="0">
                <a:latin typeface="Alba Super" pitchFamily="2" charset="0"/>
              </a:rPr>
              <a:t>Ley de Demanda </a:t>
            </a:r>
            <a:endParaRPr lang="es-ES" dirty="0" smtClean="0">
              <a:latin typeface="Alba Super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18487" cy="11080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mtClean="0"/>
              <a:t>   La relación entre el precio y la cantidad demandada es inversa: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088" y="3933825"/>
            <a:ext cx="7848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200">
                <a:solidFill>
                  <a:srgbClr val="CC0099"/>
                </a:solidFill>
                <a:latin typeface="Arial" charset="0"/>
              </a:rPr>
              <a:t>Si el precio sube, la cantidad demandada baja y si el precio baja, la cantidad demandada sube</a:t>
            </a:r>
            <a:endParaRPr lang="es-ES" sz="32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572000" y="3141663"/>
            <a:ext cx="0" cy="647700"/>
          </a:xfrm>
          <a:prstGeom prst="line">
            <a:avLst/>
          </a:prstGeom>
          <a:noFill/>
          <a:ln w="762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advAuto="1500"/>
      <p:bldP spid="11270" grpId="0" animBg="1"/>
      <p:bldP spid="112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129462" cy="1223963"/>
          </a:xfrm>
        </p:spPr>
        <p:txBody>
          <a:bodyPr/>
          <a:lstStyle/>
          <a:p>
            <a:pPr eaLnBrk="1" hangingPunct="1"/>
            <a:r>
              <a:rPr lang="es-AR" smtClean="0">
                <a:latin typeface="Alba Super" pitchFamily="2" charset="0"/>
              </a:rPr>
              <a:t> Curva de demanda</a:t>
            </a:r>
            <a:endParaRPr lang="es-ES" smtClean="0">
              <a:latin typeface="Alba Super" pitchFamily="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302418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z="1800" smtClean="0"/>
              <a:t>     </a:t>
            </a:r>
            <a:r>
              <a:rPr lang="es-AR" sz="1600" smtClean="0"/>
              <a:t>En el eje de las ordenadas representamos el PRECIO</a:t>
            </a:r>
            <a:endParaRPr lang="es-ES" sz="1600" smtClean="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00563" y="19161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00563" y="458152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67175" y="1916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P</a:t>
            </a:r>
            <a:endParaRPr lang="es-ES">
              <a:latin typeface="Arial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348038" y="2133600"/>
            <a:ext cx="503237" cy="0"/>
          </a:xfrm>
          <a:prstGeom prst="line">
            <a:avLst/>
          </a:prstGeom>
          <a:noFill/>
          <a:ln w="381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72000" y="5661025"/>
            <a:ext cx="3600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>
                <a:latin typeface="Arial" charset="0"/>
              </a:rPr>
              <a:t>     </a:t>
            </a:r>
            <a:r>
              <a:rPr lang="es-AR" sz="1600">
                <a:latin typeface="Arial" charset="0"/>
              </a:rPr>
              <a:t>En el eje de las absisas representamos a CANTIDAD</a:t>
            </a:r>
            <a:endParaRPr lang="es-ES" sz="1600">
              <a:latin typeface="Arial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23582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Q</a:t>
            </a:r>
            <a:endParaRPr lang="es-ES">
              <a:latin typeface="Arial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7451725" y="5157788"/>
            <a:ext cx="0" cy="358775"/>
          </a:xfrm>
          <a:prstGeom prst="line">
            <a:avLst/>
          </a:prstGeom>
          <a:noFill/>
          <a:ln w="635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787900" y="2276475"/>
            <a:ext cx="2376488" cy="1800225"/>
          </a:xfrm>
          <a:prstGeom prst="line">
            <a:avLst/>
          </a:prstGeom>
          <a:noFill/>
          <a:ln w="3175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164388" y="36449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solidFill>
                  <a:srgbClr val="CC0099"/>
                </a:solidFill>
                <a:latin typeface="Arial" charset="0"/>
              </a:rPr>
              <a:t>D</a:t>
            </a:r>
            <a:endParaRPr lang="es-ES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84213" y="4005263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dirty="0"/>
              <a:t>Debido a la relación inversa entre las variables, la pendiente de la curva de demanda es negativa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2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2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35 -0.037 L 0.00035 -0.3699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dvAuto="1500"/>
      <p:bldP spid="12291" grpId="1" build="p"/>
      <p:bldP spid="12293" grpId="0" animBg="1"/>
      <p:bldP spid="12294" grpId="0" animBg="1"/>
      <p:bldP spid="12295" grpId="0"/>
      <p:bldP spid="12296" grpId="0" animBg="1"/>
      <p:bldP spid="12296" grpId="1" animBg="1"/>
      <p:bldP spid="12296" grpId="2" animBg="1"/>
      <p:bldP spid="12297" grpId="0" build="p" advAuto="1500"/>
      <p:bldP spid="12297" grpId="1" build="allAtOnce"/>
      <p:bldP spid="12298" grpId="0"/>
      <p:bldP spid="12299" grpId="0" animBg="1"/>
      <p:bldP spid="12299" grpId="1" animBg="1"/>
      <p:bldP spid="12299" grpId="2" animBg="1"/>
      <p:bldP spid="12300" grpId="0" animBg="1"/>
      <p:bldP spid="12301" grpId="0" build="p" advAuto="1500"/>
      <p:bldP spid="12307" grpId="0" build="p" advAuto="1000"/>
      <p:bldP spid="12307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129462" cy="1223963"/>
          </a:xfrm>
        </p:spPr>
        <p:txBody>
          <a:bodyPr/>
          <a:lstStyle/>
          <a:p>
            <a:pPr eaLnBrk="1" hangingPunct="1"/>
            <a:r>
              <a:rPr lang="es-AR" smtClean="0">
                <a:latin typeface="Alba Super" pitchFamily="2" charset="0"/>
              </a:rPr>
              <a:t> Curva de demanda</a:t>
            </a:r>
            <a:endParaRPr lang="es-ES" smtClean="0">
              <a:latin typeface="Alba Super" pitchFamily="2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00563" y="19161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00563" y="458152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67175" y="1916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P</a:t>
            </a:r>
            <a:endParaRPr lang="es-ES">
              <a:latin typeface="Arial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23582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Q</a:t>
            </a:r>
            <a:endParaRPr lang="es-ES">
              <a:latin typeface="Arial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787900" y="2276475"/>
            <a:ext cx="2376488" cy="1800225"/>
          </a:xfrm>
          <a:prstGeom prst="line">
            <a:avLst/>
          </a:prstGeom>
          <a:noFill/>
          <a:ln w="3175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164388" y="36449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solidFill>
                  <a:srgbClr val="CC0099"/>
                </a:solidFill>
                <a:latin typeface="Arial" charset="0"/>
              </a:rPr>
              <a:t>D</a:t>
            </a:r>
            <a:endParaRPr lang="es-ES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95288" y="2276475"/>
            <a:ext cx="32400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600" b="1">
                <a:solidFill>
                  <a:srgbClr val="CC0099"/>
                </a:solidFill>
              </a:rPr>
              <a:t>Veamos un ejemplo:</a:t>
            </a:r>
            <a:r>
              <a:rPr lang="es-AR" sz="1400" b="1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En el mercado de lápices:</a:t>
            </a:r>
            <a:endParaRPr lang="es-ES" sz="1400">
              <a:latin typeface="Arial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39750" y="34290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Cuando el precio es de </a:t>
            </a:r>
            <a:r>
              <a:rPr lang="es-AR" sz="1400">
                <a:solidFill>
                  <a:srgbClr val="CC0099"/>
                </a:solidFill>
                <a:latin typeface="Arial" charset="0"/>
              </a:rPr>
              <a:t>$ 2</a:t>
            </a:r>
            <a:endParaRPr lang="es-ES" sz="14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39750" y="3716338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se demandan </a:t>
            </a:r>
            <a:r>
              <a:rPr lang="es-AR" sz="1400">
                <a:solidFill>
                  <a:srgbClr val="CC0099"/>
                </a:solidFill>
                <a:latin typeface="Arial" charset="0"/>
              </a:rPr>
              <a:t>100 unidades</a:t>
            </a:r>
            <a:endParaRPr lang="es-ES" sz="14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39750" y="4437063"/>
            <a:ext cx="2592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Pero, si el precio sube, digamos a </a:t>
            </a:r>
            <a:r>
              <a:rPr lang="es-AR" sz="1400">
                <a:solidFill>
                  <a:srgbClr val="CC0099"/>
                </a:solidFill>
                <a:latin typeface="Arial" charset="0"/>
              </a:rPr>
              <a:t>$ 3</a:t>
            </a:r>
            <a:endParaRPr lang="es-ES" sz="14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39750" y="4941888"/>
            <a:ext cx="2592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Arial" charset="0"/>
              </a:rPr>
              <a:t>Se demanda menos, por ejemplo: </a:t>
            </a:r>
            <a:r>
              <a:rPr lang="es-AR" sz="1400">
                <a:solidFill>
                  <a:srgbClr val="CC0099"/>
                </a:solidFill>
                <a:latin typeface="Arial" charset="0"/>
              </a:rPr>
              <a:t>75 unidades</a:t>
            </a:r>
            <a:r>
              <a:rPr lang="es-AR" sz="1400">
                <a:latin typeface="Arial" charset="0"/>
              </a:rPr>
              <a:t>.</a:t>
            </a:r>
            <a:endParaRPr lang="es-ES" sz="1400">
              <a:latin typeface="Arial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995738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2</a:t>
            </a:r>
            <a:endParaRPr lang="es-ES">
              <a:latin typeface="Arial" charset="0"/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427538" y="39338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4500563" y="3933825"/>
            <a:ext cx="24479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659563" y="472440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100</a:t>
            </a:r>
            <a:endParaRPr lang="es-ES">
              <a:latin typeface="Arial" charset="0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6948488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V="1">
            <a:off x="6948488" y="3933825"/>
            <a:ext cx="0" cy="647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995738" y="33575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3</a:t>
            </a:r>
            <a:endParaRPr lang="es-ES">
              <a:latin typeface="Arial" charset="0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4427538" y="35004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4500563" y="3500438"/>
            <a:ext cx="18716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156325" y="4724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75</a:t>
            </a:r>
            <a:endParaRPr lang="es-ES">
              <a:latin typeface="Arial" charset="0"/>
            </a:endParaRP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372225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6372225" y="3500438"/>
            <a:ext cx="0" cy="10810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5" grpId="0"/>
      <p:bldP spid="12298" grpId="0"/>
      <p:bldP spid="12300" grpId="0" animBg="1"/>
      <p:bldP spid="12301" grpId="0" build="p" advAuto="1500"/>
      <p:bldP spid="12308" grpId="0" build="p" advAuto="1000"/>
      <p:bldP spid="12309" grpId="0" build="p" advAuto="1000"/>
      <p:bldP spid="12310" grpId="0" build="p" advAuto="1500"/>
      <p:bldP spid="12311" grpId="0" build="p" advAuto="1500"/>
      <p:bldP spid="12312" grpId="0" build="p" advAuto="1000"/>
      <p:bldP spid="12313" grpId="0" build="p" advAuto="1000"/>
      <p:bldP spid="12314" grpId="0" animBg="1"/>
      <p:bldP spid="12315" grpId="0" animBg="1"/>
      <p:bldP spid="12316" grpId="0"/>
      <p:bldP spid="12317" grpId="0" animBg="1"/>
      <p:bldP spid="12318" grpId="0" animBg="1"/>
      <p:bldP spid="12319" grpId="0"/>
      <p:bldP spid="12320" grpId="0" animBg="1"/>
      <p:bldP spid="12321" grpId="0" animBg="1"/>
      <p:bldP spid="12322" grpId="0"/>
      <p:bldP spid="12323" grpId="0" animBg="1"/>
      <p:bldP spid="1232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243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DEMANDA</vt:lpstr>
      <vt:lpstr>Función de demanda</vt:lpstr>
      <vt:lpstr>Diapositiva 3</vt:lpstr>
      <vt:lpstr>Ley de Demanda </vt:lpstr>
      <vt:lpstr> Curva de demanda</vt:lpstr>
      <vt:lpstr> Curva de demanda</vt:lpstr>
    </vt:vector>
  </TitlesOfParts>
  <Company>tere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Funcionamiento de los mercados</dc:title>
  <dc:creator>Fabio</dc:creator>
  <cp:lastModifiedBy>WinuE</cp:lastModifiedBy>
  <cp:revision>36</cp:revision>
  <dcterms:created xsi:type="dcterms:W3CDTF">2008-09-09T00:25:50Z</dcterms:created>
  <dcterms:modified xsi:type="dcterms:W3CDTF">2012-09-30T22:40:19Z</dcterms:modified>
</cp:coreProperties>
</file>