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5" r:id="rId3"/>
    <p:sldId id="266" r:id="rId4"/>
    <p:sldId id="268" r:id="rId5"/>
    <p:sldId id="281" r:id="rId6"/>
    <p:sldId id="269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lba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lba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00"/>
    <a:srgbClr val="FF5050"/>
    <a:srgbClr val="33CC33"/>
    <a:srgbClr val="000099"/>
    <a:srgbClr val="3333CC"/>
    <a:srgbClr val="FF33CC"/>
    <a:srgbClr val="CC0099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79812" autoAdjust="0"/>
  </p:normalViewPr>
  <p:slideViewPr>
    <p:cSldViewPr>
      <p:cViewPr varScale="1">
        <p:scale>
          <a:sx n="80" d="100"/>
          <a:sy n="80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BAF23-CC59-4D02-9C30-9FEF668D65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2AEFF-BF36-4AEF-BC64-6920472407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C0B5D-3A7B-440A-A7FE-A87D50B1F0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64399-6BC8-48E5-8DE2-AE5F472D26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DE8F-45E2-4D94-8689-5745D2B039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D6CA4-6C1C-4A17-9C2F-066333D6FA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5757-28D0-4F7F-987F-783E22A76D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7FBC9-BD61-4158-9046-B0666E2511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549C7-2471-41BE-B5CB-BF554F7E66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2CA95-9D22-441C-9EA4-DBEA131806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7DB87-7F00-45D6-BBEF-0B8CEE7A74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67F2254-BF44-4A3B-9CE2-2871D25DF7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es-ES_tradnl" dirty="0" smtClean="0">
                <a:solidFill>
                  <a:srgbClr val="000000"/>
                </a:solidFill>
              </a:rPr>
              <a:t>OFERTA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428868"/>
            <a:ext cx="6400800" cy="3495684"/>
          </a:xfrm>
        </p:spPr>
        <p:txBody>
          <a:bodyPr/>
          <a:lstStyle/>
          <a:p>
            <a:r>
              <a:rPr lang="es-ES_tradnl" dirty="0" smtClean="0">
                <a:solidFill>
                  <a:srgbClr val="000000"/>
                </a:solidFill>
              </a:rPr>
              <a:t>Es la cantidad de un bien que los vendedores / productores quieren y pueden ofrecer en el mercado para ser vendida</a:t>
            </a:r>
            <a:endParaRPr lang="es-ES_tradnl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dirty="0" smtClean="0">
                <a:solidFill>
                  <a:srgbClr val="000000"/>
                </a:solidFill>
                <a:latin typeface="Alba Super" pitchFamily="2" charset="0"/>
              </a:rPr>
              <a:t>Función de oferta</a:t>
            </a:r>
            <a:endParaRPr lang="es-ES" dirty="0" smtClean="0">
              <a:solidFill>
                <a:srgbClr val="000000"/>
              </a:solidFill>
              <a:latin typeface="Alba Super" pitchFamily="2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385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s-A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AR" dirty="0" smtClean="0">
                <a:solidFill>
                  <a:srgbClr val="000000"/>
                </a:solidFill>
              </a:rPr>
              <a:t>¿</a:t>
            </a:r>
            <a:r>
              <a:rPr lang="es-AR" sz="2400" dirty="0" smtClean="0">
                <a:solidFill>
                  <a:srgbClr val="000000"/>
                </a:solidFill>
              </a:rPr>
              <a:t>Qué variables determinan el comportamiento de los oferentes?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AR" sz="2400" dirty="0" smtClean="0">
                <a:solidFill>
                  <a:srgbClr val="000000"/>
                </a:solidFill>
              </a:rPr>
              <a:t>¿Sobre qué bases toman la decisión de vender mayor o menor cantidad de un bien?</a:t>
            </a:r>
            <a:endParaRPr lang="es-ES" sz="2400" dirty="0" smtClean="0">
              <a:solidFill>
                <a:srgbClr val="000000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73238"/>
            <a:ext cx="4038600" cy="4133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EL PRECIO del bien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EL COSTO DE PRODUCCIÓN (incluye precio de la materia prima, insumos, </a:t>
            </a:r>
            <a:r>
              <a:rPr lang="es-AR" sz="2000" b="1" dirty="0" err="1" smtClean="0">
                <a:solidFill>
                  <a:srgbClr val="CC0099"/>
                </a:solidFill>
              </a:rPr>
              <a:t>etc</a:t>
            </a:r>
            <a:r>
              <a:rPr lang="es-AR" sz="2000" b="1" dirty="0" smtClean="0">
                <a:solidFill>
                  <a:srgbClr val="CC0099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LA TECNOLOGÍA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AR" sz="20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AR" sz="2000" b="1" dirty="0" smtClean="0">
                <a:solidFill>
                  <a:srgbClr val="CC0099"/>
                </a:solidFill>
              </a:rPr>
              <a:t>EL CLIMA (para determinados bienes y servicios)</a:t>
            </a:r>
            <a:endParaRPr lang="es-ES" sz="2000" b="1" dirty="0" smtClean="0">
              <a:solidFill>
                <a:srgbClr val="CC0099"/>
              </a:solidFill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995738" y="3716338"/>
            <a:ext cx="504825" cy="0"/>
          </a:xfrm>
          <a:prstGeom prst="line">
            <a:avLst/>
          </a:prstGeom>
          <a:noFill/>
          <a:ln w="79375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build="p" advAuto="1500"/>
      <p:bldP spid="14341" grpId="0" animBg="1"/>
      <p:bldP spid="1434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500042"/>
            <a:ext cx="8002587" cy="139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dirty="0" smtClean="0">
                <a:solidFill>
                  <a:srgbClr val="000000"/>
                </a:solidFill>
              </a:rPr>
              <a:t>La oferta de un bien es función de las variables mencionadas. Analíticamente:</a:t>
            </a:r>
          </a:p>
          <a:p>
            <a:pPr eaLnBrk="1" hangingPunct="1">
              <a:buFontTx/>
              <a:buNone/>
            </a:pPr>
            <a:endParaRPr lang="es-AR" dirty="0" smtClean="0"/>
          </a:p>
          <a:p>
            <a:pPr eaLnBrk="1" hangingPunct="1">
              <a:buFontTx/>
              <a:buNone/>
            </a:pPr>
            <a:endParaRPr lang="es-AR" dirty="0" smtClean="0"/>
          </a:p>
          <a:p>
            <a:pPr algn="ctr" eaLnBrk="1" hangingPunct="1">
              <a:buFontTx/>
              <a:buNone/>
            </a:pPr>
            <a:endParaRPr lang="es-ES" sz="24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57224" y="1714488"/>
            <a:ext cx="7561262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2000" dirty="0">
                <a:solidFill>
                  <a:srgbClr val="000000"/>
                </a:solidFill>
                <a:latin typeface="Arial" charset="0"/>
              </a:rPr>
              <a:t>O =</a:t>
            </a:r>
            <a:r>
              <a:rPr lang="es-AR" sz="2000" dirty="0">
                <a:latin typeface="Arial" charset="0"/>
              </a:rPr>
              <a:t> </a:t>
            </a:r>
            <a:r>
              <a:rPr lang="es-AR" sz="2800" b="1" dirty="0">
                <a:solidFill>
                  <a:srgbClr val="FF33CC"/>
                </a:solidFill>
                <a:latin typeface="Monotype Corsiva" pitchFamily="66" charset="0"/>
              </a:rPr>
              <a:t>f</a:t>
            </a:r>
            <a:r>
              <a:rPr lang="es-AR" sz="2800" b="1" dirty="0">
                <a:latin typeface="Monotype Corsiva" pitchFamily="66" charset="0"/>
              </a:rPr>
              <a:t> </a:t>
            </a:r>
            <a:r>
              <a:rPr lang="es-AR" sz="2000" dirty="0">
                <a:solidFill>
                  <a:srgbClr val="000000"/>
                </a:solidFill>
                <a:latin typeface="Arial" charset="0"/>
              </a:rPr>
              <a:t>(precio [P], costos de producción, tecnología, clima)</a:t>
            </a:r>
            <a:endParaRPr lang="es-ES" sz="20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sz="2000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034" y="2214554"/>
            <a:ext cx="821848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graficar, al igual que hicimos con la demanda, se toma una sola de las variables independientes que determinan la función, el </a:t>
            </a:r>
            <a:r>
              <a:rPr kumimoji="0" lang="es-A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PRECIO</a:t>
            </a: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y se suponen constantes las otras (Criterio</a:t>
            </a:r>
            <a:r>
              <a:rPr kumimoji="0" lang="es-AR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ceteris</a:t>
            </a:r>
            <a:r>
              <a:rPr kumimoji="0" lang="es-AR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paribus</a:t>
            </a:r>
            <a:r>
              <a:rPr kumimoji="0" lang="es-A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E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dvAuto="5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/>
            <a:r>
              <a:rPr lang="es-AR" dirty="0" smtClean="0">
                <a:solidFill>
                  <a:srgbClr val="000000"/>
                </a:solidFill>
                <a:latin typeface="Alba Super" pitchFamily="2" charset="0"/>
              </a:rPr>
              <a:t>Ley de Oferta</a:t>
            </a:r>
            <a:endParaRPr lang="es-ES" dirty="0" smtClean="0">
              <a:solidFill>
                <a:srgbClr val="000000"/>
              </a:solidFill>
              <a:latin typeface="Alba Super" pitchFamily="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18487" cy="11080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dirty="0" smtClean="0">
                <a:solidFill>
                  <a:srgbClr val="000000"/>
                </a:solidFill>
              </a:rPr>
              <a:t>   La relación entre el precio y la cantidad ofrecida es directa:</a:t>
            </a:r>
          </a:p>
          <a:p>
            <a:pPr eaLnBrk="1" hangingPunct="1">
              <a:buFontTx/>
              <a:buNone/>
            </a:pPr>
            <a:endParaRPr lang="es-ES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27088" y="3933825"/>
            <a:ext cx="7848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3200">
                <a:solidFill>
                  <a:srgbClr val="CC0099"/>
                </a:solidFill>
                <a:latin typeface="Arial" charset="0"/>
              </a:rPr>
              <a:t>Si el precio sube, la cantidad ofrecida sube y si el precio baja, la cantidad ofrecida baja</a:t>
            </a:r>
            <a:endParaRPr lang="es-ES" sz="32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3141663"/>
            <a:ext cx="0" cy="647700"/>
          </a:xfrm>
          <a:prstGeom prst="line">
            <a:avLst/>
          </a:prstGeom>
          <a:noFill/>
          <a:ln w="76200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74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dvAuto="1500"/>
      <p:bldP spid="17413" grpId="0" animBg="1"/>
      <p:bldP spid="174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129462" cy="1223963"/>
          </a:xfrm>
        </p:spPr>
        <p:txBody>
          <a:bodyPr/>
          <a:lstStyle/>
          <a:p>
            <a:pPr eaLnBrk="1" hangingPunct="1"/>
            <a:r>
              <a:rPr lang="es-AR" dirty="0" smtClean="0">
                <a:solidFill>
                  <a:srgbClr val="000000"/>
                </a:solidFill>
                <a:latin typeface="Alba Super" pitchFamily="2" charset="0"/>
              </a:rPr>
              <a:t> Curva de oferta</a:t>
            </a:r>
            <a:endParaRPr lang="es-ES" dirty="0" smtClean="0">
              <a:solidFill>
                <a:srgbClr val="000000"/>
              </a:solidFill>
              <a:latin typeface="Alba Super" pitchFamily="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302418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sz="1800" dirty="0" smtClean="0"/>
              <a:t>     </a:t>
            </a:r>
            <a:r>
              <a:rPr lang="es-AR" sz="1600" dirty="0" smtClean="0">
                <a:solidFill>
                  <a:srgbClr val="000000"/>
                </a:solidFill>
              </a:rPr>
              <a:t>En el eje de las ordenadas representamos el PRECIO</a:t>
            </a:r>
            <a:endParaRPr lang="es-ES" sz="1600" dirty="0" smtClean="0">
              <a:solidFill>
                <a:srgbClr val="00000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00563" y="191611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00563" y="458152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67175" y="19161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P</a:t>
            </a:r>
            <a:endParaRPr lang="es-ES">
              <a:latin typeface="Arial" charset="0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348038" y="2133600"/>
            <a:ext cx="503237" cy="0"/>
          </a:xfrm>
          <a:prstGeom prst="line">
            <a:avLst/>
          </a:prstGeom>
          <a:noFill/>
          <a:ln w="38100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572000" y="5661025"/>
            <a:ext cx="3600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AR" dirty="0">
                <a:latin typeface="Arial" charset="0"/>
              </a:rPr>
              <a:t>     </a:t>
            </a:r>
            <a:r>
              <a:rPr lang="es-AR" sz="1600" dirty="0">
                <a:solidFill>
                  <a:srgbClr val="000000"/>
                </a:solidFill>
                <a:latin typeface="Arial" charset="0"/>
              </a:rPr>
              <a:t>En el eje de las </a:t>
            </a:r>
            <a:r>
              <a:rPr lang="es-AR" sz="1600" dirty="0" err="1">
                <a:solidFill>
                  <a:srgbClr val="000000"/>
                </a:solidFill>
                <a:latin typeface="Arial" charset="0"/>
              </a:rPr>
              <a:t>absisas</a:t>
            </a:r>
            <a:r>
              <a:rPr lang="es-AR" sz="1600" dirty="0">
                <a:solidFill>
                  <a:srgbClr val="000000"/>
                </a:solidFill>
                <a:latin typeface="Arial" charset="0"/>
              </a:rPr>
              <a:t> representamos a CANTIDAD</a:t>
            </a:r>
            <a:endParaRPr lang="es-E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235825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Q</a:t>
            </a:r>
            <a:endParaRPr lang="es-ES">
              <a:latin typeface="Arial" charset="0"/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7451725" y="5157788"/>
            <a:ext cx="0" cy="358775"/>
          </a:xfrm>
          <a:prstGeom prst="line">
            <a:avLst/>
          </a:prstGeom>
          <a:noFill/>
          <a:ln w="63500" cmpd="dbl">
            <a:solidFill>
              <a:srgbClr val="CC0099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84213" y="4005263"/>
            <a:ext cx="295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dirty="0">
                <a:solidFill>
                  <a:srgbClr val="000000"/>
                </a:solidFill>
              </a:rPr>
              <a:t>Debido a la relación directa entre las variables, la pendiente de la curva de oferta es positiva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5292725" y="2492375"/>
            <a:ext cx="2374900" cy="1728788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524750" y="2565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solidFill>
                  <a:srgbClr val="CC0099"/>
                </a:solidFill>
                <a:latin typeface="Arial" charset="0"/>
              </a:rPr>
              <a:t>O</a:t>
            </a:r>
            <a:endParaRPr lang="es-ES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539750" y="1341438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600" dirty="0">
                <a:solidFill>
                  <a:srgbClr val="000000"/>
                </a:solidFill>
                <a:latin typeface="Arial" charset="0"/>
              </a:rPr>
              <a:t>Recordemos</a:t>
            </a:r>
            <a:r>
              <a:rPr lang="es-AR" sz="1600" dirty="0">
                <a:latin typeface="Arial" charset="0"/>
              </a:rPr>
              <a:t> </a:t>
            </a:r>
            <a:r>
              <a:rPr lang="es-AR" sz="1600" dirty="0">
                <a:solidFill>
                  <a:srgbClr val="000000"/>
                </a:solidFill>
                <a:latin typeface="Arial" charset="0"/>
              </a:rPr>
              <a:t>que …</a:t>
            </a:r>
            <a:endParaRPr lang="es-ES" sz="16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8" presetClass="exit" presetSubtype="16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xit" presetSubtype="16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4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35 -0.037 L 0.00035 -0.3699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dvAuto="1500"/>
      <p:bldP spid="18435" grpId="1" build="p"/>
      <p:bldP spid="18436" grpId="0" animBg="1"/>
      <p:bldP spid="18437" grpId="0" animBg="1"/>
      <p:bldP spid="18438" grpId="0"/>
      <p:bldP spid="18439" grpId="0" animBg="1"/>
      <p:bldP spid="18439" grpId="1" animBg="1"/>
      <p:bldP spid="18440" grpId="0" build="p" advAuto="1500"/>
      <p:bldP spid="18440" grpId="1" build="p" advAuto="1000"/>
      <p:bldP spid="18441" grpId="0"/>
      <p:bldP spid="18442" grpId="0" animBg="1"/>
      <p:bldP spid="18442" grpId="1" animBg="1"/>
      <p:bldP spid="18446" grpId="0" build="p" advAuto="1000"/>
      <p:bldP spid="18446" grpId="1" build="allAtOnce"/>
      <p:bldP spid="18465" grpId="0" animBg="1"/>
      <p:bldP spid="18470" grpId="0"/>
      <p:bldP spid="18471" grpId="0" build="p" advAuto="1000"/>
      <p:bldP spid="18471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7129462" cy="1223963"/>
          </a:xfrm>
        </p:spPr>
        <p:txBody>
          <a:bodyPr/>
          <a:lstStyle/>
          <a:p>
            <a:pPr eaLnBrk="1" hangingPunct="1"/>
            <a:r>
              <a:rPr lang="es-AR" smtClean="0">
                <a:latin typeface="Alba Super" pitchFamily="2" charset="0"/>
              </a:rPr>
              <a:t> Curva de oferta</a:t>
            </a:r>
            <a:endParaRPr lang="es-ES" smtClean="0">
              <a:latin typeface="Alba Super" pitchFamily="2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00563" y="191611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00563" y="4581525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67175" y="19161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P</a:t>
            </a:r>
            <a:endParaRPr lang="es-ES">
              <a:latin typeface="Arial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235825" y="46529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Q</a:t>
            </a:r>
            <a:endParaRPr lang="es-ES">
              <a:latin typeface="Arial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95288" y="1916113"/>
            <a:ext cx="3240087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600" b="1" dirty="0">
                <a:solidFill>
                  <a:srgbClr val="CC0099"/>
                </a:solidFill>
              </a:rPr>
              <a:t>Sigamos con el ejemplo:</a:t>
            </a:r>
            <a:r>
              <a:rPr lang="es-AR" sz="1400" b="1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s-AR" sz="1400" dirty="0">
                <a:solidFill>
                  <a:srgbClr val="000000"/>
                </a:solidFill>
                <a:latin typeface="Arial" charset="0"/>
              </a:rPr>
              <a:t>En el mercado de lápices:</a:t>
            </a:r>
            <a:endParaRPr lang="es-E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39750" y="3429000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 dirty="0">
                <a:solidFill>
                  <a:srgbClr val="000000"/>
                </a:solidFill>
                <a:latin typeface="Arial" charset="0"/>
              </a:rPr>
              <a:t>Cuando el precio es de </a:t>
            </a:r>
            <a:r>
              <a:rPr lang="es-AR" sz="1400" dirty="0">
                <a:solidFill>
                  <a:srgbClr val="CC0099"/>
                </a:solidFill>
                <a:latin typeface="Arial" charset="0"/>
              </a:rPr>
              <a:t>$ 2</a:t>
            </a:r>
            <a:endParaRPr lang="es-ES" sz="1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39750" y="3716338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 dirty="0">
                <a:solidFill>
                  <a:srgbClr val="000000"/>
                </a:solidFill>
                <a:latin typeface="Arial" charset="0"/>
              </a:rPr>
              <a:t>se ofrecen  </a:t>
            </a:r>
            <a:r>
              <a:rPr lang="es-AR" sz="1400" dirty="0">
                <a:solidFill>
                  <a:srgbClr val="CC0099"/>
                </a:solidFill>
                <a:latin typeface="Arial" charset="0"/>
              </a:rPr>
              <a:t>50 unidades</a:t>
            </a:r>
            <a:endParaRPr lang="es-ES" sz="1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39750" y="4437063"/>
            <a:ext cx="2592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 dirty="0">
                <a:solidFill>
                  <a:srgbClr val="000000"/>
                </a:solidFill>
                <a:latin typeface="Arial" charset="0"/>
              </a:rPr>
              <a:t>Pero, si el precio sube a </a:t>
            </a:r>
            <a:r>
              <a:rPr lang="es-AR" sz="1400" dirty="0">
                <a:solidFill>
                  <a:srgbClr val="CC0099"/>
                </a:solidFill>
                <a:latin typeface="Arial" charset="0"/>
              </a:rPr>
              <a:t>$ 4</a:t>
            </a:r>
            <a:endParaRPr lang="es-ES" sz="1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539750" y="4941888"/>
            <a:ext cx="2592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400" dirty="0">
                <a:solidFill>
                  <a:srgbClr val="000000"/>
                </a:solidFill>
                <a:latin typeface="Arial" charset="0"/>
              </a:rPr>
              <a:t>Se ofrece más, por ejemplo: </a:t>
            </a:r>
            <a:r>
              <a:rPr lang="es-AR" sz="1400" dirty="0">
                <a:solidFill>
                  <a:srgbClr val="CC0099"/>
                </a:solidFill>
                <a:latin typeface="Arial" charset="0"/>
              </a:rPr>
              <a:t>80 unidades</a:t>
            </a:r>
            <a:r>
              <a:rPr lang="es-AR" sz="1400" dirty="0">
                <a:latin typeface="Arial" charset="0"/>
              </a:rPr>
              <a:t>.</a:t>
            </a:r>
            <a:endParaRPr lang="es-ES" sz="1400" dirty="0">
              <a:latin typeface="Arial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995738" y="37893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2</a:t>
            </a:r>
            <a:endParaRPr lang="es-ES">
              <a:latin typeface="Arial" charset="0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427538" y="39338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372225" y="47244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80</a:t>
            </a:r>
            <a:endParaRPr lang="es-ES">
              <a:latin typeface="Arial" charset="0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5651500" y="44370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4427538" y="32845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5508625" y="4724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50</a:t>
            </a:r>
            <a:endParaRPr lang="es-ES">
              <a:latin typeface="Arial" charset="0"/>
            </a:endParaRP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588125" y="44370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3995738" y="31416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latin typeface="Arial" charset="0"/>
              </a:rPr>
              <a:t>4</a:t>
            </a:r>
            <a:endParaRPr lang="es-E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5292725" y="2492375"/>
            <a:ext cx="2374900" cy="1728788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4572000" y="3933825"/>
            <a:ext cx="10795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5651500" y="3933825"/>
            <a:ext cx="0" cy="6477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4500563" y="3284538"/>
            <a:ext cx="20875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588125" y="3284538"/>
            <a:ext cx="0" cy="12969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524750" y="25654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>
                <a:solidFill>
                  <a:srgbClr val="CC0099"/>
                </a:solidFill>
                <a:latin typeface="Arial" charset="0"/>
              </a:rPr>
              <a:t>O</a:t>
            </a:r>
            <a:endParaRPr lang="es-ES">
              <a:solidFill>
                <a:srgbClr val="CC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/>
      <p:bldP spid="18441" grpId="0"/>
      <p:bldP spid="18447" grpId="0" build="p" advAuto="1000"/>
      <p:bldP spid="18448" grpId="0" build="p" advAuto="1000"/>
      <p:bldP spid="18449" grpId="0" build="p" advAuto="1500"/>
      <p:bldP spid="18450" grpId="0" build="p" advAuto="1500"/>
      <p:bldP spid="18451" grpId="0" build="p" advAuto="1500"/>
      <p:bldP spid="18452" grpId="0" build="p" advAuto="1000"/>
      <p:bldP spid="18453" grpId="0" animBg="1"/>
      <p:bldP spid="18455" grpId="0"/>
      <p:bldP spid="18456" grpId="0" animBg="1"/>
      <p:bldP spid="18459" grpId="0" animBg="1"/>
      <p:bldP spid="18461" grpId="0"/>
      <p:bldP spid="18462" grpId="0" animBg="1"/>
      <p:bldP spid="18464" grpId="0" build="allAtOnce"/>
      <p:bldP spid="18465" grpId="0" animBg="1"/>
      <p:bldP spid="18466" grpId="0" animBg="1"/>
      <p:bldP spid="18467" grpId="0" animBg="1"/>
      <p:bldP spid="18468" grpId="0" animBg="1"/>
      <p:bldP spid="18469" grpId="0" animBg="1"/>
      <p:bldP spid="18470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248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Diseño predeterminado</vt:lpstr>
      <vt:lpstr>OFERTA</vt:lpstr>
      <vt:lpstr>Función de oferta</vt:lpstr>
      <vt:lpstr>Diapositiva 3</vt:lpstr>
      <vt:lpstr>Ley de Oferta</vt:lpstr>
      <vt:lpstr> Curva de oferta</vt:lpstr>
      <vt:lpstr> Curva de oferta</vt:lpstr>
    </vt:vector>
  </TitlesOfParts>
  <Company>tere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Funcionamiento de los mercados</dc:title>
  <dc:creator>Fabio</dc:creator>
  <cp:lastModifiedBy>WinuE</cp:lastModifiedBy>
  <cp:revision>36</cp:revision>
  <dcterms:created xsi:type="dcterms:W3CDTF">2008-09-09T00:25:50Z</dcterms:created>
  <dcterms:modified xsi:type="dcterms:W3CDTF">2012-09-30T22:34:54Z</dcterms:modified>
</cp:coreProperties>
</file>