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82" r:id="rId3"/>
    <p:sldId id="271" r:id="rId4"/>
    <p:sldId id="272" r:id="rId5"/>
    <p:sldId id="273" r:id="rId6"/>
    <p:sldId id="274" r:id="rId7"/>
    <p:sldId id="283" r:id="rId8"/>
    <p:sldId id="276" r:id="rId9"/>
    <p:sldId id="284" r:id="rId10"/>
    <p:sldId id="277" r:id="rId11"/>
    <p:sldId id="279" r:id="rId1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lba" pitchFamily="2" charset="0"/>
        <a:ea typeface="+mn-ea"/>
        <a:cs typeface="+mn-cs"/>
      </a:defRPr>
    </a:lvl1pPr>
    <a:lvl2pPr marL="457200" algn="l" rtl="0" fontAlgn="base">
      <a:spcBef>
        <a:spcPct val="0"/>
      </a:spcBef>
      <a:spcAft>
        <a:spcPct val="0"/>
      </a:spcAft>
      <a:defRPr kern="1200">
        <a:solidFill>
          <a:schemeClr val="tx1"/>
        </a:solidFill>
        <a:latin typeface="Alba" pitchFamily="2" charset="0"/>
        <a:ea typeface="+mn-ea"/>
        <a:cs typeface="+mn-cs"/>
      </a:defRPr>
    </a:lvl2pPr>
    <a:lvl3pPr marL="914400" algn="l" rtl="0" fontAlgn="base">
      <a:spcBef>
        <a:spcPct val="0"/>
      </a:spcBef>
      <a:spcAft>
        <a:spcPct val="0"/>
      </a:spcAft>
      <a:defRPr kern="1200">
        <a:solidFill>
          <a:schemeClr val="tx1"/>
        </a:solidFill>
        <a:latin typeface="Alba" pitchFamily="2" charset="0"/>
        <a:ea typeface="+mn-ea"/>
        <a:cs typeface="+mn-cs"/>
      </a:defRPr>
    </a:lvl3pPr>
    <a:lvl4pPr marL="1371600" algn="l" rtl="0" fontAlgn="base">
      <a:spcBef>
        <a:spcPct val="0"/>
      </a:spcBef>
      <a:spcAft>
        <a:spcPct val="0"/>
      </a:spcAft>
      <a:defRPr kern="1200">
        <a:solidFill>
          <a:schemeClr val="tx1"/>
        </a:solidFill>
        <a:latin typeface="Alba" pitchFamily="2" charset="0"/>
        <a:ea typeface="+mn-ea"/>
        <a:cs typeface="+mn-cs"/>
      </a:defRPr>
    </a:lvl4pPr>
    <a:lvl5pPr marL="1828800" algn="l" rtl="0" fontAlgn="base">
      <a:spcBef>
        <a:spcPct val="0"/>
      </a:spcBef>
      <a:spcAft>
        <a:spcPct val="0"/>
      </a:spcAft>
      <a:defRPr kern="1200">
        <a:solidFill>
          <a:schemeClr val="tx1"/>
        </a:solidFill>
        <a:latin typeface="Alba" pitchFamily="2" charset="0"/>
        <a:ea typeface="+mn-ea"/>
        <a:cs typeface="+mn-cs"/>
      </a:defRPr>
    </a:lvl5pPr>
    <a:lvl6pPr marL="2286000" algn="l" defTabSz="914400" rtl="0" eaLnBrk="1" latinLnBrk="0" hangingPunct="1">
      <a:defRPr kern="1200">
        <a:solidFill>
          <a:schemeClr val="tx1"/>
        </a:solidFill>
        <a:latin typeface="Alba" pitchFamily="2" charset="0"/>
        <a:ea typeface="+mn-ea"/>
        <a:cs typeface="+mn-cs"/>
      </a:defRPr>
    </a:lvl6pPr>
    <a:lvl7pPr marL="2743200" algn="l" defTabSz="914400" rtl="0" eaLnBrk="1" latinLnBrk="0" hangingPunct="1">
      <a:defRPr kern="1200">
        <a:solidFill>
          <a:schemeClr val="tx1"/>
        </a:solidFill>
        <a:latin typeface="Alba" pitchFamily="2" charset="0"/>
        <a:ea typeface="+mn-ea"/>
        <a:cs typeface="+mn-cs"/>
      </a:defRPr>
    </a:lvl7pPr>
    <a:lvl8pPr marL="3200400" algn="l" defTabSz="914400" rtl="0" eaLnBrk="1" latinLnBrk="0" hangingPunct="1">
      <a:defRPr kern="1200">
        <a:solidFill>
          <a:schemeClr val="tx1"/>
        </a:solidFill>
        <a:latin typeface="Alba" pitchFamily="2" charset="0"/>
        <a:ea typeface="+mn-ea"/>
        <a:cs typeface="+mn-cs"/>
      </a:defRPr>
    </a:lvl8pPr>
    <a:lvl9pPr marL="3657600" algn="l" defTabSz="914400" rtl="0" eaLnBrk="1" latinLnBrk="0" hangingPunct="1">
      <a:defRPr kern="1200">
        <a:solidFill>
          <a:schemeClr val="tx1"/>
        </a:solidFill>
        <a:latin typeface="Alba"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5050"/>
    <a:srgbClr val="33CC33"/>
    <a:srgbClr val="000099"/>
    <a:srgbClr val="3333CC"/>
    <a:srgbClr val="FF33CC"/>
    <a:srgbClr val="CC0099"/>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63" autoAdjust="0"/>
    <p:restoredTop sz="79812" autoAdjust="0"/>
  </p:normalViewPr>
  <p:slideViewPr>
    <p:cSldViewPr>
      <p:cViewPr varScale="1">
        <p:scale>
          <a:sx n="80" d="100"/>
          <a:sy n="80" d="100"/>
        </p:scale>
        <p:origin x="-87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48EE6B1-021A-4CA2-A273-1D658B59A22F}"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F78F65D-0F30-4AC3-99BE-0EC7B89AA5EC}"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78F083B-415B-4374-9F82-89F14202F3AC}"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98E8E2C-B9A8-4982-8829-3F8205213852}"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E1B21A4-D1DA-4EF3-A364-631272880622}"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FFFBEB70-9424-476A-92E1-E769AB5B53D5}"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7091EA48-71FC-4DB1-ABEF-E1BDD84A7D19}"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CD744FE8-ED0F-4E86-8FFE-C40A7C4D287F}"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8B11638C-FAC7-486B-81F3-744D86FE9FBB}"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7808F44-9EE2-4F20-82BA-E534F8B294F1}"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168A520D-5D5C-43D6-98B1-7BC07F07997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97EFB79-114F-43DE-A287-DFA6115BDF5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714348" y="571480"/>
            <a:ext cx="7772400" cy="1470025"/>
          </a:xfrm>
          <a:prstGeom prst="rect">
            <a:avLst/>
          </a:prstGeom>
          <a:noFill/>
          <a:ln w="9525">
            <a:noFill/>
            <a:miter lim="800000"/>
            <a:headEnd/>
            <a:tailEnd/>
          </a:ln>
        </p:spPr>
        <p:txBody>
          <a:bodyPr anchor="ctr"/>
          <a:lstStyle/>
          <a:p>
            <a:pPr algn="ctr"/>
            <a:r>
              <a:rPr lang="es-AR" sz="4400" dirty="0" smtClean="0">
                <a:solidFill>
                  <a:srgbClr val="CC0099"/>
                </a:solidFill>
                <a:latin typeface="Alba Super" pitchFamily="2" charset="0"/>
              </a:rPr>
              <a:t>Interacción de oferentes y demandantes en el Mercado</a:t>
            </a:r>
            <a:endParaRPr lang="es-ES" sz="4400" dirty="0">
              <a:solidFill>
                <a:srgbClr val="CC0099"/>
              </a:solidFill>
              <a:latin typeface="Alba Super" pitchFamily="2" charset="0"/>
            </a:endParaRPr>
          </a:p>
        </p:txBody>
      </p:sp>
      <p:sp>
        <p:nvSpPr>
          <p:cNvPr id="3" name="2 CuadroTexto"/>
          <p:cNvSpPr txBox="1"/>
          <p:nvPr/>
        </p:nvSpPr>
        <p:spPr>
          <a:xfrm>
            <a:off x="642910" y="2643182"/>
            <a:ext cx="7643866" cy="2092881"/>
          </a:xfrm>
          <a:prstGeom prst="rect">
            <a:avLst/>
          </a:prstGeom>
          <a:noFill/>
        </p:spPr>
        <p:txBody>
          <a:bodyPr wrap="square" rtlCol="0">
            <a:spAutoFit/>
          </a:bodyPr>
          <a:lstStyle/>
          <a:p>
            <a:r>
              <a:rPr lang="es-ES_tradnl" sz="2600" dirty="0" smtClean="0"/>
              <a:t>El punto de equilibrio se da en el punto en el que se igualan la oferta y la demanda, es decir donde los oferentes están dispuestos a llevar al Mercado la misma cantidad que los demandantes desean consumir.</a:t>
            </a:r>
            <a:endParaRPr lang="es-ES_tradnl"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ppt_w</p:attrName>
                                        </p:attrNameLst>
                                      </p:cBhvr>
                                      <p:tavLst>
                                        <p:tav tm="0">
                                          <p:val>
                                            <p:strVal val="#ppt_w*0.70"/>
                                          </p:val>
                                        </p:tav>
                                        <p:tav tm="100000">
                                          <p:val>
                                            <p:strVal val="#ppt_w"/>
                                          </p:val>
                                        </p:tav>
                                      </p:tavLst>
                                    </p:anim>
                                    <p:anim calcmode="lin" valueType="num">
                                      <p:cBhvr>
                                        <p:cTn id="8" dur="1000" fill="hold"/>
                                        <p:tgtEl>
                                          <p:spTgt spid="19460"/>
                                        </p:tgtEl>
                                        <p:attrNameLst>
                                          <p:attrName>ppt_h</p:attrName>
                                        </p:attrNameLst>
                                      </p:cBhvr>
                                      <p:tavLst>
                                        <p:tav tm="0">
                                          <p:val>
                                            <p:strVal val="#ppt_h"/>
                                          </p:val>
                                        </p:tav>
                                        <p:tav tm="100000">
                                          <p:val>
                                            <p:strVal val="#ppt_h"/>
                                          </p:val>
                                        </p:tav>
                                      </p:tavLst>
                                    </p:anim>
                                    <p:animEffect transition="in" filter="fade">
                                      <p:cBhvr>
                                        <p:cTn id="9" dur="10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755650" y="476250"/>
            <a:ext cx="7920038" cy="396875"/>
          </a:xfrm>
          <a:prstGeom prst="rect">
            <a:avLst/>
          </a:prstGeom>
          <a:noFill/>
          <a:ln w="9525">
            <a:noFill/>
            <a:miter lim="800000"/>
            <a:headEnd/>
            <a:tailEnd/>
          </a:ln>
        </p:spPr>
        <p:txBody>
          <a:bodyPr>
            <a:spAutoFit/>
          </a:bodyPr>
          <a:lstStyle/>
          <a:p>
            <a:pPr algn="ctr">
              <a:spcBef>
                <a:spcPct val="50000"/>
              </a:spcBef>
            </a:pPr>
            <a:r>
              <a:rPr lang="es-AR" sz="2000">
                <a:solidFill>
                  <a:srgbClr val="CC0099"/>
                </a:solidFill>
              </a:rPr>
              <a:t>¿Qué sucede en el mercado de pan si aumenta el precio de la harina?</a:t>
            </a:r>
            <a:endParaRPr lang="es-ES" sz="2000">
              <a:solidFill>
                <a:srgbClr val="CC0099"/>
              </a:solidFill>
            </a:endParaRPr>
          </a:p>
        </p:txBody>
      </p:sp>
      <p:sp>
        <p:nvSpPr>
          <p:cNvPr id="28675" name="AutoShape 3"/>
          <p:cNvSpPr>
            <a:spLocks noChangeArrowheads="1"/>
          </p:cNvSpPr>
          <p:nvPr/>
        </p:nvSpPr>
        <p:spPr bwMode="auto">
          <a:xfrm rot="-5400000">
            <a:off x="1096963" y="1287463"/>
            <a:ext cx="2054225" cy="2016125"/>
          </a:xfrm>
          <a:prstGeom prst="downArrow">
            <a:avLst>
              <a:gd name="adj1" fmla="val 70139"/>
              <a:gd name="adj2" fmla="val 30278"/>
            </a:avLst>
          </a:prstGeom>
          <a:solidFill>
            <a:schemeClr val="accent1"/>
          </a:solidFill>
          <a:ln w="9525">
            <a:solidFill>
              <a:schemeClr val="tx1"/>
            </a:solidFill>
            <a:miter lim="800000"/>
            <a:headEnd/>
            <a:tailEnd/>
          </a:ln>
        </p:spPr>
        <p:txBody>
          <a:bodyPr wrap="none" anchor="ctr"/>
          <a:lstStyle/>
          <a:p>
            <a:endParaRPr lang="es-AR"/>
          </a:p>
        </p:txBody>
      </p:sp>
      <p:sp>
        <p:nvSpPr>
          <p:cNvPr id="28676" name="Text Box 4"/>
          <p:cNvSpPr txBox="1">
            <a:spLocks noChangeArrowheads="1"/>
          </p:cNvSpPr>
          <p:nvPr/>
        </p:nvSpPr>
        <p:spPr bwMode="auto">
          <a:xfrm>
            <a:off x="1187450" y="1700213"/>
            <a:ext cx="1657350" cy="1155700"/>
          </a:xfrm>
          <a:prstGeom prst="rect">
            <a:avLst/>
          </a:prstGeom>
          <a:noFill/>
          <a:ln w="9525">
            <a:noFill/>
            <a:miter lim="800000"/>
            <a:headEnd/>
            <a:tailEnd/>
          </a:ln>
        </p:spPr>
        <p:txBody>
          <a:bodyPr>
            <a:spAutoFit/>
          </a:bodyPr>
          <a:lstStyle/>
          <a:p>
            <a:pPr algn="ctr">
              <a:spcBef>
                <a:spcPct val="50000"/>
              </a:spcBef>
            </a:pPr>
            <a:r>
              <a:rPr lang="es-AR" sz="1400" b="1">
                <a:latin typeface="Arial" charset="0"/>
              </a:rPr>
              <a:t>La harina es la materia prima del pan. Cambian los costos de producción</a:t>
            </a:r>
            <a:endParaRPr lang="es-ES" sz="1400" b="1">
              <a:latin typeface="Arial" charset="0"/>
            </a:endParaRPr>
          </a:p>
        </p:txBody>
      </p:sp>
      <p:sp>
        <p:nvSpPr>
          <p:cNvPr id="28677" name="Line 5"/>
          <p:cNvSpPr>
            <a:spLocks noChangeShapeType="1"/>
          </p:cNvSpPr>
          <p:nvPr/>
        </p:nvSpPr>
        <p:spPr bwMode="auto">
          <a:xfrm>
            <a:off x="2411413" y="3427413"/>
            <a:ext cx="0" cy="2374900"/>
          </a:xfrm>
          <a:prstGeom prst="line">
            <a:avLst/>
          </a:prstGeom>
          <a:noFill/>
          <a:ln w="9525">
            <a:solidFill>
              <a:schemeClr val="tx1"/>
            </a:solidFill>
            <a:round/>
            <a:headEnd/>
            <a:tailEnd/>
          </a:ln>
        </p:spPr>
        <p:txBody>
          <a:bodyPr/>
          <a:lstStyle/>
          <a:p>
            <a:endParaRPr lang="es-ES_tradnl"/>
          </a:p>
        </p:txBody>
      </p:sp>
      <p:sp>
        <p:nvSpPr>
          <p:cNvPr id="28678" name="Line 6"/>
          <p:cNvSpPr>
            <a:spLocks noChangeShapeType="1"/>
          </p:cNvSpPr>
          <p:nvPr/>
        </p:nvSpPr>
        <p:spPr bwMode="auto">
          <a:xfrm>
            <a:off x="2411413" y="5803900"/>
            <a:ext cx="2520950" cy="0"/>
          </a:xfrm>
          <a:prstGeom prst="line">
            <a:avLst/>
          </a:prstGeom>
          <a:noFill/>
          <a:ln w="9525">
            <a:solidFill>
              <a:schemeClr val="tx1"/>
            </a:solidFill>
            <a:round/>
            <a:headEnd/>
            <a:tailEnd/>
          </a:ln>
        </p:spPr>
        <p:txBody>
          <a:bodyPr/>
          <a:lstStyle/>
          <a:p>
            <a:endParaRPr lang="es-ES_tradnl"/>
          </a:p>
        </p:txBody>
      </p:sp>
      <p:sp>
        <p:nvSpPr>
          <p:cNvPr id="28679" name="Rectangle 7"/>
          <p:cNvSpPr>
            <a:spLocks noGrp="1" noChangeArrowheads="1"/>
          </p:cNvSpPr>
          <p:nvPr>
            <p:ph type="body" idx="1"/>
          </p:nvPr>
        </p:nvSpPr>
        <p:spPr>
          <a:xfrm>
            <a:off x="3492500" y="1628775"/>
            <a:ext cx="4978400" cy="1728788"/>
          </a:xfrm>
        </p:spPr>
        <p:txBody>
          <a:bodyPr/>
          <a:lstStyle/>
          <a:p>
            <a:pPr eaLnBrk="1" hangingPunct="1"/>
            <a:r>
              <a:rPr lang="es-AR" sz="1600" smtClean="0"/>
              <a:t>Es una variable exógena de la función de oferta.</a:t>
            </a:r>
          </a:p>
          <a:p>
            <a:pPr eaLnBrk="1" hangingPunct="1"/>
            <a:endParaRPr lang="es-AR" sz="1600" smtClean="0"/>
          </a:p>
          <a:p>
            <a:pPr eaLnBrk="1" hangingPunct="1"/>
            <a:r>
              <a:rPr lang="es-AR" sz="1600" smtClean="0"/>
              <a:t>La oferta disminuye por lo que el desplazamiento es hacia la izquierda</a:t>
            </a:r>
            <a:endParaRPr lang="es-ES" sz="1600" smtClean="0"/>
          </a:p>
        </p:txBody>
      </p:sp>
      <p:sp>
        <p:nvSpPr>
          <p:cNvPr id="28680" name="Text Box 8"/>
          <p:cNvSpPr txBox="1">
            <a:spLocks noChangeArrowheads="1"/>
          </p:cNvSpPr>
          <p:nvPr/>
        </p:nvSpPr>
        <p:spPr bwMode="auto">
          <a:xfrm>
            <a:off x="1906588" y="3427413"/>
            <a:ext cx="360362" cy="366712"/>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28681" name="Text Box 9"/>
          <p:cNvSpPr txBox="1">
            <a:spLocks noChangeArrowheads="1"/>
          </p:cNvSpPr>
          <p:nvPr/>
        </p:nvSpPr>
        <p:spPr bwMode="auto">
          <a:xfrm>
            <a:off x="4500563" y="5876925"/>
            <a:ext cx="576262" cy="366713"/>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8682" name="Line 10"/>
          <p:cNvSpPr>
            <a:spLocks noChangeShapeType="1"/>
          </p:cNvSpPr>
          <p:nvPr/>
        </p:nvSpPr>
        <p:spPr bwMode="auto">
          <a:xfrm>
            <a:off x="2770188" y="3787775"/>
            <a:ext cx="1800225" cy="1655763"/>
          </a:xfrm>
          <a:prstGeom prst="line">
            <a:avLst/>
          </a:prstGeom>
          <a:noFill/>
          <a:ln w="38100">
            <a:solidFill>
              <a:srgbClr val="CC0099"/>
            </a:solidFill>
            <a:round/>
            <a:headEnd/>
            <a:tailEnd/>
          </a:ln>
        </p:spPr>
        <p:txBody>
          <a:bodyPr/>
          <a:lstStyle/>
          <a:p>
            <a:endParaRPr lang="es-ES_tradnl"/>
          </a:p>
        </p:txBody>
      </p:sp>
      <p:sp>
        <p:nvSpPr>
          <p:cNvPr id="28683" name="Line 11"/>
          <p:cNvSpPr>
            <a:spLocks noChangeShapeType="1"/>
          </p:cNvSpPr>
          <p:nvPr/>
        </p:nvSpPr>
        <p:spPr bwMode="auto">
          <a:xfrm flipV="1">
            <a:off x="2771775" y="3716338"/>
            <a:ext cx="1727200" cy="1655762"/>
          </a:xfrm>
          <a:prstGeom prst="line">
            <a:avLst/>
          </a:prstGeom>
          <a:noFill/>
          <a:ln w="38100">
            <a:solidFill>
              <a:srgbClr val="CC0099"/>
            </a:solidFill>
            <a:round/>
            <a:headEnd/>
            <a:tailEnd/>
          </a:ln>
        </p:spPr>
        <p:txBody>
          <a:bodyPr/>
          <a:lstStyle/>
          <a:p>
            <a:endParaRPr lang="es-ES_tradnl"/>
          </a:p>
        </p:txBody>
      </p:sp>
      <p:sp>
        <p:nvSpPr>
          <p:cNvPr id="28684" name="Text Box 12"/>
          <p:cNvSpPr txBox="1">
            <a:spLocks noChangeArrowheads="1"/>
          </p:cNvSpPr>
          <p:nvPr/>
        </p:nvSpPr>
        <p:spPr bwMode="auto">
          <a:xfrm>
            <a:off x="4643438" y="5227638"/>
            <a:ext cx="360362"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8685" name="Text Box 13"/>
          <p:cNvSpPr txBox="1">
            <a:spLocks noChangeArrowheads="1"/>
          </p:cNvSpPr>
          <p:nvPr/>
        </p:nvSpPr>
        <p:spPr bwMode="auto">
          <a:xfrm>
            <a:off x="4570413" y="3427413"/>
            <a:ext cx="431800"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8686" name="Line 14"/>
          <p:cNvSpPr>
            <a:spLocks noChangeShapeType="1"/>
          </p:cNvSpPr>
          <p:nvPr/>
        </p:nvSpPr>
        <p:spPr bwMode="auto">
          <a:xfrm>
            <a:off x="3635375" y="4579938"/>
            <a:ext cx="0" cy="1223962"/>
          </a:xfrm>
          <a:prstGeom prst="line">
            <a:avLst/>
          </a:prstGeom>
          <a:noFill/>
          <a:ln w="9525" cap="rnd">
            <a:solidFill>
              <a:schemeClr val="tx1"/>
            </a:solidFill>
            <a:prstDash val="sysDot"/>
            <a:round/>
            <a:headEnd/>
            <a:tailEnd/>
          </a:ln>
        </p:spPr>
        <p:txBody>
          <a:bodyPr/>
          <a:lstStyle/>
          <a:p>
            <a:endParaRPr lang="es-ES_tradnl"/>
          </a:p>
        </p:txBody>
      </p:sp>
      <p:sp>
        <p:nvSpPr>
          <p:cNvPr id="28687" name="Line 15"/>
          <p:cNvSpPr>
            <a:spLocks noChangeShapeType="1"/>
          </p:cNvSpPr>
          <p:nvPr/>
        </p:nvSpPr>
        <p:spPr bwMode="auto">
          <a:xfrm flipH="1">
            <a:off x="2411413" y="4579938"/>
            <a:ext cx="1152525" cy="0"/>
          </a:xfrm>
          <a:prstGeom prst="line">
            <a:avLst/>
          </a:prstGeom>
          <a:noFill/>
          <a:ln w="9525" cap="rnd">
            <a:solidFill>
              <a:schemeClr val="tx1"/>
            </a:solidFill>
            <a:prstDash val="sysDot"/>
            <a:round/>
            <a:headEnd/>
            <a:tailEnd/>
          </a:ln>
        </p:spPr>
        <p:txBody>
          <a:bodyPr/>
          <a:lstStyle/>
          <a:p>
            <a:endParaRPr lang="es-ES_tradnl"/>
          </a:p>
        </p:txBody>
      </p:sp>
      <p:sp>
        <p:nvSpPr>
          <p:cNvPr id="28688" name="Text Box 16"/>
          <p:cNvSpPr txBox="1">
            <a:spLocks noChangeArrowheads="1"/>
          </p:cNvSpPr>
          <p:nvPr/>
        </p:nvSpPr>
        <p:spPr bwMode="auto">
          <a:xfrm>
            <a:off x="1835150" y="4364038"/>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8689" name="Text Box 17"/>
          <p:cNvSpPr txBox="1">
            <a:spLocks noChangeArrowheads="1"/>
          </p:cNvSpPr>
          <p:nvPr/>
        </p:nvSpPr>
        <p:spPr bwMode="auto">
          <a:xfrm>
            <a:off x="3419475" y="5876925"/>
            <a:ext cx="576263"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8691" name="Line 19"/>
          <p:cNvSpPr>
            <a:spLocks noChangeShapeType="1"/>
          </p:cNvSpPr>
          <p:nvPr/>
        </p:nvSpPr>
        <p:spPr bwMode="auto">
          <a:xfrm rot="5400000">
            <a:off x="2536810" y="3463926"/>
            <a:ext cx="1511300" cy="1584325"/>
          </a:xfrm>
          <a:prstGeom prst="line">
            <a:avLst/>
          </a:prstGeom>
          <a:noFill/>
          <a:ln w="44450">
            <a:solidFill>
              <a:srgbClr val="0000FF"/>
            </a:solidFill>
            <a:round/>
            <a:headEnd/>
            <a:tailEnd/>
          </a:ln>
        </p:spPr>
        <p:txBody>
          <a:bodyPr/>
          <a:lstStyle/>
          <a:p>
            <a:endParaRPr lang="es-ES_tradnl"/>
          </a:p>
        </p:txBody>
      </p:sp>
      <p:sp>
        <p:nvSpPr>
          <p:cNvPr id="28693" name="Text Box 21"/>
          <p:cNvSpPr txBox="1">
            <a:spLocks noChangeArrowheads="1"/>
          </p:cNvSpPr>
          <p:nvPr/>
        </p:nvSpPr>
        <p:spPr bwMode="auto">
          <a:xfrm>
            <a:off x="3995738" y="3211513"/>
            <a:ext cx="503237" cy="366712"/>
          </a:xfrm>
          <a:prstGeom prst="rect">
            <a:avLst/>
          </a:prstGeom>
          <a:noFill/>
          <a:ln w="9525">
            <a:noFill/>
            <a:miter lim="800000"/>
            <a:headEnd/>
            <a:tailEnd/>
          </a:ln>
        </p:spPr>
        <p:txBody>
          <a:bodyPr>
            <a:spAutoFit/>
          </a:bodyPr>
          <a:lstStyle/>
          <a:p>
            <a:pPr>
              <a:spcBef>
                <a:spcPct val="50000"/>
              </a:spcBef>
            </a:pPr>
            <a:r>
              <a:rPr lang="es-AR">
                <a:solidFill>
                  <a:srgbClr val="3333CC"/>
                </a:solidFill>
                <a:latin typeface="Arial" charset="0"/>
              </a:rPr>
              <a:t>O’</a:t>
            </a:r>
            <a:endParaRPr lang="es-ES">
              <a:solidFill>
                <a:srgbClr val="3333CC"/>
              </a:solidFill>
              <a:latin typeface="Arial" charset="0"/>
            </a:endParaRPr>
          </a:p>
        </p:txBody>
      </p:sp>
      <p:sp>
        <p:nvSpPr>
          <p:cNvPr id="28694" name="Line 22"/>
          <p:cNvSpPr>
            <a:spLocks noChangeShapeType="1"/>
          </p:cNvSpPr>
          <p:nvPr/>
        </p:nvSpPr>
        <p:spPr bwMode="auto">
          <a:xfrm>
            <a:off x="2411413" y="4219575"/>
            <a:ext cx="863600" cy="0"/>
          </a:xfrm>
          <a:prstGeom prst="line">
            <a:avLst/>
          </a:prstGeom>
          <a:noFill/>
          <a:ln w="9525" cap="rnd">
            <a:solidFill>
              <a:schemeClr val="tx1"/>
            </a:solidFill>
            <a:prstDash val="sysDot"/>
            <a:round/>
            <a:headEnd/>
            <a:tailEnd/>
          </a:ln>
        </p:spPr>
        <p:txBody>
          <a:bodyPr/>
          <a:lstStyle/>
          <a:p>
            <a:endParaRPr lang="es-ES_tradnl"/>
          </a:p>
        </p:txBody>
      </p:sp>
      <p:sp>
        <p:nvSpPr>
          <p:cNvPr id="28695" name="Line 23"/>
          <p:cNvSpPr>
            <a:spLocks noChangeShapeType="1"/>
          </p:cNvSpPr>
          <p:nvPr/>
        </p:nvSpPr>
        <p:spPr bwMode="auto">
          <a:xfrm>
            <a:off x="3275013" y="4219575"/>
            <a:ext cx="0" cy="1584325"/>
          </a:xfrm>
          <a:prstGeom prst="line">
            <a:avLst/>
          </a:prstGeom>
          <a:noFill/>
          <a:ln w="9525" cap="rnd">
            <a:solidFill>
              <a:schemeClr val="tx1"/>
            </a:solidFill>
            <a:prstDash val="sysDot"/>
            <a:round/>
            <a:headEnd/>
            <a:tailEnd/>
          </a:ln>
        </p:spPr>
        <p:txBody>
          <a:bodyPr/>
          <a:lstStyle/>
          <a:p>
            <a:endParaRPr lang="es-ES_tradnl"/>
          </a:p>
        </p:txBody>
      </p:sp>
      <p:sp>
        <p:nvSpPr>
          <p:cNvPr id="28696" name="Text Box 24"/>
          <p:cNvSpPr txBox="1">
            <a:spLocks noChangeArrowheads="1"/>
          </p:cNvSpPr>
          <p:nvPr/>
        </p:nvSpPr>
        <p:spPr bwMode="auto">
          <a:xfrm>
            <a:off x="2986088" y="5875338"/>
            <a:ext cx="433387"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8697" name="Text Box 25"/>
          <p:cNvSpPr txBox="1">
            <a:spLocks noChangeArrowheads="1"/>
          </p:cNvSpPr>
          <p:nvPr/>
        </p:nvSpPr>
        <p:spPr bwMode="auto">
          <a:xfrm>
            <a:off x="1835150" y="4003675"/>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8698" name="AutoShape 26"/>
          <p:cNvSpPr>
            <a:spLocks noChangeArrowheads="1"/>
          </p:cNvSpPr>
          <p:nvPr/>
        </p:nvSpPr>
        <p:spPr bwMode="auto">
          <a:xfrm>
            <a:off x="5508625" y="3644900"/>
            <a:ext cx="3635375" cy="1871663"/>
          </a:xfrm>
          <a:prstGeom prst="hexagon">
            <a:avLst>
              <a:gd name="adj" fmla="val 59637"/>
              <a:gd name="vf" fmla="val 115470"/>
            </a:avLst>
          </a:prstGeom>
          <a:solidFill>
            <a:srgbClr val="FF99CC">
              <a:alpha val="23921"/>
            </a:srgbClr>
          </a:solidFill>
          <a:ln w="9525">
            <a:solidFill>
              <a:schemeClr val="tx1"/>
            </a:solidFill>
            <a:miter lim="800000"/>
            <a:headEnd/>
            <a:tailEnd/>
          </a:ln>
        </p:spPr>
        <p:txBody>
          <a:bodyPr wrap="none" anchor="ctr"/>
          <a:lstStyle/>
          <a:p>
            <a:endParaRPr lang="es-AR"/>
          </a:p>
        </p:txBody>
      </p:sp>
      <p:sp>
        <p:nvSpPr>
          <p:cNvPr id="28699" name="Text Box 27"/>
          <p:cNvSpPr txBox="1">
            <a:spLocks noChangeArrowheads="1"/>
          </p:cNvSpPr>
          <p:nvPr/>
        </p:nvSpPr>
        <p:spPr bwMode="auto">
          <a:xfrm>
            <a:off x="6156325" y="4005263"/>
            <a:ext cx="2374900" cy="1279525"/>
          </a:xfrm>
          <a:prstGeom prst="rect">
            <a:avLst/>
          </a:prstGeom>
          <a:noFill/>
          <a:ln w="9525">
            <a:noFill/>
            <a:miter lim="800000"/>
            <a:headEnd/>
            <a:tailEnd/>
          </a:ln>
        </p:spPr>
        <p:txBody>
          <a:bodyPr>
            <a:spAutoFit/>
          </a:bodyPr>
          <a:lstStyle/>
          <a:p>
            <a:pPr algn="ctr">
              <a:spcBef>
                <a:spcPct val="50000"/>
              </a:spcBef>
            </a:pPr>
            <a:r>
              <a:rPr lang="es-AR" b="1">
                <a:solidFill>
                  <a:srgbClr val="3333CC"/>
                </a:solidFill>
                <a:latin typeface="Arial" charset="0"/>
              </a:rPr>
              <a:t>El punto de equilibrio cambió:</a:t>
            </a:r>
          </a:p>
          <a:p>
            <a:pPr algn="ctr">
              <a:spcBef>
                <a:spcPct val="50000"/>
              </a:spcBef>
            </a:pPr>
            <a:r>
              <a:rPr lang="es-AR" sz="1400" b="1">
                <a:latin typeface="Arial" charset="0"/>
              </a:rPr>
              <a:t>Aumentó el precio </a:t>
            </a:r>
          </a:p>
          <a:p>
            <a:pPr algn="ctr">
              <a:spcBef>
                <a:spcPct val="50000"/>
              </a:spcBef>
            </a:pPr>
            <a:r>
              <a:rPr lang="es-AR" sz="1400" b="1">
                <a:latin typeface="Arial" charset="0"/>
              </a:rPr>
              <a:t>Disminuyó la cantidad</a:t>
            </a:r>
            <a:endParaRPr lang="es-ES" sz="14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28677"/>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28678"/>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8680"/>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28681"/>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28682"/>
                                        </p:tgtEl>
                                        <p:attrNameLst>
                                          <p:attrName>style.visibility</p:attrName>
                                        </p:attrNameLst>
                                      </p:cBhvr>
                                      <p:to>
                                        <p:strVal val="visible"/>
                                      </p:to>
                                    </p:set>
                                  </p:childTnLst>
                                </p:cTn>
                              </p:par>
                              <p:par>
                                <p:cTn id="15" presetID="1" presetClass="entr" presetSubtype="0" fill="hold" grpId="0" nodeType="withEffect">
                                  <p:stCondLst>
                                    <p:cond delay="2000"/>
                                  </p:stCondLst>
                                  <p:childTnLst>
                                    <p:set>
                                      <p:cBhvr>
                                        <p:cTn id="16" dur="1" fill="hold">
                                          <p:stCondLst>
                                            <p:cond delay="0"/>
                                          </p:stCondLst>
                                        </p:cTn>
                                        <p:tgtEl>
                                          <p:spTgt spid="28683"/>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28685"/>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28684"/>
                                        </p:tgtEl>
                                        <p:attrNameLst>
                                          <p:attrName>style.visibility</p:attrName>
                                        </p:attrNameLst>
                                      </p:cBhvr>
                                      <p:to>
                                        <p:strVal val="visible"/>
                                      </p:to>
                                    </p:set>
                                  </p:childTnLst>
                                </p:cTn>
                              </p:par>
                              <p:par>
                                <p:cTn id="21" presetID="1" presetClass="entr" presetSubtype="0" fill="hold" grpId="0" nodeType="withEffect">
                                  <p:stCondLst>
                                    <p:cond delay="2000"/>
                                  </p:stCondLst>
                                  <p:childTnLst>
                                    <p:set>
                                      <p:cBhvr>
                                        <p:cTn id="22" dur="1" fill="hold">
                                          <p:stCondLst>
                                            <p:cond delay="0"/>
                                          </p:stCondLst>
                                        </p:cTn>
                                        <p:tgtEl>
                                          <p:spTgt spid="28688"/>
                                        </p:tgtEl>
                                        <p:attrNameLst>
                                          <p:attrName>style.visibility</p:attrName>
                                        </p:attrNameLst>
                                      </p:cBhvr>
                                      <p:to>
                                        <p:strVal val="visible"/>
                                      </p:to>
                                    </p:set>
                                  </p:childTnLst>
                                </p:cTn>
                              </p:par>
                              <p:par>
                                <p:cTn id="23" presetID="1" presetClass="entr" presetSubtype="0" fill="hold" grpId="0" nodeType="withEffect">
                                  <p:stCondLst>
                                    <p:cond delay="2000"/>
                                  </p:stCondLst>
                                  <p:childTnLst>
                                    <p:set>
                                      <p:cBhvr>
                                        <p:cTn id="24" dur="1" fill="hold">
                                          <p:stCondLst>
                                            <p:cond delay="0"/>
                                          </p:stCondLst>
                                        </p:cTn>
                                        <p:tgtEl>
                                          <p:spTgt spid="28689"/>
                                        </p:tgtEl>
                                        <p:attrNameLst>
                                          <p:attrName>style.visibility</p:attrName>
                                        </p:attrNameLst>
                                      </p:cBhvr>
                                      <p:to>
                                        <p:strVal val="visible"/>
                                      </p:to>
                                    </p:set>
                                  </p:childTnLst>
                                </p:cTn>
                              </p:par>
                              <p:par>
                                <p:cTn id="25" presetID="1" presetClass="entr" presetSubtype="0" fill="hold" grpId="0" nodeType="withEffect">
                                  <p:stCondLst>
                                    <p:cond delay="2000"/>
                                  </p:stCondLst>
                                  <p:childTnLst>
                                    <p:set>
                                      <p:cBhvr>
                                        <p:cTn id="26" dur="1" fill="hold">
                                          <p:stCondLst>
                                            <p:cond delay="0"/>
                                          </p:stCondLst>
                                        </p:cTn>
                                        <p:tgtEl>
                                          <p:spTgt spid="28686"/>
                                        </p:tgtEl>
                                        <p:attrNameLst>
                                          <p:attrName>style.visibility</p:attrName>
                                        </p:attrNameLst>
                                      </p:cBhvr>
                                      <p:to>
                                        <p:strVal val="visible"/>
                                      </p:to>
                                    </p:set>
                                  </p:childTnLst>
                                </p:cTn>
                              </p:par>
                              <p:par>
                                <p:cTn id="27" presetID="1" presetClass="entr" presetSubtype="0" fill="hold" grpId="0" nodeType="withEffect">
                                  <p:stCondLst>
                                    <p:cond delay="2000"/>
                                  </p:stCondLst>
                                  <p:childTnLst>
                                    <p:set>
                                      <p:cBhvr>
                                        <p:cTn id="28" dur="1" fill="hold">
                                          <p:stCondLst>
                                            <p:cond delay="0"/>
                                          </p:stCondLst>
                                        </p:cTn>
                                        <p:tgtEl>
                                          <p:spTgt spid="28687"/>
                                        </p:tgtEl>
                                        <p:attrNameLst>
                                          <p:attrName>style.visibility</p:attrName>
                                        </p:attrNameLst>
                                      </p:cBhvr>
                                      <p:to>
                                        <p:strVal val="visible"/>
                                      </p:to>
                                    </p:set>
                                  </p:childTnLst>
                                </p:cTn>
                              </p:par>
                            </p:childTnLst>
                          </p:cTn>
                        </p:par>
                        <p:par>
                          <p:cTn id="29" fill="hold">
                            <p:stCondLst>
                              <p:cond delay="2000"/>
                            </p:stCondLst>
                            <p:childTnLst>
                              <p:par>
                                <p:cTn id="30" presetID="18" presetClass="entr" presetSubtype="12" fill="hold" grpId="0" nodeType="afterEffect">
                                  <p:stCondLst>
                                    <p:cond delay="1000"/>
                                  </p:stCondLst>
                                  <p:childTnLst>
                                    <p:set>
                                      <p:cBhvr>
                                        <p:cTn id="31" dur="1" fill="hold">
                                          <p:stCondLst>
                                            <p:cond delay="0"/>
                                          </p:stCondLst>
                                        </p:cTn>
                                        <p:tgtEl>
                                          <p:spTgt spid="28675"/>
                                        </p:tgtEl>
                                        <p:attrNameLst>
                                          <p:attrName>style.visibility</p:attrName>
                                        </p:attrNameLst>
                                      </p:cBhvr>
                                      <p:to>
                                        <p:strVal val="visible"/>
                                      </p:to>
                                    </p:set>
                                    <p:animEffect transition="in" filter="strips(downLeft)">
                                      <p:cBhvr>
                                        <p:cTn id="32" dur="500"/>
                                        <p:tgtEl>
                                          <p:spTgt spid="28675"/>
                                        </p:tgtEl>
                                      </p:cBhvr>
                                    </p:animEffect>
                                  </p:childTnLst>
                                </p:cTn>
                              </p:par>
                              <p:par>
                                <p:cTn id="33" presetID="18" presetClass="entr" presetSubtype="12" fill="hold" grpId="0" nodeType="withEffect">
                                  <p:stCondLst>
                                    <p:cond delay="1000"/>
                                  </p:stCondLst>
                                  <p:childTnLst>
                                    <p:set>
                                      <p:cBhvr>
                                        <p:cTn id="34" dur="1" fill="hold">
                                          <p:stCondLst>
                                            <p:cond delay="0"/>
                                          </p:stCondLst>
                                        </p:cTn>
                                        <p:tgtEl>
                                          <p:spTgt spid="28676"/>
                                        </p:tgtEl>
                                        <p:attrNameLst>
                                          <p:attrName>style.visibility</p:attrName>
                                        </p:attrNameLst>
                                      </p:cBhvr>
                                      <p:to>
                                        <p:strVal val="visible"/>
                                      </p:to>
                                    </p:set>
                                    <p:animEffect transition="in" filter="strips(downLeft)">
                                      <p:cBhvr>
                                        <p:cTn id="35" dur="500"/>
                                        <p:tgtEl>
                                          <p:spTgt spid="28676"/>
                                        </p:tgtEl>
                                      </p:cBhvr>
                                    </p:animEffect>
                                  </p:childTnLst>
                                </p:cTn>
                              </p:par>
                            </p:childTnLst>
                          </p:cTn>
                        </p:par>
                        <p:par>
                          <p:cTn id="36" fill="hold">
                            <p:stCondLst>
                              <p:cond delay="3500"/>
                            </p:stCondLst>
                            <p:childTnLst>
                              <p:par>
                                <p:cTn id="37" presetID="1" presetClass="entr" presetSubtype="0" fill="hold" grpId="0" nodeType="afterEffect">
                                  <p:stCondLst>
                                    <p:cond delay="2000"/>
                                  </p:stCondLst>
                                  <p:childTnLst>
                                    <p:set>
                                      <p:cBhvr>
                                        <p:cTn id="38" dur="1" fill="hold">
                                          <p:stCondLst>
                                            <p:cond delay="0"/>
                                          </p:stCondLst>
                                        </p:cTn>
                                        <p:tgtEl>
                                          <p:spTgt spid="28679">
                                            <p:txEl>
                                              <p:pRg st="0" end="0"/>
                                            </p:txEl>
                                          </p:spTgt>
                                        </p:tgtEl>
                                        <p:attrNameLst>
                                          <p:attrName>style.visibility</p:attrName>
                                        </p:attrNameLst>
                                      </p:cBhvr>
                                      <p:to>
                                        <p:strVal val="visible"/>
                                      </p:to>
                                    </p:set>
                                  </p:childTnLst>
                                </p:cTn>
                              </p:par>
                            </p:childTnLst>
                          </p:cTn>
                        </p:par>
                        <p:par>
                          <p:cTn id="39" fill="hold">
                            <p:stCondLst>
                              <p:cond delay="5500"/>
                            </p:stCondLst>
                            <p:childTnLst>
                              <p:par>
                                <p:cTn id="40" presetID="1" presetClass="entr" presetSubtype="0" fill="hold" grpId="0" nodeType="afterEffect">
                                  <p:stCondLst>
                                    <p:cond delay="2000"/>
                                  </p:stCondLst>
                                  <p:childTnLst>
                                    <p:set>
                                      <p:cBhvr>
                                        <p:cTn id="41" dur="1" fill="hold">
                                          <p:stCondLst>
                                            <p:cond delay="0"/>
                                          </p:stCondLst>
                                        </p:cTn>
                                        <p:tgtEl>
                                          <p:spTgt spid="28679">
                                            <p:txEl>
                                              <p:pRg st="2" end="2"/>
                                            </p:txEl>
                                          </p:spTgt>
                                        </p:tgtEl>
                                        <p:attrNameLst>
                                          <p:attrName>style.visibility</p:attrName>
                                        </p:attrNameLst>
                                      </p:cBhvr>
                                      <p:to>
                                        <p:strVal val="visible"/>
                                      </p:to>
                                    </p:set>
                                  </p:childTnLst>
                                </p:cTn>
                              </p:par>
                              <p:par>
                                <p:cTn id="42" presetID="1" presetClass="entr" presetSubtype="0" fill="hold" grpId="0" nodeType="withEffect">
                                  <p:stCondLst>
                                    <p:cond delay="2000"/>
                                  </p:stCondLst>
                                  <p:childTnLst>
                                    <p:set>
                                      <p:cBhvr>
                                        <p:cTn id="43" dur="1" fill="hold">
                                          <p:stCondLst>
                                            <p:cond delay="0"/>
                                          </p:stCondLst>
                                        </p:cTn>
                                        <p:tgtEl>
                                          <p:spTgt spid="28691"/>
                                        </p:tgtEl>
                                        <p:attrNameLst>
                                          <p:attrName>style.visibility</p:attrName>
                                        </p:attrNameLst>
                                      </p:cBhvr>
                                      <p:to>
                                        <p:strVal val="visible"/>
                                      </p:to>
                                    </p:set>
                                  </p:childTnLst>
                                </p:cTn>
                              </p:par>
                            </p:childTnLst>
                          </p:cTn>
                        </p:par>
                        <p:par>
                          <p:cTn id="44" fill="hold">
                            <p:stCondLst>
                              <p:cond delay="7500"/>
                            </p:stCondLst>
                            <p:childTnLst>
                              <p:par>
                                <p:cTn id="45" presetID="35" presetClass="path" presetSubtype="0" accel="50000" decel="50000" fill="hold" grpId="1" nodeType="afterEffect">
                                  <p:stCondLst>
                                    <p:cond delay="1500"/>
                                  </p:stCondLst>
                                  <p:childTnLst>
                                    <p:animMotion origin="layout" path="M 0 -2.77457E-6 L -0.0684 -0.00046 " pathEditMode="relative" rAng="0" ptsTypes="AA">
                                      <p:cBhvr>
                                        <p:cTn id="46" dur="2000" fill="hold"/>
                                        <p:tgtEl>
                                          <p:spTgt spid="28691"/>
                                        </p:tgtEl>
                                        <p:attrNameLst>
                                          <p:attrName>ppt_x</p:attrName>
                                          <p:attrName>ppt_y</p:attrName>
                                        </p:attrNameLst>
                                      </p:cBhvr>
                                      <p:rCtr x="-34" y="0"/>
                                    </p:animMotion>
                                  </p:childTnLst>
                                </p:cTn>
                              </p:par>
                              <p:par>
                                <p:cTn id="47" presetID="1" presetClass="entr" presetSubtype="0" fill="hold" grpId="0" nodeType="withEffect">
                                  <p:stCondLst>
                                    <p:cond delay="2000"/>
                                  </p:stCondLst>
                                  <p:childTnLst>
                                    <p:set>
                                      <p:cBhvr>
                                        <p:cTn id="48" dur="1" fill="hold">
                                          <p:stCondLst>
                                            <p:cond delay="0"/>
                                          </p:stCondLst>
                                        </p:cTn>
                                        <p:tgtEl>
                                          <p:spTgt spid="28696"/>
                                        </p:tgtEl>
                                        <p:attrNameLst>
                                          <p:attrName>style.visibility</p:attrName>
                                        </p:attrNameLst>
                                      </p:cBhvr>
                                      <p:to>
                                        <p:strVal val="visible"/>
                                      </p:to>
                                    </p:set>
                                  </p:childTnLst>
                                </p:cTn>
                              </p:par>
                              <p:par>
                                <p:cTn id="49" presetID="1" presetClass="entr" presetSubtype="0" fill="hold" grpId="0" nodeType="withEffect">
                                  <p:stCondLst>
                                    <p:cond delay="2000"/>
                                  </p:stCondLst>
                                  <p:childTnLst>
                                    <p:set>
                                      <p:cBhvr>
                                        <p:cTn id="50" dur="1" fill="hold">
                                          <p:stCondLst>
                                            <p:cond delay="0"/>
                                          </p:stCondLst>
                                        </p:cTn>
                                        <p:tgtEl>
                                          <p:spTgt spid="28697"/>
                                        </p:tgtEl>
                                        <p:attrNameLst>
                                          <p:attrName>style.visibility</p:attrName>
                                        </p:attrNameLst>
                                      </p:cBhvr>
                                      <p:to>
                                        <p:strVal val="visible"/>
                                      </p:to>
                                    </p:set>
                                  </p:childTnLst>
                                </p:cTn>
                              </p:par>
                              <p:par>
                                <p:cTn id="51" presetID="1" presetClass="entr" presetSubtype="0" fill="hold" grpId="0" nodeType="withEffect">
                                  <p:stCondLst>
                                    <p:cond delay="2000"/>
                                  </p:stCondLst>
                                  <p:childTnLst>
                                    <p:set>
                                      <p:cBhvr>
                                        <p:cTn id="52" dur="1" fill="hold">
                                          <p:stCondLst>
                                            <p:cond delay="0"/>
                                          </p:stCondLst>
                                        </p:cTn>
                                        <p:tgtEl>
                                          <p:spTgt spid="28693"/>
                                        </p:tgtEl>
                                        <p:attrNameLst>
                                          <p:attrName>style.visibility</p:attrName>
                                        </p:attrNameLst>
                                      </p:cBhvr>
                                      <p:to>
                                        <p:strVal val="visible"/>
                                      </p:to>
                                    </p:set>
                                  </p:childTnLst>
                                </p:cTn>
                              </p:par>
                              <p:par>
                                <p:cTn id="53" presetID="1" presetClass="entr" presetSubtype="0" fill="hold" grpId="0" nodeType="withEffect">
                                  <p:stCondLst>
                                    <p:cond delay="2000"/>
                                  </p:stCondLst>
                                  <p:childTnLst>
                                    <p:set>
                                      <p:cBhvr>
                                        <p:cTn id="54" dur="1" fill="hold">
                                          <p:stCondLst>
                                            <p:cond delay="0"/>
                                          </p:stCondLst>
                                        </p:cTn>
                                        <p:tgtEl>
                                          <p:spTgt spid="28695"/>
                                        </p:tgtEl>
                                        <p:attrNameLst>
                                          <p:attrName>style.visibility</p:attrName>
                                        </p:attrNameLst>
                                      </p:cBhvr>
                                      <p:to>
                                        <p:strVal val="visible"/>
                                      </p:to>
                                    </p:set>
                                  </p:childTnLst>
                                </p:cTn>
                              </p:par>
                              <p:par>
                                <p:cTn id="55" presetID="1" presetClass="entr" presetSubtype="0" fill="hold" grpId="0" nodeType="withEffect">
                                  <p:stCondLst>
                                    <p:cond delay="2000"/>
                                  </p:stCondLst>
                                  <p:childTnLst>
                                    <p:set>
                                      <p:cBhvr>
                                        <p:cTn id="56" dur="1" fill="hold">
                                          <p:stCondLst>
                                            <p:cond delay="0"/>
                                          </p:stCondLst>
                                        </p:cTn>
                                        <p:tgtEl>
                                          <p:spTgt spid="28694"/>
                                        </p:tgtEl>
                                        <p:attrNameLst>
                                          <p:attrName>style.visibility</p:attrName>
                                        </p:attrNameLst>
                                      </p:cBhvr>
                                      <p:to>
                                        <p:strVal val="visible"/>
                                      </p:to>
                                    </p:set>
                                  </p:childTnLst>
                                </p:cTn>
                              </p:par>
                              <p:par>
                                <p:cTn id="57" presetID="1" presetClass="entr" presetSubtype="0" fill="hold" grpId="1" nodeType="withEffect">
                                  <p:stCondLst>
                                    <p:cond delay="2000"/>
                                  </p:stCondLst>
                                  <p:childTnLst>
                                    <p:set>
                                      <p:cBhvr>
                                        <p:cTn id="58" dur="1" fill="hold">
                                          <p:stCondLst>
                                            <p:cond delay="0"/>
                                          </p:stCondLst>
                                        </p:cTn>
                                        <p:tgtEl>
                                          <p:spTgt spid="28697"/>
                                        </p:tgtEl>
                                        <p:attrNameLst>
                                          <p:attrName>style.visibility</p:attrName>
                                        </p:attrNameLst>
                                      </p:cBhvr>
                                      <p:to>
                                        <p:strVal val="visible"/>
                                      </p:to>
                                    </p:set>
                                  </p:childTnLst>
                                </p:cTn>
                              </p:par>
                            </p:childTnLst>
                          </p:cTn>
                        </p:par>
                        <p:par>
                          <p:cTn id="59" fill="hold">
                            <p:stCondLst>
                              <p:cond delay="11000"/>
                            </p:stCondLst>
                            <p:childTnLst>
                              <p:par>
                                <p:cTn id="60" presetID="8" presetClass="exit" presetSubtype="16" fill="hold" grpId="1" nodeType="afterEffect">
                                  <p:stCondLst>
                                    <p:cond delay="2000"/>
                                  </p:stCondLst>
                                  <p:childTnLst>
                                    <p:animEffect transition="out" filter="diamond(in)">
                                      <p:cBhvr>
                                        <p:cTn id="61" dur="2000"/>
                                        <p:tgtEl>
                                          <p:spTgt spid="28675"/>
                                        </p:tgtEl>
                                      </p:cBhvr>
                                    </p:animEffect>
                                    <p:set>
                                      <p:cBhvr>
                                        <p:cTn id="62" dur="1" fill="hold">
                                          <p:stCondLst>
                                            <p:cond delay="1999"/>
                                          </p:stCondLst>
                                        </p:cTn>
                                        <p:tgtEl>
                                          <p:spTgt spid="28675"/>
                                        </p:tgtEl>
                                        <p:attrNameLst>
                                          <p:attrName>style.visibility</p:attrName>
                                        </p:attrNameLst>
                                      </p:cBhvr>
                                      <p:to>
                                        <p:strVal val="hidden"/>
                                      </p:to>
                                    </p:set>
                                  </p:childTnLst>
                                </p:cTn>
                              </p:par>
                              <p:par>
                                <p:cTn id="63" presetID="8" presetClass="exit" presetSubtype="16" fill="hold" grpId="1" nodeType="withEffect">
                                  <p:stCondLst>
                                    <p:cond delay="2000"/>
                                  </p:stCondLst>
                                  <p:childTnLst>
                                    <p:animEffect transition="out" filter="diamond(in)">
                                      <p:cBhvr>
                                        <p:cTn id="64" dur="2000"/>
                                        <p:tgtEl>
                                          <p:spTgt spid="28676"/>
                                        </p:tgtEl>
                                      </p:cBhvr>
                                    </p:animEffect>
                                    <p:set>
                                      <p:cBhvr>
                                        <p:cTn id="65" dur="1" fill="hold">
                                          <p:stCondLst>
                                            <p:cond delay="1999"/>
                                          </p:stCondLst>
                                        </p:cTn>
                                        <p:tgtEl>
                                          <p:spTgt spid="28676"/>
                                        </p:tgtEl>
                                        <p:attrNameLst>
                                          <p:attrName>style.visibility</p:attrName>
                                        </p:attrNameLst>
                                      </p:cBhvr>
                                      <p:to>
                                        <p:strVal val="hidden"/>
                                      </p:to>
                                    </p:set>
                                  </p:childTnLst>
                                </p:cTn>
                              </p:par>
                              <p:par>
                                <p:cTn id="66" presetID="8" presetClass="exit" presetSubtype="16" fill="hold" grpId="1" nodeType="withEffect">
                                  <p:stCondLst>
                                    <p:cond delay="2000"/>
                                  </p:stCondLst>
                                  <p:childTnLst>
                                    <p:animEffect transition="out" filter="diamond(in)">
                                      <p:cBhvr>
                                        <p:cTn id="67" dur="2000"/>
                                        <p:tgtEl>
                                          <p:spTgt spid="28679">
                                            <p:txEl>
                                              <p:pRg st="0" end="0"/>
                                            </p:txEl>
                                          </p:spTgt>
                                        </p:tgtEl>
                                      </p:cBhvr>
                                    </p:animEffect>
                                    <p:set>
                                      <p:cBhvr>
                                        <p:cTn id="68" dur="1" fill="hold">
                                          <p:stCondLst>
                                            <p:cond delay="1999"/>
                                          </p:stCondLst>
                                        </p:cTn>
                                        <p:tgtEl>
                                          <p:spTgt spid="28679">
                                            <p:txEl>
                                              <p:pRg st="0" end="0"/>
                                            </p:txEl>
                                          </p:spTgt>
                                        </p:tgtEl>
                                        <p:attrNameLst>
                                          <p:attrName>style.visibility</p:attrName>
                                        </p:attrNameLst>
                                      </p:cBhvr>
                                      <p:to>
                                        <p:strVal val="hidden"/>
                                      </p:to>
                                    </p:set>
                                  </p:childTnLst>
                                </p:cTn>
                              </p:par>
                              <p:par>
                                <p:cTn id="69" presetID="8" presetClass="exit" presetSubtype="16" fill="hold" grpId="1" nodeType="withEffect">
                                  <p:stCondLst>
                                    <p:cond delay="2000"/>
                                  </p:stCondLst>
                                  <p:childTnLst>
                                    <p:animEffect transition="out" filter="diamond(in)">
                                      <p:cBhvr>
                                        <p:cTn id="70" dur="2000"/>
                                        <p:tgtEl>
                                          <p:spTgt spid="28679">
                                            <p:txEl>
                                              <p:pRg st="2" end="2"/>
                                            </p:txEl>
                                          </p:spTgt>
                                        </p:tgtEl>
                                      </p:cBhvr>
                                    </p:animEffect>
                                    <p:set>
                                      <p:cBhvr>
                                        <p:cTn id="71" dur="1" fill="hold">
                                          <p:stCondLst>
                                            <p:cond delay="1999"/>
                                          </p:stCondLst>
                                        </p:cTn>
                                        <p:tgtEl>
                                          <p:spTgt spid="28679">
                                            <p:txEl>
                                              <p:pRg st="2" end="2"/>
                                            </p:txEl>
                                          </p:spTgt>
                                        </p:tgtEl>
                                        <p:attrNameLst>
                                          <p:attrName>style.visibility</p:attrName>
                                        </p:attrNameLst>
                                      </p:cBhvr>
                                      <p:to>
                                        <p:strVal val="hidden"/>
                                      </p:to>
                                    </p:set>
                                  </p:childTnLst>
                                </p:cTn>
                              </p:par>
                            </p:childTnLst>
                          </p:cTn>
                        </p:par>
                        <p:par>
                          <p:cTn id="72" fill="hold">
                            <p:stCondLst>
                              <p:cond delay="15000"/>
                            </p:stCondLst>
                            <p:childTnLst>
                              <p:par>
                                <p:cTn id="73" presetID="1" presetClass="entr" presetSubtype="0" fill="hold" grpId="0" nodeType="afterEffect">
                                  <p:stCondLst>
                                    <p:cond delay="1500"/>
                                  </p:stCondLst>
                                  <p:childTnLst>
                                    <p:set>
                                      <p:cBhvr>
                                        <p:cTn id="74" dur="1" fill="hold">
                                          <p:stCondLst>
                                            <p:cond delay="0"/>
                                          </p:stCondLst>
                                        </p:cTn>
                                        <p:tgtEl>
                                          <p:spTgt spid="28699"/>
                                        </p:tgtEl>
                                        <p:attrNameLst>
                                          <p:attrName>style.visibility</p:attrName>
                                        </p:attrNameLst>
                                      </p:cBhvr>
                                      <p:to>
                                        <p:strVal val="visible"/>
                                      </p:to>
                                    </p:set>
                                  </p:childTnLst>
                                </p:cTn>
                              </p:par>
                              <p:par>
                                <p:cTn id="75" presetID="1" presetClass="entr" presetSubtype="0" fill="hold" grpId="0" nodeType="withEffect">
                                  <p:stCondLst>
                                    <p:cond delay="1500"/>
                                  </p:stCondLst>
                                  <p:childTnLst>
                                    <p:set>
                                      <p:cBhvr>
                                        <p:cTn id="76" dur="1" fill="hold">
                                          <p:stCondLst>
                                            <p:cond delay="0"/>
                                          </p:stCondLst>
                                        </p:cTn>
                                        <p:tgtEl>
                                          <p:spTgt spid="28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5" grpId="1" animBg="1"/>
      <p:bldP spid="28676" grpId="0"/>
      <p:bldP spid="28676" grpId="1"/>
      <p:bldP spid="28677" grpId="0" animBg="1"/>
      <p:bldP spid="28678" grpId="0" animBg="1"/>
      <p:bldP spid="28679" grpId="0" build="p" advAuto="2000"/>
      <p:bldP spid="28679" grpId="1" build="p"/>
      <p:bldP spid="28680" grpId="0"/>
      <p:bldP spid="28681" grpId="0"/>
      <p:bldP spid="28682" grpId="0" animBg="1"/>
      <p:bldP spid="28683" grpId="0" animBg="1"/>
      <p:bldP spid="28684" grpId="0"/>
      <p:bldP spid="28685" grpId="0"/>
      <p:bldP spid="28686" grpId="0" animBg="1"/>
      <p:bldP spid="28687" grpId="0" animBg="1"/>
      <p:bldP spid="28688" grpId="0"/>
      <p:bldP spid="28689" grpId="0"/>
      <p:bldP spid="28691" grpId="0" animBg="1"/>
      <p:bldP spid="28691" grpId="1" animBg="1"/>
      <p:bldP spid="28693" grpId="0"/>
      <p:bldP spid="28694" grpId="0" animBg="1"/>
      <p:bldP spid="28695" grpId="0" animBg="1"/>
      <p:bldP spid="28696" grpId="0"/>
      <p:bldP spid="28697" grpId="0"/>
      <p:bldP spid="28697" grpId="1"/>
      <p:bldP spid="28698" grpId="0" animBg="1"/>
      <p:bldP spid="2869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755650" y="476250"/>
            <a:ext cx="7920038" cy="701675"/>
          </a:xfrm>
          <a:prstGeom prst="rect">
            <a:avLst/>
          </a:prstGeom>
          <a:noFill/>
          <a:ln w="9525">
            <a:noFill/>
            <a:miter lim="800000"/>
            <a:headEnd/>
            <a:tailEnd/>
          </a:ln>
        </p:spPr>
        <p:txBody>
          <a:bodyPr>
            <a:spAutoFit/>
          </a:bodyPr>
          <a:lstStyle/>
          <a:p>
            <a:pPr algn="ctr">
              <a:spcBef>
                <a:spcPct val="50000"/>
              </a:spcBef>
            </a:pPr>
            <a:r>
              <a:rPr lang="es-AR" sz="2000">
                <a:solidFill>
                  <a:srgbClr val="CC0099"/>
                </a:solidFill>
              </a:rPr>
              <a:t>¿Qué sucede en el mercado de maíz si se realizan modificaciones genéticas a las semillas?</a:t>
            </a:r>
            <a:endParaRPr lang="es-ES" sz="2000">
              <a:solidFill>
                <a:srgbClr val="CC0099"/>
              </a:solidFill>
            </a:endParaRPr>
          </a:p>
        </p:txBody>
      </p:sp>
      <p:sp>
        <p:nvSpPr>
          <p:cNvPr id="30723" name="AutoShape 3"/>
          <p:cNvSpPr>
            <a:spLocks noChangeArrowheads="1"/>
          </p:cNvSpPr>
          <p:nvPr/>
        </p:nvSpPr>
        <p:spPr bwMode="auto">
          <a:xfrm rot="-5400000">
            <a:off x="1096963" y="1287463"/>
            <a:ext cx="2054225" cy="2016125"/>
          </a:xfrm>
          <a:prstGeom prst="downArrow">
            <a:avLst>
              <a:gd name="adj1" fmla="val 70139"/>
              <a:gd name="adj2" fmla="val 30278"/>
            </a:avLst>
          </a:prstGeom>
          <a:solidFill>
            <a:schemeClr val="accent1"/>
          </a:solidFill>
          <a:ln w="9525">
            <a:solidFill>
              <a:schemeClr val="tx1"/>
            </a:solidFill>
            <a:miter lim="800000"/>
            <a:headEnd/>
            <a:tailEnd/>
          </a:ln>
        </p:spPr>
        <p:txBody>
          <a:bodyPr wrap="none" anchor="ctr"/>
          <a:lstStyle/>
          <a:p>
            <a:endParaRPr lang="es-AR"/>
          </a:p>
        </p:txBody>
      </p:sp>
      <p:sp>
        <p:nvSpPr>
          <p:cNvPr id="30724" name="Text Box 4"/>
          <p:cNvSpPr txBox="1">
            <a:spLocks noChangeArrowheads="1"/>
          </p:cNvSpPr>
          <p:nvPr/>
        </p:nvSpPr>
        <p:spPr bwMode="auto">
          <a:xfrm>
            <a:off x="1187450" y="1628775"/>
            <a:ext cx="1657350" cy="1368425"/>
          </a:xfrm>
          <a:prstGeom prst="rect">
            <a:avLst/>
          </a:prstGeom>
          <a:noFill/>
          <a:ln w="9525">
            <a:noFill/>
            <a:miter lim="800000"/>
            <a:headEnd/>
            <a:tailEnd/>
          </a:ln>
        </p:spPr>
        <p:txBody>
          <a:bodyPr>
            <a:spAutoFit/>
          </a:bodyPr>
          <a:lstStyle/>
          <a:p>
            <a:pPr algn="ctr">
              <a:spcBef>
                <a:spcPct val="50000"/>
              </a:spcBef>
            </a:pPr>
            <a:r>
              <a:rPr lang="es-AR" sz="1400" b="1">
                <a:latin typeface="Arial" charset="0"/>
              </a:rPr>
              <a:t>Se produce un cambio tecnológico que permite aumentar la producción</a:t>
            </a:r>
            <a:endParaRPr lang="es-ES" sz="1400" b="1">
              <a:latin typeface="Arial" charset="0"/>
            </a:endParaRPr>
          </a:p>
        </p:txBody>
      </p:sp>
      <p:sp>
        <p:nvSpPr>
          <p:cNvPr id="30725" name="Line 5"/>
          <p:cNvSpPr>
            <a:spLocks noChangeShapeType="1"/>
          </p:cNvSpPr>
          <p:nvPr/>
        </p:nvSpPr>
        <p:spPr bwMode="auto">
          <a:xfrm>
            <a:off x="2844800" y="3429000"/>
            <a:ext cx="0" cy="2374900"/>
          </a:xfrm>
          <a:prstGeom prst="line">
            <a:avLst/>
          </a:prstGeom>
          <a:noFill/>
          <a:ln w="9525">
            <a:solidFill>
              <a:schemeClr val="tx1"/>
            </a:solidFill>
            <a:round/>
            <a:headEnd/>
            <a:tailEnd/>
          </a:ln>
        </p:spPr>
        <p:txBody>
          <a:bodyPr/>
          <a:lstStyle/>
          <a:p>
            <a:endParaRPr lang="es-ES_tradnl"/>
          </a:p>
        </p:txBody>
      </p:sp>
      <p:sp>
        <p:nvSpPr>
          <p:cNvPr id="30726" name="Line 6"/>
          <p:cNvSpPr>
            <a:spLocks noChangeShapeType="1"/>
          </p:cNvSpPr>
          <p:nvPr/>
        </p:nvSpPr>
        <p:spPr bwMode="auto">
          <a:xfrm>
            <a:off x="2844800" y="5805488"/>
            <a:ext cx="2520950" cy="0"/>
          </a:xfrm>
          <a:prstGeom prst="line">
            <a:avLst/>
          </a:prstGeom>
          <a:noFill/>
          <a:ln w="9525">
            <a:solidFill>
              <a:schemeClr val="tx1"/>
            </a:solidFill>
            <a:round/>
            <a:headEnd/>
            <a:tailEnd/>
          </a:ln>
        </p:spPr>
        <p:txBody>
          <a:bodyPr/>
          <a:lstStyle/>
          <a:p>
            <a:endParaRPr lang="es-ES_tradnl"/>
          </a:p>
        </p:txBody>
      </p:sp>
      <p:sp>
        <p:nvSpPr>
          <p:cNvPr id="30727" name="Rectangle 7"/>
          <p:cNvSpPr>
            <a:spLocks noGrp="1" noChangeArrowheads="1"/>
          </p:cNvSpPr>
          <p:nvPr>
            <p:ph type="body" idx="1"/>
          </p:nvPr>
        </p:nvSpPr>
        <p:spPr>
          <a:xfrm>
            <a:off x="3492500" y="1628775"/>
            <a:ext cx="4978400" cy="1728788"/>
          </a:xfrm>
        </p:spPr>
        <p:txBody>
          <a:bodyPr/>
          <a:lstStyle/>
          <a:p>
            <a:pPr eaLnBrk="1" hangingPunct="1"/>
            <a:r>
              <a:rPr lang="es-AR" sz="1600" smtClean="0"/>
              <a:t>Es una variable exógena de la función de oferta.</a:t>
            </a:r>
          </a:p>
          <a:p>
            <a:pPr eaLnBrk="1" hangingPunct="1"/>
            <a:endParaRPr lang="es-AR" sz="1600" smtClean="0"/>
          </a:p>
          <a:p>
            <a:pPr eaLnBrk="1" hangingPunct="1"/>
            <a:r>
              <a:rPr lang="es-AR" sz="1600" smtClean="0"/>
              <a:t>La oferta aumenta por lo que el desplazamiento es hacia la derecha</a:t>
            </a:r>
            <a:endParaRPr lang="es-ES" sz="1600" smtClean="0"/>
          </a:p>
        </p:txBody>
      </p:sp>
      <p:sp>
        <p:nvSpPr>
          <p:cNvPr id="30728" name="Text Box 8"/>
          <p:cNvSpPr txBox="1">
            <a:spLocks noChangeArrowheads="1"/>
          </p:cNvSpPr>
          <p:nvPr/>
        </p:nvSpPr>
        <p:spPr bwMode="auto">
          <a:xfrm>
            <a:off x="2339975" y="3429000"/>
            <a:ext cx="360363" cy="366713"/>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30729" name="Text Box 9"/>
          <p:cNvSpPr txBox="1">
            <a:spLocks noChangeArrowheads="1"/>
          </p:cNvSpPr>
          <p:nvPr/>
        </p:nvSpPr>
        <p:spPr bwMode="auto">
          <a:xfrm>
            <a:off x="5005388" y="5805488"/>
            <a:ext cx="576262" cy="366712"/>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30730" name="Line 10"/>
          <p:cNvSpPr>
            <a:spLocks noChangeShapeType="1"/>
          </p:cNvSpPr>
          <p:nvPr/>
        </p:nvSpPr>
        <p:spPr bwMode="auto">
          <a:xfrm>
            <a:off x="3203575" y="3789363"/>
            <a:ext cx="1800225" cy="1655762"/>
          </a:xfrm>
          <a:prstGeom prst="line">
            <a:avLst/>
          </a:prstGeom>
          <a:noFill/>
          <a:ln w="38100">
            <a:solidFill>
              <a:srgbClr val="CC0099"/>
            </a:solidFill>
            <a:round/>
            <a:headEnd/>
            <a:tailEnd/>
          </a:ln>
        </p:spPr>
        <p:txBody>
          <a:bodyPr/>
          <a:lstStyle/>
          <a:p>
            <a:endParaRPr lang="es-ES_tradnl"/>
          </a:p>
        </p:txBody>
      </p:sp>
      <p:sp>
        <p:nvSpPr>
          <p:cNvPr id="30731" name="Line 11"/>
          <p:cNvSpPr>
            <a:spLocks noChangeShapeType="1"/>
          </p:cNvSpPr>
          <p:nvPr/>
        </p:nvSpPr>
        <p:spPr bwMode="auto">
          <a:xfrm flipV="1">
            <a:off x="3205163" y="3717925"/>
            <a:ext cx="1727200" cy="1655763"/>
          </a:xfrm>
          <a:prstGeom prst="line">
            <a:avLst/>
          </a:prstGeom>
          <a:noFill/>
          <a:ln w="38100">
            <a:solidFill>
              <a:srgbClr val="CC0099"/>
            </a:solidFill>
            <a:round/>
            <a:headEnd/>
            <a:tailEnd/>
          </a:ln>
        </p:spPr>
        <p:txBody>
          <a:bodyPr/>
          <a:lstStyle/>
          <a:p>
            <a:endParaRPr lang="es-ES_tradnl"/>
          </a:p>
        </p:txBody>
      </p:sp>
      <p:sp>
        <p:nvSpPr>
          <p:cNvPr id="30732" name="Text Box 12"/>
          <p:cNvSpPr txBox="1">
            <a:spLocks noChangeArrowheads="1"/>
          </p:cNvSpPr>
          <p:nvPr/>
        </p:nvSpPr>
        <p:spPr bwMode="auto">
          <a:xfrm>
            <a:off x="5076825" y="5229225"/>
            <a:ext cx="360363"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30733" name="Text Box 13"/>
          <p:cNvSpPr txBox="1">
            <a:spLocks noChangeArrowheads="1"/>
          </p:cNvSpPr>
          <p:nvPr/>
        </p:nvSpPr>
        <p:spPr bwMode="auto">
          <a:xfrm>
            <a:off x="5003800" y="3429000"/>
            <a:ext cx="431800"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30734" name="Line 14"/>
          <p:cNvSpPr>
            <a:spLocks noChangeShapeType="1"/>
          </p:cNvSpPr>
          <p:nvPr/>
        </p:nvSpPr>
        <p:spPr bwMode="auto">
          <a:xfrm>
            <a:off x="4068763" y="4581525"/>
            <a:ext cx="0" cy="1223963"/>
          </a:xfrm>
          <a:prstGeom prst="line">
            <a:avLst/>
          </a:prstGeom>
          <a:noFill/>
          <a:ln w="9525" cap="rnd">
            <a:solidFill>
              <a:schemeClr val="tx1"/>
            </a:solidFill>
            <a:prstDash val="sysDot"/>
            <a:round/>
            <a:headEnd/>
            <a:tailEnd/>
          </a:ln>
        </p:spPr>
        <p:txBody>
          <a:bodyPr/>
          <a:lstStyle/>
          <a:p>
            <a:endParaRPr lang="es-ES_tradnl"/>
          </a:p>
        </p:txBody>
      </p:sp>
      <p:sp>
        <p:nvSpPr>
          <p:cNvPr id="30735" name="Line 15"/>
          <p:cNvSpPr>
            <a:spLocks noChangeShapeType="1"/>
          </p:cNvSpPr>
          <p:nvPr/>
        </p:nvSpPr>
        <p:spPr bwMode="auto">
          <a:xfrm flipH="1">
            <a:off x="2844800" y="4581525"/>
            <a:ext cx="1152525" cy="0"/>
          </a:xfrm>
          <a:prstGeom prst="line">
            <a:avLst/>
          </a:prstGeom>
          <a:noFill/>
          <a:ln w="9525" cap="rnd">
            <a:solidFill>
              <a:schemeClr val="tx1"/>
            </a:solidFill>
            <a:prstDash val="sysDot"/>
            <a:round/>
            <a:headEnd/>
            <a:tailEnd/>
          </a:ln>
        </p:spPr>
        <p:txBody>
          <a:bodyPr/>
          <a:lstStyle/>
          <a:p>
            <a:endParaRPr lang="es-ES_tradnl"/>
          </a:p>
        </p:txBody>
      </p:sp>
      <p:sp>
        <p:nvSpPr>
          <p:cNvPr id="30736" name="Text Box 16"/>
          <p:cNvSpPr txBox="1">
            <a:spLocks noChangeArrowheads="1"/>
          </p:cNvSpPr>
          <p:nvPr/>
        </p:nvSpPr>
        <p:spPr bwMode="auto">
          <a:xfrm>
            <a:off x="2268538" y="4365625"/>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30737" name="Text Box 17"/>
          <p:cNvSpPr txBox="1">
            <a:spLocks noChangeArrowheads="1"/>
          </p:cNvSpPr>
          <p:nvPr/>
        </p:nvSpPr>
        <p:spPr bwMode="auto">
          <a:xfrm>
            <a:off x="3852863" y="5878513"/>
            <a:ext cx="576262"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30739" name="Line 19"/>
          <p:cNvSpPr>
            <a:spLocks noChangeShapeType="1"/>
          </p:cNvSpPr>
          <p:nvPr/>
        </p:nvSpPr>
        <p:spPr bwMode="auto">
          <a:xfrm rot="5400000">
            <a:off x="3608380" y="4106868"/>
            <a:ext cx="1511300" cy="1584325"/>
          </a:xfrm>
          <a:prstGeom prst="line">
            <a:avLst/>
          </a:prstGeom>
          <a:noFill/>
          <a:ln w="44450">
            <a:solidFill>
              <a:srgbClr val="0000FF"/>
            </a:solidFill>
            <a:round/>
            <a:headEnd/>
            <a:tailEnd/>
          </a:ln>
        </p:spPr>
        <p:txBody>
          <a:bodyPr/>
          <a:lstStyle/>
          <a:p>
            <a:endParaRPr lang="es-ES_tradnl"/>
          </a:p>
        </p:txBody>
      </p:sp>
      <p:sp>
        <p:nvSpPr>
          <p:cNvPr id="30741" name="Text Box 21"/>
          <p:cNvSpPr txBox="1">
            <a:spLocks noChangeArrowheads="1"/>
          </p:cNvSpPr>
          <p:nvPr/>
        </p:nvSpPr>
        <p:spPr bwMode="auto">
          <a:xfrm>
            <a:off x="5292725" y="3789363"/>
            <a:ext cx="503238" cy="366712"/>
          </a:xfrm>
          <a:prstGeom prst="rect">
            <a:avLst/>
          </a:prstGeom>
          <a:noFill/>
          <a:ln w="9525">
            <a:noFill/>
            <a:miter lim="800000"/>
            <a:headEnd/>
            <a:tailEnd/>
          </a:ln>
        </p:spPr>
        <p:txBody>
          <a:bodyPr>
            <a:spAutoFit/>
          </a:bodyPr>
          <a:lstStyle/>
          <a:p>
            <a:pPr>
              <a:spcBef>
                <a:spcPct val="50000"/>
              </a:spcBef>
            </a:pPr>
            <a:r>
              <a:rPr lang="es-AR">
                <a:solidFill>
                  <a:srgbClr val="3333CC"/>
                </a:solidFill>
                <a:latin typeface="Arial" charset="0"/>
              </a:rPr>
              <a:t>O’</a:t>
            </a:r>
            <a:endParaRPr lang="es-ES">
              <a:solidFill>
                <a:srgbClr val="3333CC"/>
              </a:solidFill>
              <a:latin typeface="Arial" charset="0"/>
            </a:endParaRPr>
          </a:p>
        </p:txBody>
      </p:sp>
      <p:sp>
        <p:nvSpPr>
          <p:cNvPr id="30742" name="Line 22"/>
          <p:cNvSpPr>
            <a:spLocks noChangeShapeType="1"/>
          </p:cNvSpPr>
          <p:nvPr/>
        </p:nvSpPr>
        <p:spPr bwMode="auto">
          <a:xfrm>
            <a:off x="2844800" y="4868863"/>
            <a:ext cx="1511300" cy="0"/>
          </a:xfrm>
          <a:prstGeom prst="line">
            <a:avLst/>
          </a:prstGeom>
          <a:noFill/>
          <a:ln w="9525" cap="rnd">
            <a:solidFill>
              <a:schemeClr val="tx1"/>
            </a:solidFill>
            <a:prstDash val="sysDot"/>
            <a:round/>
            <a:headEnd/>
            <a:tailEnd/>
          </a:ln>
        </p:spPr>
        <p:txBody>
          <a:bodyPr/>
          <a:lstStyle/>
          <a:p>
            <a:endParaRPr lang="es-ES_tradnl"/>
          </a:p>
        </p:txBody>
      </p:sp>
      <p:sp>
        <p:nvSpPr>
          <p:cNvPr id="30743" name="Line 23"/>
          <p:cNvSpPr>
            <a:spLocks noChangeShapeType="1"/>
          </p:cNvSpPr>
          <p:nvPr/>
        </p:nvSpPr>
        <p:spPr bwMode="auto">
          <a:xfrm>
            <a:off x="4356100" y="4868863"/>
            <a:ext cx="0" cy="1008062"/>
          </a:xfrm>
          <a:prstGeom prst="line">
            <a:avLst/>
          </a:prstGeom>
          <a:noFill/>
          <a:ln w="9525" cap="rnd">
            <a:solidFill>
              <a:schemeClr val="tx1"/>
            </a:solidFill>
            <a:prstDash val="sysDot"/>
            <a:round/>
            <a:headEnd/>
            <a:tailEnd/>
          </a:ln>
        </p:spPr>
        <p:txBody>
          <a:bodyPr/>
          <a:lstStyle/>
          <a:p>
            <a:endParaRPr lang="es-ES_tradnl"/>
          </a:p>
        </p:txBody>
      </p:sp>
      <p:sp>
        <p:nvSpPr>
          <p:cNvPr id="30744" name="Text Box 24"/>
          <p:cNvSpPr txBox="1">
            <a:spLocks noChangeArrowheads="1"/>
          </p:cNvSpPr>
          <p:nvPr/>
        </p:nvSpPr>
        <p:spPr bwMode="auto">
          <a:xfrm>
            <a:off x="4284663" y="5876925"/>
            <a:ext cx="433387"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30745" name="Text Box 25"/>
          <p:cNvSpPr txBox="1">
            <a:spLocks noChangeArrowheads="1"/>
          </p:cNvSpPr>
          <p:nvPr/>
        </p:nvSpPr>
        <p:spPr bwMode="auto">
          <a:xfrm>
            <a:off x="2268538" y="4797425"/>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30746" name="AutoShape 26"/>
          <p:cNvSpPr>
            <a:spLocks noChangeArrowheads="1"/>
          </p:cNvSpPr>
          <p:nvPr/>
        </p:nvSpPr>
        <p:spPr bwMode="auto">
          <a:xfrm>
            <a:off x="5364163" y="3716338"/>
            <a:ext cx="3779837" cy="1871662"/>
          </a:xfrm>
          <a:prstGeom prst="hexagon">
            <a:avLst>
              <a:gd name="adj" fmla="val 59650"/>
              <a:gd name="vf" fmla="val 115470"/>
            </a:avLst>
          </a:prstGeom>
          <a:solidFill>
            <a:srgbClr val="FF99CC">
              <a:alpha val="23921"/>
            </a:srgbClr>
          </a:solidFill>
          <a:ln w="9525">
            <a:solidFill>
              <a:schemeClr val="tx1"/>
            </a:solidFill>
            <a:miter lim="800000"/>
            <a:headEnd/>
            <a:tailEnd/>
          </a:ln>
        </p:spPr>
        <p:txBody>
          <a:bodyPr wrap="none" anchor="ctr"/>
          <a:lstStyle/>
          <a:p>
            <a:endParaRPr lang="es-AR"/>
          </a:p>
        </p:txBody>
      </p:sp>
      <p:sp>
        <p:nvSpPr>
          <p:cNvPr id="30747" name="Text Box 27"/>
          <p:cNvSpPr txBox="1">
            <a:spLocks noChangeArrowheads="1"/>
          </p:cNvSpPr>
          <p:nvPr/>
        </p:nvSpPr>
        <p:spPr bwMode="auto">
          <a:xfrm>
            <a:off x="6011863" y="4005263"/>
            <a:ext cx="2374900" cy="1279525"/>
          </a:xfrm>
          <a:prstGeom prst="rect">
            <a:avLst/>
          </a:prstGeom>
          <a:noFill/>
          <a:ln w="9525">
            <a:noFill/>
            <a:miter lim="800000"/>
            <a:headEnd/>
            <a:tailEnd/>
          </a:ln>
        </p:spPr>
        <p:txBody>
          <a:bodyPr>
            <a:spAutoFit/>
          </a:bodyPr>
          <a:lstStyle/>
          <a:p>
            <a:pPr algn="ctr">
              <a:spcBef>
                <a:spcPct val="50000"/>
              </a:spcBef>
            </a:pPr>
            <a:r>
              <a:rPr lang="es-AR" b="1">
                <a:solidFill>
                  <a:srgbClr val="3333CC"/>
                </a:solidFill>
                <a:latin typeface="Arial" charset="0"/>
              </a:rPr>
              <a:t>El punto de equilibrio cambió:</a:t>
            </a:r>
          </a:p>
          <a:p>
            <a:pPr algn="ctr">
              <a:spcBef>
                <a:spcPct val="50000"/>
              </a:spcBef>
            </a:pPr>
            <a:r>
              <a:rPr lang="es-AR" sz="1400" b="1">
                <a:latin typeface="Arial" charset="0"/>
              </a:rPr>
              <a:t>Disminuyó  el precio </a:t>
            </a:r>
          </a:p>
          <a:p>
            <a:pPr algn="ctr">
              <a:spcBef>
                <a:spcPct val="50000"/>
              </a:spcBef>
            </a:pPr>
            <a:r>
              <a:rPr lang="es-AR" sz="1400" b="1">
                <a:latin typeface="Arial" charset="0"/>
              </a:rPr>
              <a:t>Aumentó la cantidad</a:t>
            </a:r>
            <a:endParaRPr lang="es-ES" sz="14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30725"/>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30726"/>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30728"/>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30729"/>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30730"/>
                                        </p:tgtEl>
                                        <p:attrNameLst>
                                          <p:attrName>style.visibility</p:attrName>
                                        </p:attrNameLst>
                                      </p:cBhvr>
                                      <p:to>
                                        <p:strVal val="visible"/>
                                      </p:to>
                                    </p:set>
                                  </p:childTnLst>
                                </p:cTn>
                              </p:par>
                              <p:par>
                                <p:cTn id="15" presetID="1" presetClass="entr" presetSubtype="0" fill="hold" grpId="0" nodeType="withEffect">
                                  <p:stCondLst>
                                    <p:cond delay="2000"/>
                                  </p:stCondLst>
                                  <p:childTnLst>
                                    <p:set>
                                      <p:cBhvr>
                                        <p:cTn id="16" dur="1" fill="hold">
                                          <p:stCondLst>
                                            <p:cond delay="0"/>
                                          </p:stCondLst>
                                        </p:cTn>
                                        <p:tgtEl>
                                          <p:spTgt spid="30731"/>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30733"/>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30732"/>
                                        </p:tgtEl>
                                        <p:attrNameLst>
                                          <p:attrName>style.visibility</p:attrName>
                                        </p:attrNameLst>
                                      </p:cBhvr>
                                      <p:to>
                                        <p:strVal val="visible"/>
                                      </p:to>
                                    </p:set>
                                  </p:childTnLst>
                                </p:cTn>
                              </p:par>
                              <p:par>
                                <p:cTn id="21" presetID="1" presetClass="entr" presetSubtype="0" fill="hold" grpId="0" nodeType="withEffect">
                                  <p:stCondLst>
                                    <p:cond delay="2000"/>
                                  </p:stCondLst>
                                  <p:childTnLst>
                                    <p:set>
                                      <p:cBhvr>
                                        <p:cTn id="22" dur="1" fill="hold">
                                          <p:stCondLst>
                                            <p:cond delay="0"/>
                                          </p:stCondLst>
                                        </p:cTn>
                                        <p:tgtEl>
                                          <p:spTgt spid="30736"/>
                                        </p:tgtEl>
                                        <p:attrNameLst>
                                          <p:attrName>style.visibility</p:attrName>
                                        </p:attrNameLst>
                                      </p:cBhvr>
                                      <p:to>
                                        <p:strVal val="visible"/>
                                      </p:to>
                                    </p:set>
                                  </p:childTnLst>
                                </p:cTn>
                              </p:par>
                              <p:par>
                                <p:cTn id="23" presetID="1" presetClass="entr" presetSubtype="0" fill="hold" grpId="0" nodeType="withEffect">
                                  <p:stCondLst>
                                    <p:cond delay="2000"/>
                                  </p:stCondLst>
                                  <p:childTnLst>
                                    <p:set>
                                      <p:cBhvr>
                                        <p:cTn id="24" dur="1" fill="hold">
                                          <p:stCondLst>
                                            <p:cond delay="0"/>
                                          </p:stCondLst>
                                        </p:cTn>
                                        <p:tgtEl>
                                          <p:spTgt spid="30737"/>
                                        </p:tgtEl>
                                        <p:attrNameLst>
                                          <p:attrName>style.visibility</p:attrName>
                                        </p:attrNameLst>
                                      </p:cBhvr>
                                      <p:to>
                                        <p:strVal val="visible"/>
                                      </p:to>
                                    </p:set>
                                  </p:childTnLst>
                                </p:cTn>
                              </p:par>
                              <p:par>
                                <p:cTn id="25" presetID="1" presetClass="entr" presetSubtype="0" fill="hold" grpId="0" nodeType="withEffect">
                                  <p:stCondLst>
                                    <p:cond delay="2000"/>
                                  </p:stCondLst>
                                  <p:childTnLst>
                                    <p:set>
                                      <p:cBhvr>
                                        <p:cTn id="26" dur="1" fill="hold">
                                          <p:stCondLst>
                                            <p:cond delay="0"/>
                                          </p:stCondLst>
                                        </p:cTn>
                                        <p:tgtEl>
                                          <p:spTgt spid="30734"/>
                                        </p:tgtEl>
                                        <p:attrNameLst>
                                          <p:attrName>style.visibility</p:attrName>
                                        </p:attrNameLst>
                                      </p:cBhvr>
                                      <p:to>
                                        <p:strVal val="visible"/>
                                      </p:to>
                                    </p:set>
                                  </p:childTnLst>
                                </p:cTn>
                              </p:par>
                              <p:par>
                                <p:cTn id="27" presetID="1" presetClass="entr" presetSubtype="0" fill="hold" grpId="0" nodeType="withEffect">
                                  <p:stCondLst>
                                    <p:cond delay="2000"/>
                                  </p:stCondLst>
                                  <p:childTnLst>
                                    <p:set>
                                      <p:cBhvr>
                                        <p:cTn id="28" dur="1" fill="hold">
                                          <p:stCondLst>
                                            <p:cond delay="0"/>
                                          </p:stCondLst>
                                        </p:cTn>
                                        <p:tgtEl>
                                          <p:spTgt spid="30735"/>
                                        </p:tgtEl>
                                        <p:attrNameLst>
                                          <p:attrName>style.visibility</p:attrName>
                                        </p:attrNameLst>
                                      </p:cBhvr>
                                      <p:to>
                                        <p:strVal val="visible"/>
                                      </p:to>
                                    </p:set>
                                  </p:childTnLst>
                                </p:cTn>
                              </p:par>
                            </p:childTnLst>
                          </p:cTn>
                        </p:par>
                        <p:par>
                          <p:cTn id="29" fill="hold">
                            <p:stCondLst>
                              <p:cond delay="2000"/>
                            </p:stCondLst>
                            <p:childTnLst>
                              <p:par>
                                <p:cTn id="30" presetID="18" presetClass="entr" presetSubtype="12" fill="hold" grpId="0" nodeType="afterEffect">
                                  <p:stCondLst>
                                    <p:cond delay="1000"/>
                                  </p:stCondLst>
                                  <p:childTnLst>
                                    <p:set>
                                      <p:cBhvr>
                                        <p:cTn id="31" dur="1" fill="hold">
                                          <p:stCondLst>
                                            <p:cond delay="0"/>
                                          </p:stCondLst>
                                        </p:cTn>
                                        <p:tgtEl>
                                          <p:spTgt spid="30723"/>
                                        </p:tgtEl>
                                        <p:attrNameLst>
                                          <p:attrName>style.visibility</p:attrName>
                                        </p:attrNameLst>
                                      </p:cBhvr>
                                      <p:to>
                                        <p:strVal val="visible"/>
                                      </p:to>
                                    </p:set>
                                    <p:animEffect transition="in" filter="strips(downLeft)">
                                      <p:cBhvr>
                                        <p:cTn id="32" dur="500"/>
                                        <p:tgtEl>
                                          <p:spTgt spid="30723"/>
                                        </p:tgtEl>
                                      </p:cBhvr>
                                    </p:animEffect>
                                  </p:childTnLst>
                                </p:cTn>
                              </p:par>
                              <p:par>
                                <p:cTn id="33" presetID="18" presetClass="entr" presetSubtype="12" fill="hold" grpId="0" nodeType="withEffect">
                                  <p:stCondLst>
                                    <p:cond delay="1000"/>
                                  </p:stCondLst>
                                  <p:childTnLst>
                                    <p:set>
                                      <p:cBhvr>
                                        <p:cTn id="34" dur="1" fill="hold">
                                          <p:stCondLst>
                                            <p:cond delay="0"/>
                                          </p:stCondLst>
                                        </p:cTn>
                                        <p:tgtEl>
                                          <p:spTgt spid="30724"/>
                                        </p:tgtEl>
                                        <p:attrNameLst>
                                          <p:attrName>style.visibility</p:attrName>
                                        </p:attrNameLst>
                                      </p:cBhvr>
                                      <p:to>
                                        <p:strVal val="visible"/>
                                      </p:to>
                                    </p:set>
                                    <p:animEffect transition="in" filter="strips(downLeft)">
                                      <p:cBhvr>
                                        <p:cTn id="35" dur="500"/>
                                        <p:tgtEl>
                                          <p:spTgt spid="30724"/>
                                        </p:tgtEl>
                                      </p:cBhvr>
                                    </p:animEffect>
                                  </p:childTnLst>
                                </p:cTn>
                              </p:par>
                            </p:childTnLst>
                          </p:cTn>
                        </p:par>
                        <p:par>
                          <p:cTn id="36" fill="hold">
                            <p:stCondLst>
                              <p:cond delay="3500"/>
                            </p:stCondLst>
                            <p:childTnLst>
                              <p:par>
                                <p:cTn id="37" presetID="1" presetClass="entr" presetSubtype="0" fill="hold" grpId="0" nodeType="afterEffect">
                                  <p:stCondLst>
                                    <p:cond delay="2000"/>
                                  </p:stCondLst>
                                  <p:childTnLst>
                                    <p:set>
                                      <p:cBhvr>
                                        <p:cTn id="38" dur="1" fill="hold">
                                          <p:stCondLst>
                                            <p:cond delay="0"/>
                                          </p:stCondLst>
                                        </p:cTn>
                                        <p:tgtEl>
                                          <p:spTgt spid="30727">
                                            <p:txEl>
                                              <p:pRg st="0" end="0"/>
                                            </p:txEl>
                                          </p:spTgt>
                                        </p:tgtEl>
                                        <p:attrNameLst>
                                          <p:attrName>style.visibility</p:attrName>
                                        </p:attrNameLst>
                                      </p:cBhvr>
                                      <p:to>
                                        <p:strVal val="visible"/>
                                      </p:to>
                                    </p:set>
                                  </p:childTnLst>
                                </p:cTn>
                              </p:par>
                            </p:childTnLst>
                          </p:cTn>
                        </p:par>
                        <p:par>
                          <p:cTn id="39" fill="hold">
                            <p:stCondLst>
                              <p:cond delay="5500"/>
                            </p:stCondLst>
                            <p:childTnLst>
                              <p:par>
                                <p:cTn id="40" presetID="1" presetClass="entr" presetSubtype="0" fill="hold" grpId="0" nodeType="afterEffect">
                                  <p:stCondLst>
                                    <p:cond delay="2000"/>
                                  </p:stCondLst>
                                  <p:childTnLst>
                                    <p:set>
                                      <p:cBhvr>
                                        <p:cTn id="41" dur="1" fill="hold">
                                          <p:stCondLst>
                                            <p:cond delay="0"/>
                                          </p:stCondLst>
                                        </p:cTn>
                                        <p:tgtEl>
                                          <p:spTgt spid="30727">
                                            <p:txEl>
                                              <p:pRg st="2" end="2"/>
                                            </p:txEl>
                                          </p:spTgt>
                                        </p:tgtEl>
                                        <p:attrNameLst>
                                          <p:attrName>style.visibility</p:attrName>
                                        </p:attrNameLst>
                                      </p:cBhvr>
                                      <p:to>
                                        <p:strVal val="visible"/>
                                      </p:to>
                                    </p:set>
                                  </p:childTnLst>
                                </p:cTn>
                              </p:par>
                              <p:par>
                                <p:cTn id="42" presetID="1" presetClass="entr" presetSubtype="0" fill="hold" grpId="0" nodeType="withEffect">
                                  <p:stCondLst>
                                    <p:cond delay="2000"/>
                                  </p:stCondLst>
                                  <p:childTnLst>
                                    <p:set>
                                      <p:cBhvr>
                                        <p:cTn id="43" dur="1" fill="hold">
                                          <p:stCondLst>
                                            <p:cond delay="0"/>
                                          </p:stCondLst>
                                        </p:cTn>
                                        <p:tgtEl>
                                          <p:spTgt spid="30739"/>
                                        </p:tgtEl>
                                        <p:attrNameLst>
                                          <p:attrName>style.visibility</p:attrName>
                                        </p:attrNameLst>
                                      </p:cBhvr>
                                      <p:to>
                                        <p:strVal val="visible"/>
                                      </p:to>
                                    </p:set>
                                  </p:childTnLst>
                                </p:cTn>
                              </p:par>
                            </p:childTnLst>
                          </p:cTn>
                        </p:par>
                        <p:par>
                          <p:cTn id="44" fill="hold">
                            <p:stCondLst>
                              <p:cond delay="7500"/>
                            </p:stCondLst>
                            <p:childTnLst>
                              <p:par>
                                <p:cTn id="45" presetID="35" presetClass="path" presetSubtype="0" accel="50000" decel="50000" fill="hold" grpId="1" nodeType="afterEffect">
                                  <p:stCondLst>
                                    <p:cond delay="1500"/>
                                  </p:stCondLst>
                                  <p:childTnLst>
                                    <p:animMotion origin="layout" path="M 0.0684 0.00047 L -1.11111E-6 -2.77457E-6 " pathEditMode="relative" rAng="0" ptsTypes="AA">
                                      <p:cBhvr>
                                        <p:cTn id="46" dur="2000" spd="-100000" fill="hold"/>
                                        <p:tgtEl>
                                          <p:spTgt spid="30739"/>
                                        </p:tgtEl>
                                        <p:attrNameLst>
                                          <p:attrName>ppt_x</p:attrName>
                                          <p:attrName>ppt_y</p:attrName>
                                        </p:attrNameLst>
                                      </p:cBhvr>
                                      <p:rCtr x="-34" y="0"/>
                                    </p:animMotion>
                                  </p:childTnLst>
                                </p:cTn>
                              </p:par>
                              <p:par>
                                <p:cTn id="47" presetID="1" presetClass="entr" presetSubtype="0" fill="hold" grpId="0" nodeType="withEffect">
                                  <p:stCondLst>
                                    <p:cond delay="2000"/>
                                  </p:stCondLst>
                                  <p:childTnLst>
                                    <p:set>
                                      <p:cBhvr>
                                        <p:cTn id="48" dur="1" fill="hold">
                                          <p:stCondLst>
                                            <p:cond delay="0"/>
                                          </p:stCondLst>
                                        </p:cTn>
                                        <p:tgtEl>
                                          <p:spTgt spid="30744"/>
                                        </p:tgtEl>
                                        <p:attrNameLst>
                                          <p:attrName>style.visibility</p:attrName>
                                        </p:attrNameLst>
                                      </p:cBhvr>
                                      <p:to>
                                        <p:strVal val="visible"/>
                                      </p:to>
                                    </p:set>
                                  </p:childTnLst>
                                </p:cTn>
                              </p:par>
                              <p:par>
                                <p:cTn id="49" presetID="1" presetClass="entr" presetSubtype="0" fill="hold" grpId="0" nodeType="withEffect">
                                  <p:stCondLst>
                                    <p:cond delay="2000"/>
                                  </p:stCondLst>
                                  <p:childTnLst>
                                    <p:set>
                                      <p:cBhvr>
                                        <p:cTn id="50" dur="1" fill="hold">
                                          <p:stCondLst>
                                            <p:cond delay="0"/>
                                          </p:stCondLst>
                                        </p:cTn>
                                        <p:tgtEl>
                                          <p:spTgt spid="30745"/>
                                        </p:tgtEl>
                                        <p:attrNameLst>
                                          <p:attrName>style.visibility</p:attrName>
                                        </p:attrNameLst>
                                      </p:cBhvr>
                                      <p:to>
                                        <p:strVal val="visible"/>
                                      </p:to>
                                    </p:set>
                                  </p:childTnLst>
                                </p:cTn>
                              </p:par>
                              <p:par>
                                <p:cTn id="51" presetID="1" presetClass="entr" presetSubtype="0" fill="hold" grpId="0" nodeType="withEffect">
                                  <p:stCondLst>
                                    <p:cond delay="2000"/>
                                  </p:stCondLst>
                                  <p:childTnLst>
                                    <p:set>
                                      <p:cBhvr>
                                        <p:cTn id="52" dur="1" fill="hold">
                                          <p:stCondLst>
                                            <p:cond delay="0"/>
                                          </p:stCondLst>
                                        </p:cTn>
                                        <p:tgtEl>
                                          <p:spTgt spid="30741"/>
                                        </p:tgtEl>
                                        <p:attrNameLst>
                                          <p:attrName>style.visibility</p:attrName>
                                        </p:attrNameLst>
                                      </p:cBhvr>
                                      <p:to>
                                        <p:strVal val="visible"/>
                                      </p:to>
                                    </p:set>
                                  </p:childTnLst>
                                </p:cTn>
                              </p:par>
                              <p:par>
                                <p:cTn id="53" presetID="1" presetClass="entr" presetSubtype="0" fill="hold" grpId="0" nodeType="withEffect">
                                  <p:stCondLst>
                                    <p:cond delay="2000"/>
                                  </p:stCondLst>
                                  <p:childTnLst>
                                    <p:set>
                                      <p:cBhvr>
                                        <p:cTn id="54" dur="1" fill="hold">
                                          <p:stCondLst>
                                            <p:cond delay="0"/>
                                          </p:stCondLst>
                                        </p:cTn>
                                        <p:tgtEl>
                                          <p:spTgt spid="30743"/>
                                        </p:tgtEl>
                                        <p:attrNameLst>
                                          <p:attrName>style.visibility</p:attrName>
                                        </p:attrNameLst>
                                      </p:cBhvr>
                                      <p:to>
                                        <p:strVal val="visible"/>
                                      </p:to>
                                    </p:set>
                                  </p:childTnLst>
                                </p:cTn>
                              </p:par>
                              <p:par>
                                <p:cTn id="55" presetID="1" presetClass="entr" presetSubtype="0" fill="hold" grpId="0" nodeType="withEffect">
                                  <p:stCondLst>
                                    <p:cond delay="2000"/>
                                  </p:stCondLst>
                                  <p:childTnLst>
                                    <p:set>
                                      <p:cBhvr>
                                        <p:cTn id="56" dur="1" fill="hold">
                                          <p:stCondLst>
                                            <p:cond delay="0"/>
                                          </p:stCondLst>
                                        </p:cTn>
                                        <p:tgtEl>
                                          <p:spTgt spid="30742"/>
                                        </p:tgtEl>
                                        <p:attrNameLst>
                                          <p:attrName>style.visibility</p:attrName>
                                        </p:attrNameLst>
                                      </p:cBhvr>
                                      <p:to>
                                        <p:strVal val="visible"/>
                                      </p:to>
                                    </p:set>
                                  </p:childTnLst>
                                </p:cTn>
                              </p:par>
                              <p:par>
                                <p:cTn id="57" presetID="1" presetClass="entr" presetSubtype="0" fill="hold" grpId="1" nodeType="withEffect">
                                  <p:stCondLst>
                                    <p:cond delay="2000"/>
                                  </p:stCondLst>
                                  <p:childTnLst>
                                    <p:set>
                                      <p:cBhvr>
                                        <p:cTn id="58" dur="1" fill="hold">
                                          <p:stCondLst>
                                            <p:cond delay="0"/>
                                          </p:stCondLst>
                                        </p:cTn>
                                        <p:tgtEl>
                                          <p:spTgt spid="30745"/>
                                        </p:tgtEl>
                                        <p:attrNameLst>
                                          <p:attrName>style.visibility</p:attrName>
                                        </p:attrNameLst>
                                      </p:cBhvr>
                                      <p:to>
                                        <p:strVal val="visible"/>
                                      </p:to>
                                    </p:set>
                                  </p:childTnLst>
                                </p:cTn>
                              </p:par>
                            </p:childTnLst>
                          </p:cTn>
                        </p:par>
                        <p:par>
                          <p:cTn id="59" fill="hold">
                            <p:stCondLst>
                              <p:cond delay="11000"/>
                            </p:stCondLst>
                            <p:childTnLst>
                              <p:par>
                                <p:cTn id="60" presetID="8" presetClass="exit" presetSubtype="16" fill="hold" grpId="1" nodeType="afterEffect">
                                  <p:stCondLst>
                                    <p:cond delay="2000"/>
                                  </p:stCondLst>
                                  <p:childTnLst>
                                    <p:animEffect transition="out" filter="diamond(in)">
                                      <p:cBhvr>
                                        <p:cTn id="61" dur="2000"/>
                                        <p:tgtEl>
                                          <p:spTgt spid="30723"/>
                                        </p:tgtEl>
                                      </p:cBhvr>
                                    </p:animEffect>
                                    <p:set>
                                      <p:cBhvr>
                                        <p:cTn id="62" dur="1" fill="hold">
                                          <p:stCondLst>
                                            <p:cond delay="1999"/>
                                          </p:stCondLst>
                                        </p:cTn>
                                        <p:tgtEl>
                                          <p:spTgt spid="30723"/>
                                        </p:tgtEl>
                                        <p:attrNameLst>
                                          <p:attrName>style.visibility</p:attrName>
                                        </p:attrNameLst>
                                      </p:cBhvr>
                                      <p:to>
                                        <p:strVal val="hidden"/>
                                      </p:to>
                                    </p:set>
                                  </p:childTnLst>
                                </p:cTn>
                              </p:par>
                              <p:par>
                                <p:cTn id="63" presetID="8" presetClass="exit" presetSubtype="16" fill="hold" grpId="1" nodeType="withEffect">
                                  <p:stCondLst>
                                    <p:cond delay="2000"/>
                                  </p:stCondLst>
                                  <p:childTnLst>
                                    <p:animEffect transition="out" filter="diamond(in)">
                                      <p:cBhvr>
                                        <p:cTn id="64" dur="2000"/>
                                        <p:tgtEl>
                                          <p:spTgt spid="30724"/>
                                        </p:tgtEl>
                                      </p:cBhvr>
                                    </p:animEffect>
                                    <p:set>
                                      <p:cBhvr>
                                        <p:cTn id="65" dur="1" fill="hold">
                                          <p:stCondLst>
                                            <p:cond delay="1999"/>
                                          </p:stCondLst>
                                        </p:cTn>
                                        <p:tgtEl>
                                          <p:spTgt spid="30724"/>
                                        </p:tgtEl>
                                        <p:attrNameLst>
                                          <p:attrName>style.visibility</p:attrName>
                                        </p:attrNameLst>
                                      </p:cBhvr>
                                      <p:to>
                                        <p:strVal val="hidden"/>
                                      </p:to>
                                    </p:set>
                                  </p:childTnLst>
                                </p:cTn>
                              </p:par>
                              <p:par>
                                <p:cTn id="66" presetID="8" presetClass="exit" presetSubtype="16" fill="hold" grpId="1" nodeType="withEffect">
                                  <p:stCondLst>
                                    <p:cond delay="2000"/>
                                  </p:stCondLst>
                                  <p:childTnLst>
                                    <p:animEffect transition="out" filter="diamond(in)">
                                      <p:cBhvr>
                                        <p:cTn id="67" dur="2000"/>
                                        <p:tgtEl>
                                          <p:spTgt spid="30727">
                                            <p:txEl>
                                              <p:pRg st="0" end="0"/>
                                            </p:txEl>
                                          </p:spTgt>
                                        </p:tgtEl>
                                      </p:cBhvr>
                                    </p:animEffect>
                                    <p:set>
                                      <p:cBhvr>
                                        <p:cTn id="68" dur="1" fill="hold">
                                          <p:stCondLst>
                                            <p:cond delay="1999"/>
                                          </p:stCondLst>
                                        </p:cTn>
                                        <p:tgtEl>
                                          <p:spTgt spid="30727">
                                            <p:txEl>
                                              <p:pRg st="0" end="0"/>
                                            </p:txEl>
                                          </p:spTgt>
                                        </p:tgtEl>
                                        <p:attrNameLst>
                                          <p:attrName>style.visibility</p:attrName>
                                        </p:attrNameLst>
                                      </p:cBhvr>
                                      <p:to>
                                        <p:strVal val="hidden"/>
                                      </p:to>
                                    </p:set>
                                  </p:childTnLst>
                                </p:cTn>
                              </p:par>
                              <p:par>
                                <p:cTn id="69" presetID="8" presetClass="exit" presetSubtype="16" fill="hold" grpId="1" nodeType="withEffect">
                                  <p:stCondLst>
                                    <p:cond delay="2000"/>
                                  </p:stCondLst>
                                  <p:childTnLst>
                                    <p:animEffect transition="out" filter="diamond(in)">
                                      <p:cBhvr>
                                        <p:cTn id="70" dur="2000"/>
                                        <p:tgtEl>
                                          <p:spTgt spid="30727">
                                            <p:txEl>
                                              <p:pRg st="2" end="2"/>
                                            </p:txEl>
                                          </p:spTgt>
                                        </p:tgtEl>
                                      </p:cBhvr>
                                    </p:animEffect>
                                    <p:set>
                                      <p:cBhvr>
                                        <p:cTn id="71" dur="1" fill="hold">
                                          <p:stCondLst>
                                            <p:cond delay="1999"/>
                                          </p:stCondLst>
                                        </p:cTn>
                                        <p:tgtEl>
                                          <p:spTgt spid="30727">
                                            <p:txEl>
                                              <p:pRg st="2" end="2"/>
                                            </p:txEl>
                                          </p:spTgt>
                                        </p:tgtEl>
                                        <p:attrNameLst>
                                          <p:attrName>style.visibility</p:attrName>
                                        </p:attrNameLst>
                                      </p:cBhvr>
                                      <p:to>
                                        <p:strVal val="hidden"/>
                                      </p:to>
                                    </p:set>
                                  </p:childTnLst>
                                </p:cTn>
                              </p:par>
                            </p:childTnLst>
                          </p:cTn>
                        </p:par>
                        <p:par>
                          <p:cTn id="72" fill="hold">
                            <p:stCondLst>
                              <p:cond delay="15000"/>
                            </p:stCondLst>
                            <p:childTnLst>
                              <p:par>
                                <p:cTn id="73" presetID="1" presetClass="entr" presetSubtype="0" fill="hold" grpId="0" nodeType="afterEffect">
                                  <p:stCondLst>
                                    <p:cond delay="1500"/>
                                  </p:stCondLst>
                                  <p:childTnLst>
                                    <p:set>
                                      <p:cBhvr>
                                        <p:cTn id="74" dur="1" fill="hold">
                                          <p:stCondLst>
                                            <p:cond delay="0"/>
                                          </p:stCondLst>
                                        </p:cTn>
                                        <p:tgtEl>
                                          <p:spTgt spid="30747"/>
                                        </p:tgtEl>
                                        <p:attrNameLst>
                                          <p:attrName>style.visibility</p:attrName>
                                        </p:attrNameLst>
                                      </p:cBhvr>
                                      <p:to>
                                        <p:strVal val="visible"/>
                                      </p:to>
                                    </p:set>
                                  </p:childTnLst>
                                </p:cTn>
                              </p:par>
                              <p:par>
                                <p:cTn id="75" presetID="1" presetClass="entr" presetSubtype="0" fill="hold" grpId="0" nodeType="withEffect">
                                  <p:stCondLst>
                                    <p:cond delay="1500"/>
                                  </p:stCondLst>
                                  <p:childTnLst>
                                    <p:set>
                                      <p:cBhvr>
                                        <p:cTn id="76" dur="1" fill="hold">
                                          <p:stCondLst>
                                            <p:cond delay="0"/>
                                          </p:stCondLst>
                                        </p:cTn>
                                        <p:tgtEl>
                                          <p:spTgt spid="30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3" grpId="1" animBg="1"/>
      <p:bldP spid="30724" grpId="0"/>
      <p:bldP spid="30724" grpId="1"/>
      <p:bldP spid="30725" grpId="0" animBg="1"/>
      <p:bldP spid="30726" grpId="0" animBg="1"/>
      <p:bldP spid="30727" grpId="0" build="p" advAuto="2000"/>
      <p:bldP spid="30727" grpId="1" build="p"/>
      <p:bldP spid="30728" grpId="0"/>
      <p:bldP spid="30729" grpId="0"/>
      <p:bldP spid="30730" grpId="0" animBg="1"/>
      <p:bldP spid="30731" grpId="0" animBg="1"/>
      <p:bldP spid="30732" grpId="0"/>
      <p:bldP spid="30733" grpId="0"/>
      <p:bldP spid="30734" grpId="0" animBg="1"/>
      <p:bldP spid="30735" grpId="0" animBg="1"/>
      <p:bldP spid="30736" grpId="0"/>
      <p:bldP spid="30737" grpId="0"/>
      <p:bldP spid="30739" grpId="0" animBg="1"/>
      <p:bldP spid="30739" grpId="1" animBg="1"/>
      <p:bldP spid="30741" grpId="0"/>
      <p:bldP spid="30742" grpId="0" animBg="1"/>
      <p:bldP spid="30743" grpId="0" animBg="1"/>
      <p:bldP spid="30744" grpId="0"/>
      <p:bldP spid="30745" grpId="0"/>
      <p:bldP spid="30745" grpId="1"/>
      <p:bldP spid="30746" grpId="0" animBg="1"/>
      <p:bldP spid="307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s-AR" smtClean="0">
                <a:latin typeface="Alba Super" pitchFamily="2" charset="0"/>
              </a:rPr>
              <a:t>Gráfico de mercado</a:t>
            </a:r>
            <a:endParaRPr lang="es-ES" smtClean="0">
              <a:latin typeface="Alba Super" pitchFamily="2" charset="0"/>
            </a:endParaRPr>
          </a:p>
        </p:txBody>
      </p:sp>
      <p:sp>
        <p:nvSpPr>
          <p:cNvPr id="19459" name="Line 6"/>
          <p:cNvSpPr>
            <a:spLocks noChangeShapeType="1"/>
          </p:cNvSpPr>
          <p:nvPr/>
        </p:nvSpPr>
        <p:spPr bwMode="auto">
          <a:xfrm>
            <a:off x="3276600" y="1627188"/>
            <a:ext cx="0" cy="2665412"/>
          </a:xfrm>
          <a:prstGeom prst="line">
            <a:avLst/>
          </a:prstGeom>
          <a:noFill/>
          <a:ln w="9525">
            <a:solidFill>
              <a:schemeClr val="tx1"/>
            </a:solidFill>
            <a:round/>
            <a:headEnd/>
            <a:tailEnd/>
          </a:ln>
        </p:spPr>
        <p:txBody>
          <a:bodyPr/>
          <a:lstStyle/>
          <a:p>
            <a:endParaRPr lang="es-ES_tradnl"/>
          </a:p>
        </p:txBody>
      </p:sp>
      <p:sp>
        <p:nvSpPr>
          <p:cNvPr id="19460" name="Line 7"/>
          <p:cNvSpPr>
            <a:spLocks noChangeShapeType="1"/>
          </p:cNvSpPr>
          <p:nvPr/>
        </p:nvSpPr>
        <p:spPr bwMode="auto">
          <a:xfrm>
            <a:off x="3276600" y="4292600"/>
            <a:ext cx="3095625" cy="0"/>
          </a:xfrm>
          <a:prstGeom prst="line">
            <a:avLst/>
          </a:prstGeom>
          <a:noFill/>
          <a:ln w="9525">
            <a:solidFill>
              <a:schemeClr val="tx1"/>
            </a:solidFill>
            <a:round/>
            <a:headEnd/>
            <a:tailEnd/>
          </a:ln>
        </p:spPr>
        <p:txBody>
          <a:bodyPr/>
          <a:lstStyle/>
          <a:p>
            <a:endParaRPr lang="es-ES_tradnl"/>
          </a:p>
        </p:txBody>
      </p:sp>
      <p:sp>
        <p:nvSpPr>
          <p:cNvPr id="19461" name="Text Box 8"/>
          <p:cNvSpPr txBox="1">
            <a:spLocks noChangeArrowheads="1"/>
          </p:cNvSpPr>
          <p:nvPr/>
        </p:nvSpPr>
        <p:spPr bwMode="auto">
          <a:xfrm>
            <a:off x="2843213" y="1627188"/>
            <a:ext cx="360362" cy="366712"/>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19462" name="Text Box 9"/>
          <p:cNvSpPr txBox="1">
            <a:spLocks noChangeArrowheads="1"/>
          </p:cNvSpPr>
          <p:nvPr/>
        </p:nvSpPr>
        <p:spPr bwMode="auto">
          <a:xfrm>
            <a:off x="6011863" y="4364038"/>
            <a:ext cx="431800" cy="366712"/>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0493" name="Line 13"/>
          <p:cNvSpPr>
            <a:spLocks noChangeShapeType="1"/>
          </p:cNvSpPr>
          <p:nvPr/>
        </p:nvSpPr>
        <p:spPr bwMode="auto">
          <a:xfrm flipV="1">
            <a:off x="3635375" y="2132013"/>
            <a:ext cx="2160588" cy="1800225"/>
          </a:xfrm>
          <a:prstGeom prst="line">
            <a:avLst/>
          </a:prstGeom>
          <a:noFill/>
          <a:ln w="38100">
            <a:solidFill>
              <a:srgbClr val="CC0099"/>
            </a:solidFill>
            <a:round/>
            <a:headEnd/>
            <a:tailEnd/>
          </a:ln>
        </p:spPr>
        <p:txBody>
          <a:bodyPr/>
          <a:lstStyle/>
          <a:p>
            <a:endParaRPr lang="es-ES_tradnl"/>
          </a:p>
        </p:txBody>
      </p:sp>
      <p:sp>
        <p:nvSpPr>
          <p:cNvPr id="20498" name="Text Box 18"/>
          <p:cNvSpPr txBox="1">
            <a:spLocks noChangeArrowheads="1"/>
          </p:cNvSpPr>
          <p:nvPr/>
        </p:nvSpPr>
        <p:spPr bwMode="auto">
          <a:xfrm>
            <a:off x="5940425" y="1989138"/>
            <a:ext cx="503238"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0503" name="Line 23"/>
          <p:cNvSpPr>
            <a:spLocks noChangeShapeType="1"/>
          </p:cNvSpPr>
          <p:nvPr/>
        </p:nvSpPr>
        <p:spPr bwMode="auto">
          <a:xfrm>
            <a:off x="3492500" y="2132013"/>
            <a:ext cx="2376488" cy="1800225"/>
          </a:xfrm>
          <a:prstGeom prst="line">
            <a:avLst/>
          </a:prstGeom>
          <a:noFill/>
          <a:ln w="31750">
            <a:solidFill>
              <a:srgbClr val="CC0099"/>
            </a:solidFill>
            <a:round/>
            <a:headEnd/>
            <a:tailEnd/>
          </a:ln>
        </p:spPr>
        <p:txBody>
          <a:bodyPr/>
          <a:lstStyle/>
          <a:p>
            <a:endParaRPr lang="es-ES_tradnl"/>
          </a:p>
        </p:txBody>
      </p:sp>
      <p:sp>
        <p:nvSpPr>
          <p:cNvPr id="20504" name="Text Box 24"/>
          <p:cNvSpPr txBox="1">
            <a:spLocks noChangeArrowheads="1"/>
          </p:cNvSpPr>
          <p:nvPr/>
        </p:nvSpPr>
        <p:spPr bwMode="auto">
          <a:xfrm>
            <a:off x="5940425" y="3500438"/>
            <a:ext cx="360363"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0509" name="Text Box 29"/>
          <p:cNvSpPr txBox="1">
            <a:spLocks noChangeArrowheads="1"/>
          </p:cNvSpPr>
          <p:nvPr/>
        </p:nvSpPr>
        <p:spPr bwMode="auto">
          <a:xfrm>
            <a:off x="6659563" y="1916113"/>
            <a:ext cx="1800225" cy="366712"/>
          </a:xfrm>
          <a:prstGeom prst="rect">
            <a:avLst/>
          </a:prstGeom>
          <a:noFill/>
          <a:ln w="9525">
            <a:noFill/>
            <a:miter lim="800000"/>
            <a:headEnd/>
            <a:tailEnd/>
          </a:ln>
        </p:spPr>
        <p:txBody>
          <a:bodyPr>
            <a:spAutoFit/>
          </a:bodyPr>
          <a:lstStyle/>
          <a:p>
            <a:pPr algn="ctr">
              <a:spcBef>
                <a:spcPct val="50000"/>
              </a:spcBef>
            </a:pPr>
            <a:r>
              <a:rPr lang="es-AR" dirty="0"/>
              <a:t>oferentes</a:t>
            </a:r>
            <a:endParaRPr lang="es-ES" dirty="0"/>
          </a:p>
        </p:txBody>
      </p:sp>
      <p:sp>
        <p:nvSpPr>
          <p:cNvPr id="20510" name="Text Box 30"/>
          <p:cNvSpPr txBox="1">
            <a:spLocks noChangeArrowheads="1"/>
          </p:cNvSpPr>
          <p:nvPr/>
        </p:nvSpPr>
        <p:spPr bwMode="auto">
          <a:xfrm>
            <a:off x="2627313" y="2924175"/>
            <a:ext cx="433387" cy="366713"/>
          </a:xfrm>
          <a:prstGeom prst="rect">
            <a:avLst/>
          </a:prstGeom>
          <a:noFill/>
          <a:ln w="9525">
            <a:noFill/>
            <a:miter lim="800000"/>
            <a:headEnd/>
            <a:tailEnd/>
          </a:ln>
        </p:spPr>
        <p:txBody>
          <a:bodyPr>
            <a:spAutoFit/>
          </a:bodyPr>
          <a:lstStyle/>
          <a:p>
            <a:pPr>
              <a:spcBef>
                <a:spcPct val="50000"/>
              </a:spcBef>
            </a:pPr>
            <a:r>
              <a:rPr lang="es-AR">
                <a:latin typeface="Arial" charset="0"/>
              </a:rPr>
              <a:t>p</a:t>
            </a:r>
            <a:r>
              <a:rPr lang="es-AR" baseline="-25000">
                <a:latin typeface="Arial" charset="0"/>
              </a:rPr>
              <a:t>e</a:t>
            </a:r>
            <a:endParaRPr lang="es-ES">
              <a:latin typeface="Arial" charset="0"/>
            </a:endParaRPr>
          </a:p>
        </p:txBody>
      </p:sp>
      <p:sp>
        <p:nvSpPr>
          <p:cNvPr id="20511" name="Text Box 31"/>
          <p:cNvSpPr txBox="1">
            <a:spLocks noChangeArrowheads="1"/>
          </p:cNvSpPr>
          <p:nvPr/>
        </p:nvSpPr>
        <p:spPr bwMode="auto">
          <a:xfrm>
            <a:off x="4500563" y="4435475"/>
            <a:ext cx="576262" cy="366713"/>
          </a:xfrm>
          <a:prstGeom prst="rect">
            <a:avLst/>
          </a:prstGeom>
          <a:noFill/>
          <a:ln w="9525">
            <a:noFill/>
            <a:miter lim="800000"/>
            <a:headEnd/>
            <a:tailEnd/>
          </a:ln>
        </p:spPr>
        <p:txBody>
          <a:bodyPr>
            <a:spAutoFit/>
          </a:bodyPr>
          <a:lstStyle/>
          <a:p>
            <a:pPr>
              <a:spcBef>
                <a:spcPct val="50000"/>
              </a:spcBef>
            </a:pPr>
            <a:r>
              <a:rPr lang="es-AR">
                <a:latin typeface="Arial" charset="0"/>
              </a:rPr>
              <a:t>q</a:t>
            </a:r>
            <a:r>
              <a:rPr lang="es-AR" baseline="-25000">
                <a:latin typeface="Arial" charset="0"/>
              </a:rPr>
              <a:t>e</a:t>
            </a:r>
            <a:endParaRPr lang="es-ES">
              <a:latin typeface="Arial" charset="0"/>
            </a:endParaRPr>
          </a:p>
        </p:txBody>
      </p:sp>
      <p:sp>
        <p:nvSpPr>
          <p:cNvPr id="20512" name="Line 32"/>
          <p:cNvSpPr>
            <a:spLocks noChangeShapeType="1"/>
          </p:cNvSpPr>
          <p:nvPr/>
        </p:nvSpPr>
        <p:spPr bwMode="auto">
          <a:xfrm>
            <a:off x="3276600" y="3068638"/>
            <a:ext cx="1366838" cy="0"/>
          </a:xfrm>
          <a:prstGeom prst="line">
            <a:avLst/>
          </a:prstGeom>
          <a:noFill/>
          <a:ln w="9525" cap="rnd">
            <a:solidFill>
              <a:schemeClr val="tx1"/>
            </a:solidFill>
            <a:prstDash val="sysDot"/>
            <a:round/>
            <a:headEnd/>
            <a:tailEnd/>
          </a:ln>
        </p:spPr>
        <p:txBody>
          <a:bodyPr/>
          <a:lstStyle/>
          <a:p>
            <a:endParaRPr lang="es-ES_tradnl"/>
          </a:p>
        </p:txBody>
      </p:sp>
      <p:sp>
        <p:nvSpPr>
          <p:cNvPr id="20513" name="Line 33"/>
          <p:cNvSpPr>
            <a:spLocks noChangeShapeType="1"/>
          </p:cNvSpPr>
          <p:nvPr/>
        </p:nvSpPr>
        <p:spPr bwMode="auto">
          <a:xfrm>
            <a:off x="4716463" y="3068638"/>
            <a:ext cx="0" cy="1223962"/>
          </a:xfrm>
          <a:prstGeom prst="line">
            <a:avLst/>
          </a:prstGeom>
          <a:noFill/>
          <a:ln w="9525" cap="rnd">
            <a:solidFill>
              <a:schemeClr val="tx1"/>
            </a:solidFill>
            <a:prstDash val="sysDot"/>
            <a:round/>
            <a:headEnd/>
            <a:tailEnd/>
          </a:ln>
        </p:spPr>
        <p:txBody>
          <a:bodyPr/>
          <a:lstStyle/>
          <a:p>
            <a:endParaRPr lang="es-ES_tradnl"/>
          </a:p>
        </p:txBody>
      </p:sp>
      <p:sp>
        <p:nvSpPr>
          <p:cNvPr id="20514" name="AutoShape 34"/>
          <p:cNvSpPr>
            <a:spLocks noChangeArrowheads="1"/>
          </p:cNvSpPr>
          <p:nvPr/>
        </p:nvSpPr>
        <p:spPr bwMode="auto">
          <a:xfrm rot="5400000">
            <a:off x="683419" y="2348706"/>
            <a:ext cx="1728788" cy="1584325"/>
          </a:xfrm>
          <a:prstGeom prst="upArrow">
            <a:avLst>
              <a:gd name="adj1" fmla="val 73556"/>
              <a:gd name="adj2" fmla="val 26750"/>
            </a:avLst>
          </a:prstGeom>
          <a:solidFill>
            <a:schemeClr val="accent1"/>
          </a:solidFill>
          <a:ln w="9525">
            <a:solidFill>
              <a:schemeClr val="tx1"/>
            </a:solidFill>
            <a:miter lim="800000"/>
            <a:headEnd/>
            <a:tailEnd/>
          </a:ln>
        </p:spPr>
        <p:txBody>
          <a:bodyPr wrap="none" anchor="ctr"/>
          <a:lstStyle/>
          <a:p>
            <a:endParaRPr lang="es-AR"/>
          </a:p>
        </p:txBody>
      </p:sp>
      <p:sp>
        <p:nvSpPr>
          <p:cNvPr id="20515" name="Text Box 35"/>
          <p:cNvSpPr txBox="1">
            <a:spLocks noChangeArrowheads="1"/>
          </p:cNvSpPr>
          <p:nvPr/>
        </p:nvSpPr>
        <p:spPr bwMode="auto">
          <a:xfrm>
            <a:off x="755650" y="2781300"/>
            <a:ext cx="1368425" cy="730250"/>
          </a:xfrm>
          <a:prstGeom prst="rect">
            <a:avLst/>
          </a:prstGeom>
          <a:noFill/>
          <a:ln w="9525">
            <a:noFill/>
            <a:miter lim="800000"/>
            <a:headEnd/>
            <a:tailEnd/>
          </a:ln>
        </p:spPr>
        <p:txBody>
          <a:bodyPr>
            <a:spAutoFit/>
          </a:bodyPr>
          <a:lstStyle/>
          <a:p>
            <a:pPr>
              <a:spcBef>
                <a:spcPct val="50000"/>
              </a:spcBef>
            </a:pPr>
            <a:r>
              <a:rPr lang="es-AR" sz="1400" b="1">
                <a:latin typeface="Arial" charset="0"/>
              </a:rPr>
              <a:t>Y, a qué precio se va a comercializar</a:t>
            </a:r>
            <a:endParaRPr lang="es-ES" sz="1400" b="1">
              <a:latin typeface="Arial" charset="0"/>
            </a:endParaRPr>
          </a:p>
        </p:txBody>
      </p:sp>
      <p:sp>
        <p:nvSpPr>
          <p:cNvPr id="20516" name="AutoShape 36"/>
          <p:cNvSpPr>
            <a:spLocks noChangeArrowheads="1"/>
          </p:cNvSpPr>
          <p:nvPr/>
        </p:nvSpPr>
        <p:spPr bwMode="auto">
          <a:xfrm>
            <a:off x="3563938" y="4941888"/>
            <a:ext cx="2160587" cy="1295400"/>
          </a:xfrm>
          <a:prstGeom prst="upArrow">
            <a:avLst>
              <a:gd name="adj1" fmla="val 74722"/>
              <a:gd name="adj2" fmla="val 23829"/>
            </a:avLst>
          </a:prstGeom>
          <a:solidFill>
            <a:schemeClr val="accent1"/>
          </a:solidFill>
          <a:ln w="9525">
            <a:solidFill>
              <a:schemeClr val="tx1"/>
            </a:solidFill>
            <a:miter lim="800000"/>
            <a:headEnd/>
            <a:tailEnd/>
          </a:ln>
        </p:spPr>
        <p:txBody>
          <a:bodyPr wrap="none" anchor="ctr"/>
          <a:lstStyle/>
          <a:p>
            <a:endParaRPr lang="es-AR"/>
          </a:p>
        </p:txBody>
      </p:sp>
      <p:sp>
        <p:nvSpPr>
          <p:cNvPr id="20517" name="Text Box 37"/>
          <p:cNvSpPr txBox="1">
            <a:spLocks noChangeArrowheads="1"/>
          </p:cNvSpPr>
          <p:nvPr/>
        </p:nvSpPr>
        <p:spPr bwMode="auto">
          <a:xfrm>
            <a:off x="3924300" y="5300663"/>
            <a:ext cx="1512888" cy="730250"/>
          </a:xfrm>
          <a:prstGeom prst="rect">
            <a:avLst/>
          </a:prstGeom>
          <a:noFill/>
          <a:ln w="9525">
            <a:noFill/>
            <a:miter lim="800000"/>
            <a:headEnd/>
            <a:tailEnd/>
          </a:ln>
        </p:spPr>
        <p:txBody>
          <a:bodyPr>
            <a:spAutoFit/>
          </a:bodyPr>
          <a:lstStyle/>
          <a:p>
            <a:pPr>
              <a:spcBef>
                <a:spcPct val="50000"/>
              </a:spcBef>
            </a:pPr>
            <a:r>
              <a:rPr lang="es-AR" sz="1400" b="1">
                <a:latin typeface="Arial" charset="0"/>
              </a:rPr>
              <a:t>Qué cantidad del bien se va a comercializar</a:t>
            </a:r>
            <a:endParaRPr lang="es-ES" sz="1400" b="1">
              <a:latin typeface="Arial" charset="0"/>
            </a:endParaRPr>
          </a:p>
        </p:txBody>
      </p:sp>
      <p:sp>
        <p:nvSpPr>
          <p:cNvPr id="20521" name="Text Box 41"/>
          <p:cNvSpPr txBox="1">
            <a:spLocks noChangeArrowheads="1"/>
          </p:cNvSpPr>
          <p:nvPr/>
        </p:nvSpPr>
        <p:spPr bwMode="auto">
          <a:xfrm>
            <a:off x="6659563" y="3429000"/>
            <a:ext cx="1944687" cy="366713"/>
          </a:xfrm>
          <a:prstGeom prst="rect">
            <a:avLst/>
          </a:prstGeom>
          <a:noFill/>
          <a:ln w="9525">
            <a:noFill/>
            <a:miter lim="800000"/>
            <a:headEnd/>
            <a:tailEnd/>
          </a:ln>
        </p:spPr>
        <p:txBody>
          <a:bodyPr>
            <a:spAutoFit/>
          </a:bodyPr>
          <a:lstStyle/>
          <a:p>
            <a:pPr algn="ctr">
              <a:spcBef>
                <a:spcPct val="50000"/>
              </a:spcBef>
            </a:pPr>
            <a:r>
              <a:rPr lang="es-AR"/>
              <a:t>demandantes</a:t>
            </a:r>
            <a:endParaRPr lang="es-ES"/>
          </a:p>
        </p:txBody>
      </p:sp>
      <p:sp>
        <p:nvSpPr>
          <p:cNvPr id="20522" name="Text Box 42"/>
          <p:cNvSpPr txBox="1">
            <a:spLocks noChangeArrowheads="1"/>
          </p:cNvSpPr>
          <p:nvPr/>
        </p:nvSpPr>
        <p:spPr bwMode="auto">
          <a:xfrm>
            <a:off x="7451725" y="2565400"/>
            <a:ext cx="504825" cy="366713"/>
          </a:xfrm>
          <a:prstGeom prst="rect">
            <a:avLst/>
          </a:prstGeom>
          <a:noFill/>
          <a:ln w="9525">
            <a:noFill/>
            <a:miter lim="800000"/>
            <a:headEnd/>
            <a:tailEnd/>
          </a:ln>
        </p:spPr>
        <p:txBody>
          <a:bodyPr>
            <a:spAutoFit/>
          </a:bodyPr>
          <a:lstStyle/>
          <a:p>
            <a:pPr>
              <a:spcBef>
                <a:spcPct val="50000"/>
              </a:spcBef>
            </a:pPr>
            <a:r>
              <a:rPr lang="es-AR"/>
              <a:t>y</a:t>
            </a:r>
            <a:endParaRPr lang="es-ES"/>
          </a:p>
        </p:txBody>
      </p:sp>
      <p:sp>
        <p:nvSpPr>
          <p:cNvPr id="20523" name="Text Box 43"/>
          <p:cNvSpPr txBox="1">
            <a:spLocks noChangeArrowheads="1"/>
          </p:cNvSpPr>
          <p:nvPr/>
        </p:nvSpPr>
        <p:spPr bwMode="auto">
          <a:xfrm>
            <a:off x="6732588" y="4076700"/>
            <a:ext cx="1943100" cy="457200"/>
          </a:xfrm>
          <a:prstGeom prst="rect">
            <a:avLst/>
          </a:prstGeom>
          <a:noFill/>
          <a:ln w="9525">
            <a:noFill/>
            <a:miter lim="800000"/>
            <a:headEnd/>
            <a:tailEnd/>
          </a:ln>
        </p:spPr>
        <p:txBody>
          <a:bodyPr>
            <a:spAutoFit/>
          </a:bodyPr>
          <a:lstStyle/>
          <a:p>
            <a:pPr algn="ctr">
              <a:spcBef>
                <a:spcPct val="50000"/>
              </a:spcBef>
            </a:pPr>
            <a:r>
              <a:rPr lang="es-AR" sz="2400" b="1">
                <a:solidFill>
                  <a:srgbClr val="CC0099"/>
                </a:solidFill>
                <a:latin typeface="Arial" charset="0"/>
              </a:rPr>
              <a:t>ACUERDAN</a:t>
            </a:r>
            <a:endParaRPr lang="es-ES" sz="2400" b="1">
              <a:solidFill>
                <a:srgbClr val="CC0099"/>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1000"/>
                                  </p:stCondLst>
                                  <p:childTnLst>
                                    <p:set>
                                      <p:cBhvr>
                                        <p:cTn id="6" dur="1" fill="hold">
                                          <p:stCondLst>
                                            <p:cond delay="0"/>
                                          </p:stCondLst>
                                        </p:cTn>
                                        <p:tgtEl>
                                          <p:spTgt spid="20509"/>
                                        </p:tgtEl>
                                        <p:attrNameLst>
                                          <p:attrName>style.visibility</p:attrName>
                                        </p:attrNameLst>
                                      </p:cBhvr>
                                      <p:to>
                                        <p:strVal val="visible"/>
                                      </p:to>
                                    </p:set>
                                    <p:anim calcmode="lin" valueType="num">
                                      <p:cBhvr>
                                        <p:cTn id="7" dur="1000" fill="hold"/>
                                        <p:tgtEl>
                                          <p:spTgt spid="20509"/>
                                        </p:tgtEl>
                                        <p:attrNameLst>
                                          <p:attrName>ppt_w</p:attrName>
                                        </p:attrNameLst>
                                      </p:cBhvr>
                                      <p:tavLst>
                                        <p:tav tm="0">
                                          <p:val>
                                            <p:strVal val="#ppt_w*0.70"/>
                                          </p:val>
                                        </p:tav>
                                        <p:tav tm="100000">
                                          <p:val>
                                            <p:strVal val="#ppt_w"/>
                                          </p:val>
                                        </p:tav>
                                      </p:tavLst>
                                    </p:anim>
                                    <p:anim calcmode="lin" valueType="num">
                                      <p:cBhvr>
                                        <p:cTn id="8" dur="1000" fill="hold"/>
                                        <p:tgtEl>
                                          <p:spTgt spid="20509"/>
                                        </p:tgtEl>
                                        <p:attrNameLst>
                                          <p:attrName>ppt_h</p:attrName>
                                        </p:attrNameLst>
                                      </p:cBhvr>
                                      <p:tavLst>
                                        <p:tav tm="0">
                                          <p:val>
                                            <p:strVal val="#ppt_h"/>
                                          </p:val>
                                        </p:tav>
                                        <p:tav tm="100000">
                                          <p:val>
                                            <p:strVal val="#ppt_h"/>
                                          </p:val>
                                        </p:tav>
                                      </p:tavLst>
                                    </p:anim>
                                    <p:animEffect transition="in" filter="fade">
                                      <p:cBhvr>
                                        <p:cTn id="9" dur="1000"/>
                                        <p:tgtEl>
                                          <p:spTgt spid="20509"/>
                                        </p:tgtEl>
                                      </p:cBhvr>
                                    </p:animEffect>
                                  </p:childTnLst>
                                </p:cTn>
                              </p:par>
                            </p:childTnLst>
                          </p:cTn>
                        </p:par>
                        <p:par>
                          <p:cTn id="10" fill="hold">
                            <p:stCondLst>
                              <p:cond delay="2000"/>
                            </p:stCondLst>
                            <p:childTnLst>
                              <p:par>
                                <p:cTn id="11" presetID="1" presetClass="entr" presetSubtype="0" fill="hold" grpId="0" nodeType="afterEffect">
                                  <p:stCondLst>
                                    <p:cond delay="500"/>
                                  </p:stCondLst>
                                  <p:childTnLst>
                                    <p:set>
                                      <p:cBhvr>
                                        <p:cTn id="12" dur="1" fill="hold">
                                          <p:stCondLst>
                                            <p:cond delay="0"/>
                                          </p:stCondLst>
                                        </p:cTn>
                                        <p:tgtEl>
                                          <p:spTgt spid="20493"/>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20498"/>
                                        </p:tgtEl>
                                        <p:attrNameLst>
                                          <p:attrName>style.visibility</p:attrName>
                                        </p:attrNameLst>
                                      </p:cBhvr>
                                      <p:to>
                                        <p:strVal val="visible"/>
                                      </p:to>
                                    </p:set>
                                  </p:childTnLst>
                                </p:cTn>
                              </p:par>
                            </p:childTnLst>
                          </p:cTn>
                        </p:par>
                        <p:par>
                          <p:cTn id="15" fill="hold">
                            <p:stCondLst>
                              <p:cond delay="2500"/>
                            </p:stCondLst>
                            <p:childTnLst>
                              <p:par>
                                <p:cTn id="16" presetID="1" presetClass="entr" presetSubtype="0" fill="hold" grpId="0" nodeType="afterEffect">
                                  <p:stCondLst>
                                    <p:cond delay="1000"/>
                                  </p:stCondLst>
                                  <p:childTnLst>
                                    <p:set>
                                      <p:cBhvr>
                                        <p:cTn id="17" dur="1" fill="hold">
                                          <p:stCondLst>
                                            <p:cond delay="0"/>
                                          </p:stCondLst>
                                        </p:cTn>
                                        <p:tgtEl>
                                          <p:spTgt spid="20522"/>
                                        </p:tgtEl>
                                        <p:attrNameLst>
                                          <p:attrName>style.visibility</p:attrName>
                                        </p:attrNameLst>
                                      </p:cBhvr>
                                      <p:to>
                                        <p:strVal val="visible"/>
                                      </p:to>
                                    </p:set>
                                  </p:childTnLst>
                                </p:cTn>
                              </p:par>
                            </p:childTnLst>
                          </p:cTn>
                        </p:par>
                        <p:par>
                          <p:cTn id="18" fill="hold">
                            <p:stCondLst>
                              <p:cond delay="3500"/>
                            </p:stCondLst>
                            <p:childTnLst>
                              <p:par>
                                <p:cTn id="19" presetID="1" presetClass="entr" presetSubtype="0" fill="hold" grpId="0" nodeType="afterEffect">
                                  <p:stCondLst>
                                    <p:cond delay="500"/>
                                  </p:stCondLst>
                                  <p:childTnLst>
                                    <p:set>
                                      <p:cBhvr>
                                        <p:cTn id="20" dur="1" fill="hold">
                                          <p:stCondLst>
                                            <p:cond delay="0"/>
                                          </p:stCondLst>
                                        </p:cTn>
                                        <p:tgtEl>
                                          <p:spTgt spid="20521"/>
                                        </p:tgtEl>
                                        <p:attrNameLst>
                                          <p:attrName>style.visibility</p:attrName>
                                        </p:attrNameLst>
                                      </p:cBhvr>
                                      <p:to>
                                        <p:strVal val="visible"/>
                                      </p:to>
                                    </p:set>
                                  </p:childTnLst>
                                </p:cTn>
                              </p:par>
                            </p:childTnLst>
                          </p:cTn>
                        </p:par>
                        <p:par>
                          <p:cTn id="21" fill="hold">
                            <p:stCondLst>
                              <p:cond delay="4000"/>
                            </p:stCondLst>
                            <p:childTnLst>
                              <p:par>
                                <p:cTn id="22" presetID="55" presetClass="entr" presetSubtype="0" fill="hold" grpId="0" nodeType="afterEffect">
                                  <p:stCondLst>
                                    <p:cond delay="500"/>
                                  </p:stCondLst>
                                  <p:childTnLst>
                                    <p:set>
                                      <p:cBhvr>
                                        <p:cTn id="23" dur="1" fill="hold">
                                          <p:stCondLst>
                                            <p:cond delay="0"/>
                                          </p:stCondLst>
                                        </p:cTn>
                                        <p:tgtEl>
                                          <p:spTgt spid="20503"/>
                                        </p:tgtEl>
                                        <p:attrNameLst>
                                          <p:attrName>style.visibility</p:attrName>
                                        </p:attrNameLst>
                                      </p:cBhvr>
                                      <p:to>
                                        <p:strVal val="visible"/>
                                      </p:to>
                                    </p:set>
                                    <p:anim calcmode="lin" valueType="num">
                                      <p:cBhvr>
                                        <p:cTn id="24" dur="1000" fill="hold"/>
                                        <p:tgtEl>
                                          <p:spTgt spid="20503"/>
                                        </p:tgtEl>
                                        <p:attrNameLst>
                                          <p:attrName>ppt_w</p:attrName>
                                        </p:attrNameLst>
                                      </p:cBhvr>
                                      <p:tavLst>
                                        <p:tav tm="0">
                                          <p:val>
                                            <p:strVal val="#ppt_w*0.70"/>
                                          </p:val>
                                        </p:tav>
                                        <p:tav tm="100000">
                                          <p:val>
                                            <p:strVal val="#ppt_w"/>
                                          </p:val>
                                        </p:tav>
                                      </p:tavLst>
                                    </p:anim>
                                    <p:anim calcmode="lin" valueType="num">
                                      <p:cBhvr>
                                        <p:cTn id="25" dur="1000" fill="hold"/>
                                        <p:tgtEl>
                                          <p:spTgt spid="20503"/>
                                        </p:tgtEl>
                                        <p:attrNameLst>
                                          <p:attrName>ppt_h</p:attrName>
                                        </p:attrNameLst>
                                      </p:cBhvr>
                                      <p:tavLst>
                                        <p:tav tm="0">
                                          <p:val>
                                            <p:strVal val="#ppt_h"/>
                                          </p:val>
                                        </p:tav>
                                        <p:tav tm="100000">
                                          <p:val>
                                            <p:strVal val="#ppt_h"/>
                                          </p:val>
                                        </p:tav>
                                      </p:tavLst>
                                    </p:anim>
                                    <p:animEffect transition="in" filter="fade">
                                      <p:cBhvr>
                                        <p:cTn id="26" dur="1000"/>
                                        <p:tgtEl>
                                          <p:spTgt spid="20503"/>
                                        </p:tgtEl>
                                      </p:cBhvr>
                                    </p:animEffect>
                                  </p:childTnLst>
                                </p:cTn>
                              </p:par>
                              <p:par>
                                <p:cTn id="27" presetID="1" presetClass="entr" presetSubtype="0" fill="hold" grpId="0" nodeType="withEffect">
                                  <p:stCondLst>
                                    <p:cond delay="500"/>
                                  </p:stCondLst>
                                  <p:childTnLst>
                                    <p:set>
                                      <p:cBhvr>
                                        <p:cTn id="28" dur="1" fill="hold">
                                          <p:stCondLst>
                                            <p:cond delay="0"/>
                                          </p:stCondLst>
                                        </p:cTn>
                                        <p:tgtEl>
                                          <p:spTgt spid="20504"/>
                                        </p:tgtEl>
                                        <p:attrNameLst>
                                          <p:attrName>style.visibility</p:attrName>
                                        </p:attrNameLst>
                                      </p:cBhvr>
                                      <p:to>
                                        <p:strVal val="visible"/>
                                      </p:to>
                                    </p:set>
                                  </p:childTnLst>
                                </p:cTn>
                              </p:par>
                            </p:childTnLst>
                          </p:cTn>
                        </p:par>
                        <p:par>
                          <p:cTn id="29" fill="hold">
                            <p:stCondLst>
                              <p:cond delay="5500"/>
                            </p:stCondLst>
                            <p:childTnLst>
                              <p:par>
                                <p:cTn id="30" presetID="10" presetClass="entr" presetSubtype="0" fill="hold" grpId="0" nodeType="afterEffect">
                                  <p:stCondLst>
                                    <p:cond delay="1000"/>
                                  </p:stCondLst>
                                  <p:childTnLst>
                                    <p:set>
                                      <p:cBhvr>
                                        <p:cTn id="31" dur="1" fill="hold">
                                          <p:stCondLst>
                                            <p:cond delay="0"/>
                                          </p:stCondLst>
                                        </p:cTn>
                                        <p:tgtEl>
                                          <p:spTgt spid="20523"/>
                                        </p:tgtEl>
                                        <p:attrNameLst>
                                          <p:attrName>style.visibility</p:attrName>
                                        </p:attrNameLst>
                                      </p:cBhvr>
                                      <p:to>
                                        <p:strVal val="visible"/>
                                      </p:to>
                                    </p:set>
                                    <p:animEffect transition="in" filter="fade">
                                      <p:cBhvr>
                                        <p:cTn id="32" dur="2000"/>
                                        <p:tgtEl>
                                          <p:spTgt spid="20523"/>
                                        </p:tgtEl>
                                      </p:cBhvr>
                                    </p:animEffect>
                                  </p:childTnLst>
                                </p:cTn>
                              </p:par>
                            </p:childTnLst>
                          </p:cTn>
                        </p:par>
                        <p:par>
                          <p:cTn id="33" fill="hold">
                            <p:stCondLst>
                              <p:cond delay="8500"/>
                            </p:stCondLst>
                            <p:childTnLst>
                              <p:par>
                                <p:cTn id="34" presetID="10" presetClass="entr" presetSubtype="0" fill="hold" grpId="0" nodeType="afterEffect">
                                  <p:stCondLst>
                                    <p:cond delay="0"/>
                                  </p:stCondLst>
                                  <p:childTnLst>
                                    <p:set>
                                      <p:cBhvr>
                                        <p:cTn id="35" dur="1" fill="hold">
                                          <p:stCondLst>
                                            <p:cond delay="0"/>
                                          </p:stCondLst>
                                        </p:cTn>
                                        <p:tgtEl>
                                          <p:spTgt spid="20516"/>
                                        </p:tgtEl>
                                        <p:attrNameLst>
                                          <p:attrName>style.visibility</p:attrName>
                                        </p:attrNameLst>
                                      </p:cBhvr>
                                      <p:to>
                                        <p:strVal val="visible"/>
                                      </p:to>
                                    </p:set>
                                    <p:animEffect transition="in" filter="fade">
                                      <p:cBhvr>
                                        <p:cTn id="36" dur="2000"/>
                                        <p:tgtEl>
                                          <p:spTgt spid="20516"/>
                                        </p:tgtEl>
                                      </p:cBhvr>
                                    </p:animEffect>
                                  </p:childTnLst>
                                </p:cTn>
                              </p:par>
                              <p:par>
                                <p:cTn id="37" presetID="10" presetClass="entr" presetSubtype="0" fill="hold" grpId="0" nodeType="withEffect">
                                  <p:stCondLst>
                                    <p:cond delay="1500"/>
                                  </p:stCondLst>
                                  <p:childTnLst>
                                    <p:set>
                                      <p:cBhvr>
                                        <p:cTn id="38" dur="1" fill="hold">
                                          <p:stCondLst>
                                            <p:cond delay="0"/>
                                          </p:stCondLst>
                                        </p:cTn>
                                        <p:tgtEl>
                                          <p:spTgt spid="20517"/>
                                        </p:tgtEl>
                                        <p:attrNameLst>
                                          <p:attrName>style.visibility</p:attrName>
                                        </p:attrNameLst>
                                      </p:cBhvr>
                                      <p:to>
                                        <p:strVal val="visible"/>
                                      </p:to>
                                    </p:set>
                                    <p:animEffect transition="in" filter="fade">
                                      <p:cBhvr>
                                        <p:cTn id="39" dur="2000"/>
                                        <p:tgtEl>
                                          <p:spTgt spid="20517"/>
                                        </p:tgtEl>
                                      </p:cBhvr>
                                    </p:animEffect>
                                  </p:childTnLst>
                                </p:cTn>
                              </p:par>
                            </p:childTnLst>
                          </p:cTn>
                        </p:par>
                        <p:par>
                          <p:cTn id="40" fill="hold">
                            <p:stCondLst>
                              <p:cond delay="12000"/>
                            </p:stCondLst>
                            <p:childTnLst>
                              <p:par>
                                <p:cTn id="41" presetID="1" presetClass="entr" presetSubtype="0" fill="hold" grpId="0" nodeType="afterEffect">
                                  <p:stCondLst>
                                    <p:cond delay="1000"/>
                                  </p:stCondLst>
                                  <p:childTnLst>
                                    <p:set>
                                      <p:cBhvr>
                                        <p:cTn id="42" dur="1" fill="hold">
                                          <p:stCondLst>
                                            <p:cond delay="0"/>
                                          </p:stCondLst>
                                        </p:cTn>
                                        <p:tgtEl>
                                          <p:spTgt spid="20511"/>
                                        </p:tgtEl>
                                        <p:attrNameLst>
                                          <p:attrName>style.visibility</p:attrName>
                                        </p:attrNameLst>
                                      </p:cBhvr>
                                      <p:to>
                                        <p:strVal val="visible"/>
                                      </p:to>
                                    </p:set>
                                  </p:childTnLst>
                                </p:cTn>
                              </p:par>
                            </p:childTnLst>
                          </p:cTn>
                        </p:par>
                        <p:par>
                          <p:cTn id="43" fill="hold">
                            <p:stCondLst>
                              <p:cond delay="13000"/>
                            </p:stCondLst>
                            <p:childTnLst>
                              <p:par>
                                <p:cTn id="44" presetID="1" presetClass="entr" presetSubtype="0" fill="hold" grpId="0" nodeType="afterEffect">
                                  <p:stCondLst>
                                    <p:cond delay="0"/>
                                  </p:stCondLst>
                                  <p:childTnLst>
                                    <p:set>
                                      <p:cBhvr>
                                        <p:cTn id="45" dur="1" fill="hold">
                                          <p:stCondLst>
                                            <p:cond delay="0"/>
                                          </p:stCondLst>
                                        </p:cTn>
                                        <p:tgtEl>
                                          <p:spTgt spid="20513"/>
                                        </p:tgtEl>
                                        <p:attrNameLst>
                                          <p:attrName>style.visibility</p:attrName>
                                        </p:attrNameLst>
                                      </p:cBhvr>
                                      <p:to>
                                        <p:strVal val="visible"/>
                                      </p:to>
                                    </p:set>
                                  </p:childTnLst>
                                </p:cTn>
                              </p:par>
                            </p:childTnLst>
                          </p:cTn>
                        </p:par>
                        <p:par>
                          <p:cTn id="46" fill="hold">
                            <p:stCondLst>
                              <p:cond delay="13000"/>
                            </p:stCondLst>
                            <p:childTnLst>
                              <p:par>
                                <p:cTn id="47" presetID="10" presetClass="entr" presetSubtype="0" fill="hold" grpId="0" nodeType="afterEffect">
                                  <p:stCondLst>
                                    <p:cond delay="1500"/>
                                  </p:stCondLst>
                                  <p:childTnLst>
                                    <p:set>
                                      <p:cBhvr>
                                        <p:cTn id="48" dur="1" fill="hold">
                                          <p:stCondLst>
                                            <p:cond delay="0"/>
                                          </p:stCondLst>
                                        </p:cTn>
                                        <p:tgtEl>
                                          <p:spTgt spid="20514"/>
                                        </p:tgtEl>
                                        <p:attrNameLst>
                                          <p:attrName>style.visibility</p:attrName>
                                        </p:attrNameLst>
                                      </p:cBhvr>
                                      <p:to>
                                        <p:strVal val="visible"/>
                                      </p:to>
                                    </p:set>
                                    <p:animEffect transition="in" filter="fade">
                                      <p:cBhvr>
                                        <p:cTn id="49" dur="2000"/>
                                        <p:tgtEl>
                                          <p:spTgt spid="20514"/>
                                        </p:tgtEl>
                                      </p:cBhvr>
                                    </p:animEffect>
                                  </p:childTnLst>
                                </p:cTn>
                              </p:par>
                              <p:par>
                                <p:cTn id="50" presetID="10" presetClass="entr" presetSubtype="0" fill="hold" grpId="0" nodeType="withEffect">
                                  <p:stCondLst>
                                    <p:cond delay="1500"/>
                                  </p:stCondLst>
                                  <p:childTnLst>
                                    <p:set>
                                      <p:cBhvr>
                                        <p:cTn id="51" dur="1" fill="hold">
                                          <p:stCondLst>
                                            <p:cond delay="0"/>
                                          </p:stCondLst>
                                        </p:cTn>
                                        <p:tgtEl>
                                          <p:spTgt spid="20515"/>
                                        </p:tgtEl>
                                        <p:attrNameLst>
                                          <p:attrName>style.visibility</p:attrName>
                                        </p:attrNameLst>
                                      </p:cBhvr>
                                      <p:to>
                                        <p:strVal val="visible"/>
                                      </p:to>
                                    </p:set>
                                    <p:animEffect transition="in" filter="fade">
                                      <p:cBhvr>
                                        <p:cTn id="52" dur="2000"/>
                                        <p:tgtEl>
                                          <p:spTgt spid="20515"/>
                                        </p:tgtEl>
                                      </p:cBhvr>
                                    </p:animEffect>
                                  </p:childTnLst>
                                </p:cTn>
                              </p:par>
                            </p:childTnLst>
                          </p:cTn>
                        </p:par>
                        <p:par>
                          <p:cTn id="53" fill="hold">
                            <p:stCondLst>
                              <p:cond delay="16500"/>
                            </p:stCondLst>
                            <p:childTnLst>
                              <p:par>
                                <p:cTn id="54" presetID="1" presetClass="entr" presetSubtype="0" fill="hold" grpId="0" nodeType="afterEffect">
                                  <p:stCondLst>
                                    <p:cond delay="0"/>
                                  </p:stCondLst>
                                  <p:childTnLst>
                                    <p:set>
                                      <p:cBhvr>
                                        <p:cTn id="55" dur="1" fill="hold">
                                          <p:stCondLst>
                                            <p:cond delay="0"/>
                                          </p:stCondLst>
                                        </p:cTn>
                                        <p:tgtEl>
                                          <p:spTgt spid="20510"/>
                                        </p:tgtEl>
                                        <p:attrNameLst>
                                          <p:attrName>style.visibility</p:attrName>
                                        </p:attrNameLst>
                                      </p:cBhvr>
                                      <p:to>
                                        <p:strVal val="visible"/>
                                      </p:to>
                                    </p:set>
                                  </p:childTnLst>
                                </p:cTn>
                              </p:par>
                            </p:childTnLst>
                          </p:cTn>
                        </p:par>
                        <p:par>
                          <p:cTn id="56" fill="hold">
                            <p:stCondLst>
                              <p:cond delay="16500"/>
                            </p:stCondLst>
                            <p:childTnLst>
                              <p:par>
                                <p:cTn id="57" presetID="1" presetClass="entr" presetSubtype="0" fill="hold" grpId="0" nodeType="afterEffect">
                                  <p:stCondLst>
                                    <p:cond delay="0"/>
                                  </p:stCondLst>
                                  <p:childTnLst>
                                    <p:set>
                                      <p:cBhvr>
                                        <p:cTn id="58" dur="1" fill="hold">
                                          <p:stCondLst>
                                            <p:cond delay="0"/>
                                          </p:stCondLst>
                                        </p:cTn>
                                        <p:tgtEl>
                                          <p:spTgt spid="20512"/>
                                        </p:tgtEl>
                                        <p:attrNameLst>
                                          <p:attrName>style.visibility</p:attrName>
                                        </p:attrNameLst>
                                      </p:cBhvr>
                                      <p:to>
                                        <p:strVal val="visible"/>
                                      </p:to>
                                    </p:set>
                                  </p:childTnLst>
                                </p:cTn>
                              </p:par>
                            </p:childTnLst>
                          </p:cTn>
                        </p:par>
                        <p:par>
                          <p:cTn id="59" fill="hold">
                            <p:stCondLst>
                              <p:cond delay="16500"/>
                            </p:stCondLst>
                            <p:childTnLst>
                              <p:par>
                                <p:cTn id="60" presetID="8" presetClass="exit" presetSubtype="16" fill="hold" grpId="1" nodeType="afterEffect">
                                  <p:stCondLst>
                                    <p:cond delay="1000"/>
                                  </p:stCondLst>
                                  <p:childTnLst>
                                    <p:animEffect transition="out" filter="diamond(in)">
                                      <p:cBhvr>
                                        <p:cTn id="61" dur="2000"/>
                                        <p:tgtEl>
                                          <p:spTgt spid="20509"/>
                                        </p:tgtEl>
                                      </p:cBhvr>
                                    </p:animEffect>
                                    <p:set>
                                      <p:cBhvr>
                                        <p:cTn id="62" dur="1" fill="hold">
                                          <p:stCondLst>
                                            <p:cond delay="1999"/>
                                          </p:stCondLst>
                                        </p:cTn>
                                        <p:tgtEl>
                                          <p:spTgt spid="20509"/>
                                        </p:tgtEl>
                                        <p:attrNameLst>
                                          <p:attrName>style.visibility</p:attrName>
                                        </p:attrNameLst>
                                      </p:cBhvr>
                                      <p:to>
                                        <p:strVal val="hidden"/>
                                      </p:to>
                                    </p:set>
                                  </p:childTnLst>
                                </p:cTn>
                              </p:par>
                              <p:par>
                                <p:cTn id="63" presetID="8" presetClass="exit" presetSubtype="16" fill="hold" grpId="1" nodeType="withEffect">
                                  <p:stCondLst>
                                    <p:cond delay="1500"/>
                                  </p:stCondLst>
                                  <p:childTnLst>
                                    <p:animEffect transition="out" filter="diamond(in)">
                                      <p:cBhvr>
                                        <p:cTn id="64" dur="2000"/>
                                        <p:tgtEl>
                                          <p:spTgt spid="20522"/>
                                        </p:tgtEl>
                                      </p:cBhvr>
                                    </p:animEffect>
                                    <p:set>
                                      <p:cBhvr>
                                        <p:cTn id="65" dur="1" fill="hold">
                                          <p:stCondLst>
                                            <p:cond delay="1999"/>
                                          </p:stCondLst>
                                        </p:cTn>
                                        <p:tgtEl>
                                          <p:spTgt spid="20522"/>
                                        </p:tgtEl>
                                        <p:attrNameLst>
                                          <p:attrName>style.visibility</p:attrName>
                                        </p:attrNameLst>
                                      </p:cBhvr>
                                      <p:to>
                                        <p:strVal val="hidden"/>
                                      </p:to>
                                    </p:set>
                                  </p:childTnLst>
                                </p:cTn>
                              </p:par>
                              <p:par>
                                <p:cTn id="66" presetID="8" presetClass="exit" presetSubtype="16" fill="hold" grpId="1" nodeType="withEffect">
                                  <p:stCondLst>
                                    <p:cond delay="1500"/>
                                  </p:stCondLst>
                                  <p:childTnLst>
                                    <p:animEffect transition="out" filter="diamond(in)">
                                      <p:cBhvr>
                                        <p:cTn id="67" dur="2000"/>
                                        <p:tgtEl>
                                          <p:spTgt spid="20521"/>
                                        </p:tgtEl>
                                      </p:cBhvr>
                                    </p:animEffect>
                                    <p:set>
                                      <p:cBhvr>
                                        <p:cTn id="68" dur="1" fill="hold">
                                          <p:stCondLst>
                                            <p:cond delay="1999"/>
                                          </p:stCondLst>
                                        </p:cTn>
                                        <p:tgtEl>
                                          <p:spTgt spid="20521"/>
                                        </p:tgtEl>
                                        <p:attrNameLst>
                                          <p:attrName>style.visibility</p:attrName>
                                        </p:attrNameLst>
                                      </p:cBhvr>
                                      <p:to>
                                        <p:strVal val="hidden"/>
                                      </p:to>
                                    </p:set>
                                  </p:childTnLst>
                                </p:cTn>
                              </p:par>
                              <p:par>
                                <p:cTn id="69" presetID="8" presetClass="exit" presetSubtype="16" fill="hold" grpId="1" nodeType="withEffect">
                                  <p:stCondLst>
                                    <p:cond delay="1500"/>
                                  </p:stCondLst>
                                  <p:childTnLst>
                                    <p:animEffect transition="out" filter="diamond(in)">
                                      <p:cBhvr>
                                        <p:cTn id="70" dur="2000"/>
                                        <p:tgtEl>
                                          <p:spTgt spid="20523"/>
                                        </p:tgtEl>
                                      </p:cBhvr>
                                    </p:animEffect>
                                    <p:set>
                                      <p:cBhvr>
                                        <p:cTn id="71" dur="1" fill="hold">
                                          <p:stCondLst>
                                            <p:cond delay="1999"/>
                                          </p:stCondLst>
                                        </p:cTn>
                                        <p:tgtEl>
                                          <p:spTgt spid="205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93" grpId="0" animBg="1"/>
      <p:bldP spid="20498" grpId="0"/>
      <p:bldP spid="20503" grpId="0" animBg="1"/>
      <p:bldP spid="20504" grpId="0"/>
      <p:bldP spid="20509" grpId="0"/>
      <p:bldP spid="20509" grpId="1"/>
      <p:bldP spid="20510" grpId="0"/>
      <p:bldP spid="20511" grpId="0"/>
      <p:bldP spid="20512" grpId="0" animBg="1"/>
      <p:bldP spid="20513" grpId="0" animBg="1"/>
      <p:bldP spid="20514" grpId="0" animBg="1"/>
      <p:bldP spid="20515" grpId="0"/>
      <p:bldP spid="20516" grpId="0" animBg="1"/>
      <p:bldP spid="20517" grpId="0"/>
      <p:bldP spid="20521" grpId="0"/>
      <p:bldP spid="20521" grpId="1"/>
      <p:bldP spid="20522" grpId="0"/>
      <p:bldP spid="20522" grpId="1"/>
      <p:bldP spid="20523" grpId="0"/>
      <p:bldP spid="2052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type="title"/>
          </p:nvPr>
        </p:nvSpPr>
        <p:spPr/>
        <p:txBody>
          <a:bodyPr/>
          <a:lstStyle/>
          <a:p>
            <a:pPr eaLnBrk="1" hangingPunct="1"/>
            <a:r>
              <a:rPr lang="es-AR" smtClean="0">
                <a:latin typeface="Alba Super" pitchFamily="2" charset="0"/>
              </a:rPr>
              <a:t>Gráfico de mercado</a:t>
            </a:r>
            <a:endParaRPr lang="es-ES" smtClean="0">
              <a:latin typeface="Alba Super" pitchFamily="2" charset="0"/>
            </a:endParaRPr>
          </a:p>
        </p:txBody>
      </p:sp>
      <p:sp>
        <p:nvSpPr>
          <p:cNvPr id="20483" name="Line 6"/>
          <p:cNvSpPr>
            <a:spLocks noChangeShapeType="1"/>
          </p:cNvSpPr>
          <p:nvPr/>
        </p:nvSpPr>
        <p:spPr bwMode="auto">
          <a:xfrm>
            <a:off x="3276600" y="1627188"/>
            <a:ext cx="0" cy="2665412"/>
          </a:xfrm>
          <a:prstGeom prst="line">
            <a:avLst/>
          </a:prstGeom>
          <a:noFill/>
          <a:ln w="9525">
            <a:solidFill>
              <a:schemeClr val="tx1"/>
            </a:solidFill>
            <a:round/>
            <a:headEnd/>
            <a:tailEnd/>
          </a:ln>
        </p:spPr>
        <p:txBody>
          <a:bodyPr/>
          <a:lstStyle/>
          <a:p>
            <a:endParaRPr lang="es-ES_tradnl"/>
          </a:p>
        </p:txBody>
      </p:sp>
      <p:sp>
        <p:nvSpPr>
          <p:cNvPr id="20484" name="Line 7"/>
          <p:cNvSpPr>
            <a:spLocks noChangeShapeType="1"/>
          </p:cNvSpPr>
          <p:nvPr/>
        </p:nvSpPr>
        <p:spPr bwMode="auto">
          <a:xfrm>
            <a:off x="3276600" y="4292600"/>
            <a:ext cx="3095625" cy="0"/>
          </a:xfrm>
          <a:prstGeom prst="line">
            <a:avLst/>
          </a:prstGeom>
          <a:noFill/>
          <a:ln w="9525">
            <a:solidFill>
              <a:schemeClr val="tx1"/>
            </a:solidFill>
            <a:round/>
            <a:headEnd/>
            <a:tailEnd/>
          </a:ln>
        </p:spPr>
        <p:txBody>
          <a:bodyPr/>
          <a:lstStyle/>
          <a:p>
            <a:endParaRPr lang="es-ES_tradnl"/>
          </a:p>
        </p:txBody>
      </p:sp>
      <p:sp>
        <p:nvSpPr>
          <p:cNvPr id="20485" name="Text Box 8"/>
          <p:cNvSpPr txBox="1">
            <a:spLocks noChangeArrowheads="1"/>
          </p:cNvSpPr>
          <p:nvPr/>
        </p:nvSpPr>
        <p:spPr bwMode="auto">
          <a:xfrm>
            <a:off x="2843213" y="1627188"/>
            <a:ext cx="360362" cy="366712"/>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20486" name="Text Box 9"/>
          <p:cNvSpPr txBox="1">
            <a:spLocks noChangeArrowheads="1"/>
          </p:cNvSpPr>
          <p:nvPr/>
        </p:nvSpPr>
        <p:spPr bwMode="auto">
          <a:xfrm>
            <a:off x="6011863" y="4364038"/>
            <a:ext cx="431800" cy="366712"/>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0487" name="Line 13"/>
          <p:cNvSpPr>
            <a:spLocks noChangeShapeType="1"/>
          </p:cNvSpPr>
          <p:nvPr/>
        </p:nvSpPr>
        <p:spPr bwMode="auto">
          <a:xfrm flipV="1">
            <a:off x="3635375" y="2132013"/>
            <a:ext cx="2160588" cy="1800225"/>
          </a:xfrm>
          <a:prstGeom prst="line">
            <a:avLst/>
          </a:prstGeom>
          <a:noFill/>
          <a:ln w="38100">
            <a:solidFill>
              <a:srgbClr val="CC0099"/>
            </a:solidFill>
            <a:round/>
            <a:headEnd/>
            <a:tailEnd/>
          </a:ln>
        </p:spPr>
        <p:txBody>
          <a:bodyPr/>
          <a:lstStyle/>
          <a:p>
            <a:endParaRPr lang="es-ES_tradnl"/>
          </a:p>
        </p:txBody>
      </p:sp>
      <p:sp>
        <p:nvSpPr>
          <p:cNvPr id="20488" name="Text Box 18"/>
          <p:cNvSpPr txBox="1">
            <a:spLocks noChangeArrowheads="1"/>
          </p:cNvSpPr>
          <p:nvPr/>
        </p:nvSpPr>
        <p:spPr bwMode="auto">
          <a:xfrm>
            <a:off x="5940425" y="1989138"/>
            <a:ext cx="503238"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0489" name="Line 23"/>
          <p:cNvSpPr>
            <a:spLocks noChangeShapeType="1"/>
          </p:cNvSpPr>
          <p:nvPr/>
        </p:nvSpPr>
        <p:spPr bwMode="auto">
          <a:xfrm>
            <a:off x="3492500" y="2132013"/>
            <a:ext cx="2376488" cy="1800225"/>
          </a:xfrm>
          <a:prstGeom prst="line">
            <a:avLst/>
          </a:prstGeom>
          <a:noFill/>
          <a:ln w="31750">
            <a:solidFill>
              <a:srgbClr val="CC0099"/>
            </a:solidFill>
            <a:round/>
            <a:headEnd/>
            <a:tailEnd/>
          </a:ln>
        </p:spPr>
        <p:txBody>
          <a:bodyPr/>
          <a:lstStyle/>
          <a:p>
            <a:endParaRPr lang="es-ES_tradnl"/>
          </a:p>
        </p:txBody>
      </p:sp>
      <p:sp>
        <p:nvSpPr>
          <p:cNvPr id="20490" name="Text Box 24"/>
          <p:cNvSpPr txBox="1">
            <a:spLocks noChangeArrowheads="1"/>
          </p:cNvSpPr>
          <p:nvPr/>
        </p:nvSpPr>
        <p:spPr bwMode="auto">
          <a:xfrm>
            <a:off x="5940425" y="3500438"/>
            <a:ext cx="360363"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0491" name="Text Box 30"/>
          <p:cNvSpPr txBox="1">
            <a:spLocks noChangeArrowheads="1"/>
          </p:cNvSpPr>
          <p:nvPr/>
        </p:nvSpPr>
        <p:spPr bwMode="auto">
          <a:xfrm>
            <a:off x="2627313" y="2924175"/>
            <a:ext cx="433387" cy="366713"/>
          </a:xfrm>
          <a:prstGeom prst="rect">
            <a:avLst/>
          </a:prstGeom>
          <a:noFill/>
          <a:ln w="9525">
            <a:noFill/>
            <a:miter lim="800000"/>
            <a:headEnd/>
            <a:tailEnd/>
          </a:ln>
        </p:spPr>
        <p:txBody>
          <a:bodyPr>
            <a:spAutoFit/>
          </a:bodyPr>
          <a:lstStyle/>
          <a:p>
            <a:pPr>
              <a:spcBef>
                <a:spcPct val="50000"/>
              </a:spcBef>
            </a:pPr>
            <a:r>
              <a:rPr lang="es-AR">
                <a:latin typeface="Arial" charset="0"/>
              </a:rPr>
              <a:t>p</a:t>
            </a:r>
            <a:r>
              <a:rPr lang="es-AR" baseline="-25000">
                <a:latin typeface="Arial" charset="0"/>
              </a:rPr>
              <a:t>e</a:t>
            </a:r>
            <a:endParaRPr lang="es-ES">
              <a:latin typeface="Arial" charset="0"/>
            </a:endParaRPr>
          </a:p>
        </p:txBody>
      </p:sp>
      <p:sp>
        <p:nvSpPr>
          <p:cNvPr id="20492" name="Text Box 31"/>
          <p:cNvSpPr txBox="1">
            <a:spLocks noChangeArrowheads="1"/>
          </p:cNvSpPr>
          <p:nvPr/>
        </p:nvSpPr>
        <p:spPr bwMode="auto">
          <a:xfrm>
            <a:off x="4500563" y="4435475"/>
            <a:ext cx="576262" cy="366713"/>
          </a:xfrm>
          <a:prstGeom prst="rect">
            <a:avLst/>
          </a:prstGeom>
          <a:noFill/>
          <a:ln w="9525">
            <a:noFill/>
            <a:miter lim="800000"/>
            <a:headEnd/>
            <a:tailEnd/>
          </a:ln>
        </p:spPr>
        <p:txBody>
          <a:bodyPr>
            <a:spAutoFit/>
          </a:bodyPr>
          <a:lstStyle/>
          <a:p>
            <a:pPr>
              <a:spcBef>
                <a:spcPct val="50000"/>
              </a:spcBef>
            </a:pPr>
            <a:r>
              <a:rPr lang="es-AR">
                <a:latin typeface="Arial" charset="0"/>
              </a:rPr>
              <a:t>q</a:t>
            </a:r>
            <a:r>
              <a:rPr lang="es-AR" baseline="-25000">
                <a:latin typeface="Arial" charset="0"/>
              </a:rPr>
              <a:t>e</a:t>
            </a:r>
            <a:endParaRPr lang="es-ES">
              <a:latin typeface="Arial" charset="0"/>
            </a:endParaRPr>
          </a:p>
        </p:txBody>
      </p:sp>
      <p:sp>
        <p:nvSpPr>
          <p:cNvPr id="20493" name="Line 32"/>
          <p:cNvSpPr>
            <a:spLocks noChangeShapeType="1"/>
          </p:cNvSpPr>
          <p:nvPr/>
        </p:nvSpPr>
        <p:spPr bwMode="auto">
          <a:xfrm>
            <a:off x="3276600" y="3068638"/>
            <a:ext cx="1366838" cy="0"/>
          </a:xfrm>
          <a:prstGeom prst="line">
            <a:avLst/>
          </a:prstGeom>
          <a:noFill/>
          <a:ln w="9525" cap="rnd">
            <a:solidFill>
              <a:schemeClr val="tx1"/>
            </a:solidFill>
            <a:prstDash val="sysDot"/>
            <a:round/>
            <a:headEnd/>
            <a:tailEnd/>
          </a:ln>
        </p:spPr>
        <p:txBody>
          <a:bodyPr/>
          <a:lstStyle/>
          <a:p>
            <a:endParaRPr lang="es-ES_tradnl"/>
          </a:p>
        </p:txBody>
      </p:sp>
      <p:sp>
        <p:nvSpPr>
          <p:cNvPr id="20494" name="Line 33"/>
          <p:cNvSpPr>
            <a:spLocks noChangeShapeType="1"/>
          </p:cNvSpPr>
          <p:nvPr/>
        </p:nvSpPr>
        <p:spPr bwMode="auto">
          <a:xfrm>
            <a:off x="4716463" y="3068638"/>
            <a:ext cx="0" cy="1223962"/>
          </a:xfrm>
          <a:prstGeom prst="line">
            <a:avLst/>
          </a:prstGeom>
          <a:noFill/>
          <a:ln w="9525" cap="rnd">
            <a:solidFill>
              <a:schemeClr val="tx1"/>
            </a:solidFill>
            <a:prstDash val="sysDot"/>
            <a:round/>
            <a:headEnd/>
            <a:tailEnd/>
          </a:ln>
        </p:spPr>
        <p:txBody>
          <a:bodyPr/>
          <a:lstStyle/>
          <a:p>
            <a:endParaRPr lang="es-ES_tradnl"/>
          </a:p>
        </p:txBody>
      </p:sp>
      <p:sp>
        <p:nvSpPr>
          <p:cNvPr id="20495" name="AutoShape 34"/>
          <p:cNvSpPr>
            <a:spLocks noChangeArrowheads="1"/>
          </p:cNvSpPr>
          <p:nvPr/>
        </p:nvSpPr>
        <p:spPr bwMode="auto">
          <a:xfrm rot="5400000">
            <a:off x="683419" y="2348706"/>
            <a:ext cx="1728788" cy="1584325"/>
          </a:xfrm>
          <a:prstGeom prst="upArrow">
            <a:avLst>
              <a:gd name="adj1" fmla="val 73556"/>
              <a:gd name="adj2" fmla="val 26750"/>
            </a:avLst>
          </a:prstGeom>
          <a:solidFill>
            <a:schemeClr val="accent1"/>
          </a:solidFill>
          <a:ln w="9525">
            <a:solidFill>
              <a:schemeClr val="tx1"/>
            </a:solidFill>
            <a:miter lim="800000"/>
            <a:headEnd/>
            <a:tailEnd/>
          </a:ln>
        </p:spPr>
        <p:txBody>
          <a:bodyPr wrap="none" anchor="ctr"/>
          <a:lstStyle/>
          <a:p>
            <a:endParaRPr lang="es-AR"/>
          </a:p>
        </p:txBody>
      </p:sp>
      <p:sp>
        <p:nvSpPr>
          <p:cNvPr id="20496" name="AutoShape 36"/>
          <p:cNvSpPr>
            <a:spLocks noChangeArrowheads="1"/>
          </p:cNvSpPr>
          <p:nvPr/>
        </p:nvSpPr>
        <p:spPr bwMode="auto">
          <a:xfrm>
            <a:off x="3571868" y="5072074"/>
            <a:ext cx="2160588" cy="1295400"/>
          </a:xfrm>
          <a:prstGeom prst="upArrow">
            <a:avLst>
              <a:gd name="adj1" fmla="val 74722"/>
              <a:gd name="adj2" fmla="val 23829"/>
            </a:avLst>
          </a:prstGeom>
          <a:solidFill>
            <a:schemeClr val="accent1"/>
          </a:solidFill>
          <a:ln w="9525">
            <a:solidFill>
              <a:schemeClr val="tx1"/>
            </a:solidFill>
            <a:miter lim="800000"/>
            <a:headEnd/>
            <a:tailEnd/>
          </a:ln>
        </p:spPr>
        <p:txBody>
          <a:bodyPr wrap="none" anchor="ctr"/>
          <a:lstStyle/>
          <a:p>
            <a:endParaRPr lang="es-AR"/>
          </a:p>
        </p:txBody>
      </p:sp>
      <p:sp>
        <p:nvSpPr>
          <p:cNvPr id="20497" name="Text Box 38"/>
          <p:cNvSpPr txBox="1">
            <a:spLocks noChangeArrowheads="1"/>
          </p:cNvSpPr>
          <p:nvPr/>
        </p:nvSpPr>
        <p:spPr bwMode="auto">
          <a:xfrm>
            <a:off x="3995738" y="5373688"/>
            <a:ext cx="1366837" cy="641350"/>
          </a:xfrm>
          <a:prstGeom prst="rect">
            <a:avLst/>
          </a:prstGeom>
          <a:noFill/>
          <a:ln w="9525">
            <a:noFill/>
            <a:miter lim="800000"/>
            <a:headEnd/>
            <a:tailEnd/>
          </a:ln>
        </p:spPr>
        <p:txBody>
          <a:bodyPr>
            <a:spAutoFit/>
          </a:bodyPr>
          <a:lstStyle/>
          <a:p>
            <a:pPr algn="ctr">
              <a:spcBef>
                <a:spcPct val="50000"/>
              </a:spcBef>
            </a:pPr>
            <a:r>
              <a:rPr lang="es-AR">
                <a:solidFill>
                  <a:srgbClr val="CC0099"/>
                </a:solidFill>
              </a:rPr>
              <a:t>Cantidad de equilibrio</a:t>
            </a:r>
            <a:endParaRPr lang="es-ES">
              <a:solidFill>
                <a:srgbClr val="CC0099"/>
              </a:solidFill>
            </a:endParaRPr>
          </a:p>
        </p:txBody>
      </p:sp>
      <p:sp>
        <p:nvSpPr>
          <p:cNvPr id="20498" name="Text Box 39"/>
          <p:cNvSpPr txBox="1">
            <a:spLocks noChangeArrowheads="1"/>
          </p:cNvSpPr>
          <p:nvPr/>
        </p:nvSpPr>
        <p:spPr bwMode="auto">
          <a:xfrm>
            <a:off x="827088" y="2781300"/>
            <a:ext cx="1223962" cy="641350"/>
          </a:xfrm>
          <a:prstGeom prst="rect">
            <a:avLst/>
          </a:prstGeom>
          <a:noFill/>
          <a:ln w="9525">
            <a:noFill/>
            <a:miter lim="800000"/>
            <a:headEnd/>
            <a:tailEnd/>
          </a:ln>
        </p:spPr>
        <p:txBody>
          <a:bodyPr>
            <a:spAutoFit/>
          </a:bodyPr>
          <a:lstStyle/>
          <a:p>
            <a:pPr algn="ctr">
              <a:spcBef>
                <a:spcPct val="50000"/>
              </a:spcBef>
            </a:pPr>
            <a:r>
              <a:rPr lang="es-AR">
                <a:solidFill>
                  <a:srgbClr val="CC0099"/>
                </a:solidFill>
              </a:rPr>
              <a:t>Precio de equilibrio</a:t>
            </a:r>
            <a:endParaRPr lang="es-ES">
              <a:solidFill>
                <a:srgbClr val="CC0099"/>
              </a:solidFill>
            </a:endParaRPr>
          </a:p>
        </p:txBody>
      </p:sp>
      <p:sp>
        <p:nvSpPr>
          <p:cNvPr id="20520" name="Text Box 40"/>
          <p:cNvSpPr txBox="1">
            <a:spLocks noChangeArrowheads="1"/>
          </p:cNvSpPr>
          <p:nvPr/>
        </p:nvSpPr>
        <p:spPr bwMode="auto">
          <a:xfrm>
            <a:off x="4859338" y="2852738"/>
            <a:ext cx="360362" cy="336550"/>
          </a:xfrm>
          <a:prstGeom prst="rect">
            <a:avLst/>
          </a:prstGeom>
          <a:noFill/>
          <a:ln w="9525">
            <a:noFill/>
            <a:miter lim="800000"/>
            <a:headEnd/>
            <a:tailEnd/>
          </a:ln>
        </p:spPr>
        <p:txBody>
          <a:bodyPr>
            <a:spAutoFit/>
          </a:bodyPr>
          <a:lstStyle/>
          <a:p>
            <a:pPr>
              <a:spcBef>
                <a:spcPct val="50000"/>
              </a:spcBef>
            </a:pPr>
            <a:r>
              <a:rPr lang="es-AR" sz="1600" b="1">
                <a:latin typeface="Arial" charset="0"/>
              </a:rPr>
              <a:t>e</a:t>
            </a:r>
            <a:endParaRPr lang="es-ES" sz="1600" b="1">
              <a:latin typeface="Arial" charset="0"/>
            </a:endParaRPr>
          </a:p>
        </p:txBody>
      </p:sp>
      <p:sp>
        <p:nvSpPr>
          <p:cNvPr id="20525" name="AutoShape 45"/>
          <p:cNvSpPr>
            <a:spLocks noChangeArrowheads="1"/>
          </p:cNvSpPr>
          <p:nvPr/>
        </p:nvSpPr>
        <p:spPr bwMode="auto">
          <a:xfrm>
            <a:off x="6516688" y="1773238"/>
            <a:ext cx="2232025" cy="2519362"/>
          </a:xfrm>
          <a:prstGeom prst="leftArrow">
            <a:avLst>
              <a:gd name="adj1" fmla="val 71491"/>
              <a:gd name="adj2" fmla="val 28736"/>
            </a:avLst>
          </a:prstGeom>
          <a:solidFill>
            <a:schemeClr val="accent1"/>
          </a:solidFill>
          <a:ln w="9525">
            <a:solidFill>
              <a:schemeClr val="tx1"/>
            </a:solidFill>
            <a:miter lim="800000"/>
            <a:headEnd/>
            <a:tailEnd/>
          </a:ln>
        </p:spPr>
        <p:txBody>
          <a:bodyPr wrap="none" anchor="ctr"/>
          <a:lstStyle/>
          <a:p>
            <a:endParaRPr lang="es-AR"/>
          </a:p>
        </p:txBody>
      </p:sp>
      <p:sp>
        <p:nvSpPr>
          <p:cNvPr id="20524" name="Text Box 44"/>
          <p:cNvSpPr txBox="1">
            <a:spLocks noChangeArrowheads="1"/>
          </p:cNvSpPr>
          <p:nvPr/>
        </p:nvSpPr>
        <p:spPr bwMode="auto">
          <a:xfrm>
            <a:off x="6804025" y="2205038"/>
            <a:ext cx="1944688" cy="942975"/>
          </a:xfrm>
          <a:prstGeom prst="rect">
            <a:avLst/>
          </a:prstGeom>
          <a:noFill/>
          <a:ln w="9525">
            <a:noFill/>
            <a:miter lim="800000"/>
            <a:headEnd/>
            <a:tailEnd/>
          </a:ln>
        </p:spPr>
        <p:txBody>
          <a:bodyPr>
            <a:spAutoFit/>
          </a:bodyPr>
          <a:lstStyle/>
          <a:p>
            <a:pPr algn="ctr">
              <a:spcBef>
                <a:spcPct val="50000"/>
              </a:spcBef>
            </a:pPr>
            <a:r>
              <a:rPr lang="es-AR" sz="1400" b="1">
                <a:latin typeface="Arial" charset="0"/>
              </a:rPr>
              <a:t>El punto donde confluyen la oferta y la demanda se denomina …</a:t>
            </a:r>
            <a:endParaRPr lang="es-ES" sz="1400" b="1">
              <a:latin typeface="Arial" charset="0"/>
            </a:endParaRPr>
          </a:p>
        </p:txBody>
      </p:sp>
      <p:sp>
        <p:nvSpPr>
          <p:cNvPr id="20526" name="Text Box 46"/>
          <p:cNvSpPr txBox="1">
            <a:spLocks noChangeArrowheads="1"/>
          </p:cNvSpPr>
          <p:nvPr/>
        </p:nvSpPr>
        <p:spPr bwMode="auto">
          <a:xfrm>
            <a:off x="7235825" y="3213100"/>
            <a:ext cx="1296988" cy="641350"/>
          </a:xfrm>
          <a:prstGeom prst="rect">
            <a:avLst/>
          </a:prstGeom>
          <a:noFill/>
          <a:ln w="9525">
            <a:noFill/>
            <a:miter lim="800000"/>
            <a:headEnd/>
            <a:tailEnd/>
          </a:ln>
        </p:spPr>
        <p:txBody>
          <a:bodyPr>
            <a:spAutoFit/>
          </a:bodyPr>
          <a:lstStyle/>
          <a:p>
            <a:pPr algn="ctr">
              <a:spcBef>
                <a:spcPct val="50000"/>
              </a:spcBef>
            </a:pPr>
            <a:r>
              <a:rPr lang="es-AR">
                <a:solidFill>
                  <a:srgbClr val="CC0099"/>
                </a:solidFill>
              </a:rPr>
              <a:t>Punto de Equilibrio</a:t>
            </a:r>
            <a:endParaRPr lang="es-ES">
              <a:solidFill>
                <a:srgbClr val="CC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0525"/>
                                        </p:tgtEl>
                                        <p:attrNameLst>
                                          <p:attrName>style.visibility</p:attrName>
                                        </p:attrNameLst>
                                      </p:cBhvr>
                                      <p:to>
                                        <p:strVal val="visible"/>
                                      </p:to>
                                    </p:set>
                                    <p:animEffect transition="in" filter="fade">
                                      <p:cBhvr>
                                        <p:cTn id="7" dur="2000"/>
                                        <p:tgtEl>
                                          <p:spTgt spid="20525"/>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0524"/>
                                        </p:tgtEl>
                                        <p:attrNameLst>
                                          <p:attrName>style.visibility</p:attrName>
                                        </p:attrNameLst>
                                      </p:cBhvr>
                                      <p:to>
                                        <p:strVal val="visible"/>
                                      </p:to>
                                    </p:set>
                                    <p:animEffect transition="in" filter="fade">
                                      <p:cBhvr>
                                        <p:cTn id="10" dur="2000"/>
                                        <p:tgtEl>
                                          <p:spTgt spid="20524"/>
                                        </p:tgtEl>
                                      </p:cBhvr>
                                    </p:animEffect>
                                  </p:childTnLst>
                                </p:cTn>
                              </p:par>
                            </p:childTnLst>
                          </p:cTn>
                        </p:par>
                        <p:par>
                          <p:cTn id="11" fill="hold">
                            <p:stCondLst>
                              <p:cond delay="2500"/>
                            </p:stCondLst>
                            <p:childTnLst>
                              <p:par>
                                <p:cTn id="12" presetID="1" presetClass="entr" presetSubtype="0" fill="hold" grpId="0" nodeType="afterEffect">
                                  <p:stCondLst>
                                    <p:cond delay="1500"/>
                                  </p:stCondLst>
                                  <p:childTnLst>
                                    <p:set>
                                      <p:cBhvr>
                                        <p:cTn id="13" dur="1" fill="hold">
                                          <p:stCondLst>
                                            <p:cond delay="0"/>
                                          </p:stCondLst>
                                        </p:cTn>
                                        <p:tgtEl>
                                          <p:spTgt spid="20520"/>
                                        </p:tgtEl>
                                        <p:attrNameLst>
                                          <p:attrName>style.visibility</p:attrName>
                                        </p:attrNameLst>
                                      </p:cBhvr>
                                      <p:to>
                                        <p:strVal val="visible"/>
                                      </p:to>
                                    </p:set>
                                  </p:childTnLst>
                                </p:cTn>
                              </p:par>
                              <p:par>
                                <p:cTn id="14" presetID="10" presetClass="entr" presetSubtype="0" fill="hold" nodeType="withEffect">
                                  <p:stCondLst>
                                    <p:cond delay="1500"/>
                                  </p:stCondLst>
                                  <p:childTnLst>
                                    <p:set>
                                      <p:cBhvr>
                                        <p:cTn id="15" dur="1" fill="hold">
                                          <p:stCondLst>
                                            <p:cond delay="0"/>
                                          </p:stCondLst>
                                        </p:cTn>
                                        <p:tgtEl>
                                          <p:spTgt spid="20526">
                                            <p:txEl>
                                              <p:pRg st="0" end="0"/>
                                            </p:txEl>
                                          </p:spTgt>
                                        </p:tgtEl>
                                        <p:attrNameLst>
                                          <p:attrName>style.visibility</p:attrName>
                                        </p:attrNameLst>
                                      </p:cBhvr>
                                      <p:to>
                                        <p:strVal val="visible"/>
                                      </p:to>
                                    </p:set>
                                    <p:animEffect transition="in" filter="fade">
                                      <p:cBhvr>
                                        <p:cTn id="16" dur="2000"/>
                                        <p:tgtEl>
                                          <p:spTgt spid="205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0" grpId="0"/>
      <p:bldP spid="20525" grpId="0" animBg="1"/>
      <p:bldP spid="205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s-AR" smtClean="0">
                <a:latin typeface="Alba Super" pitchFamily="2" charset="0"/>
              </a:rPr>
              <a:t>El equilibrio de mercado</a:t>
            </a:r>
            <a:endParaRPr lang="es-ES" smtClean="0">
              <a:latin typeface="Alba Super" pitchFamily="2" charset="0"/>
            </a:endParaRPr>
          </a:p>
        </p:txBody>
      </p:sp>
      <p:sp>
        <p:nvSpPr>
          <p:cNvPr id="21507" name="Line 6"/>
          <p:cNvSpPr>
            <a:spLocks noChangeShapeType="1"/>
          </p:cNvSpPr>
          <p:nvPr/>
        </p:nvSpPr>
        <p:spPr bwMode="auto">
          <a:xfrm>
            <a:off x="3205163" y="1987550"/>
            <a:ext cx="0" cy="2665413"/>
          </a:xfrm>
          <a:prstGeom prst="line">
            <a:avLst/>
          </a:prstGeom>
          <a:noFill/>
          <a:ln w="9525">
            <a:solidFill>
              <a:schemeClr val="tx1"/>
            </a:solidFill>
            <a:round/>
            <a:headEnd/>
            <a:tailEnd/>
          </a:ln>
        </p:spPr>
        <p:txBody>
          <a:bodyPr/>
          <a:lstStyle/>
          <a:p>
            <a:endParaRPr lang="es-ES_tradnl"/>
          </a:p>
        </p:txBody>
      </p:sp>
      <p:sp>
        <p:nvSpPr>
          <p:cNvPr id="21508" name="Line 7"/>
          <p:cNvSpPr>
            <a:spLocks noChangeShapeType="1"/>
          </p:cNvSpPr>
          <p:nvPr/>
        </p:nvSpPr>
        <p:spPr bwMode="auto">
          <a:xfrm>
            <a:off x="3205163" y="4652963"/>
            <a:ext cx="3095625" cy="0"/>
          </a:xfrm>
          <a:prstGeom prst="line">
            <a:avLst/>
          </a:prstGeom>
          <a:noFill/>
          <a:ln w="9525">
            <a:solidFill>
              <a:schemeClr val="tx1"/>
            </a:solidFill>
            <a:round/>
            <a:headEnd/>
            <a:tailEnd/>
          </a:ln>
        </p:spPr>
        <p:txBody>
          <a:bodyPr/>
          <a:lstStyle/>
          <a:p>
            <a:endParaRPr lang="es-ES_tradnl"/>
          </a:p>
        </p:txBody>
      </p:sp>
      <p:sp>
        <p:nvSpPr>
          <p:cNvPr id="22536" name="Text Box 8"/>
          <p:cNvSpPr txBox="1">
            <a:spLocks noChangeArrowheads="1"/>
          </p:cNvSpPr>
          <p:nvPr/>
        </p:nvSpPr>
        <p:spPr bwMode="auto">
          <a:xfrm>
            <a:off x="2771775" y="1987550"/>
            <a:ext cx="360363" cy="366713"/>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22537" name="Text Box 9"/>
          <p:cNvSpPr txBox="1">
            <a:spLocks noChangeArrowheads="1"/>
          </p:cNvSpPr>
          <p:nvPr/>
        </p:nvSpPr>
        <p:spPr bwMode="auto">
          <a:xfrm>
            <a:off x="5940425" y="4724400"/>
            <a:ext cx="431800" cy="366713"/>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2538" name="Text Box 10"/>
          <p:cNvSpPr txBox="1">
            <a:spLocks noChangeArrowheads="1"/>
          </p:cNvSpPr>
          <p:nvPr/>
        </p:nvSpPr>
        <p:spPr bwMode="auto">
          <a:xfrm>
            <a:off x="5868988" y="2349500"/>
            <a:ext cx="503237"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1512" name="Line 11"/>
          <p:cNvSpPr>
            <a:spLocks noChangeShapeType="1"/>
          </p:cNvSpPr>
          <p:nvPr/>
        </p:nvSpPr>
        <p:spPr bwMode="auto">
          <a:xfrm>
            <a:off x="3421063" y="2492375"/>
            <a:ext cx="2376487" cy="1800225"/>
          </a:xfrm>
          <a:prstGeom prst="line">
            <a:avLst/>
          </a:prstGeom>
          <a:noFill/>
          <a:ln w="31750">
            <a:solidFill>
              <a:srgbClr val="CC0099"/>
            </a:solidFill>
            <a:round/>
            <a:headEnd/>
            <a:tailEnd/>
          </a:ln>
        </p:spPr>
        <p:txBody>
          <a:bodyPr/>
          <a:lstStyle/>
          <a:p>
            <a:endParaRPr lang="es-ES_tradnl"/>
          </a:p>
        </p:txBody>
      </p:sp>
      <p:sp>
        <p:nvSpPr>
          <p:cNvPr id="22540" name="Text Box 12"/>
          <p:cNvSpPr txBox="1">
            <a:spLocks noChangeArrowheads="1"/>
          </p:cNvSpPr>
          <p:nvPr/>
        </p:nvSpPr>
        <p:spPr bwMode="auto">
          <a:xfrm>
            <a:off x="5868988" y="3860800"/>
            <a:ext cx="360362"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1514" name="Text Box 13"/>
          <p:cNvSpPr txBox="1">
            <a:spLocks noChangeArrowheads="1"/>
          </p:cNvSpPr>
          <p:nvPr/>
        </p:nvSpPr>
        <p:spPr bwMode="auto">
          <a:xfrm>
            <a:off x="2555875" y="3284538"/>
            <a:ext cx="433388" cy="366712"/>
          </a:xfrm>
          <a:prstGeom prst="rect">
            <a:avLst/>
          </a:prstGeom>
          <a:noFill/>
          <a:ln w="9525">
            <a:noFill/>
            <a:miter lim="800000"/>
            <a:headEnd/>
            <a:tailEnd/>
          </a:ln>
        </p:spPr>
        <p:txBody>
          <a:bodyPr>
            <a:spAutoFit/>
          </a:bodyPr>
          <a:lstStyle/>
          <a:p>
            <a:pPr>
              <a:spcBef>
                <a:spcPct val="50000"/>
              </a:spcBef>
            </a:pPr>
            <a:r>
              <a:rPr lang="es-AR">
                <a:latin typeface="Arial" charset="0"/>
              </a:rPr>
              <a:t>p</a:t>
            </a:r>
            <a:r>
              <a:rPr lang="es-AR" baseline="-25000">
                <a:latin typeface="Arial" charset="0"/>
              </a:rPr>
              <a:t>e</a:t>
            </a:r>
            <a:endParaRPr lang="es-ES">
              <a:latin typeface="Arial" charset="0"/>
            </a:endParaRPr>
          </a:p>
        </p:txBody>
      </p:sp>
      <p:sp>
        <p:nvSpPr>
          <p:cNvPr id="21515" name="Text Box 14"/>
          <p:cNvSpPr txBox="1">
            <a:spLocks noChangeArrowheads="1"/>
          </p:cNvSpPr>
          <p:nvPr/>
        </p:nvSpPr>
        <p:spPr bwMode="auto">
          <a:xfrm>
            <a:off x="4429125" y="4795838"/>
            <a:ext cx="576263" cy="366712"/>
          </a:xfrm>
          <a:prstGeom prst="rect">
            <a:avLst/>
          </a:prstGeom>
          <a:noFill/>
          <a:ln w="9525">
            <a:noFill/>
            <a:miter lim="800000"/>
            <a:headEnd/>
            <a:tailEnd/>
          </a:ln>
        </p:spPr>
        <p:txBody>
          <a:bodyPr>
            <a:spAutoFit/>
          </a:bodyPr>
          <a:lstStyle/>
          <a:p>
            <a:pPr>
              <a:spcBef>
                <a:spcPct val="50000"/>
              </a:spcBef>
            </a:pPr>
            <a:r>
              <a:rPr lang="es-AR">
                <a:latin typeface="Arial" charset="0"/>
              </a:rPr>
              <a:t>q</a:t>
            </a:r>
            <a:r>
              <a:rPr lang="es-AR" baseline="-25000">
                <a:latin typeface="Arial" charset="0"/>
              </a:rPr>
              <a:t>e</a:t>
            </a:r>
            <a:endParaRPr lang="es-ES">
              <a:latin typeface="Arial" charset="0"/>
            </a:endParaRPr>
          </a:p>
        </p:txBody>
      </p:sp>
      <p:sp>
        <p:nvSpPr>
          <p:cNvPr id="21516" name="Line 15"/>
          <p:cNvSpPr>
            <a:spLocks noChangeShapeType="1"/>
          </p:cNvSpPr>
          <p:nvPr/>
        </p:nvSpPr>
        <p:spPr bwMode="auto">
          <a:xfrm>
            <a:off x="3205163" y="3429000"/>
            <a:ext cx="1438275" cy="0"/>
          </a:xfrm>
          <a:prstGeom prst="line">
            <a:avLst/>
          </a:prstGeom>
          <a:noFill/>
          <a:ln w="9525" cap="rnd">
            <a:solidFill>
              <a:schemeClr val="tx1"/>
            </a:solidFill>
            <a:prstDash val="sysDot"/>
            <a:round/>
            <a:headEnd/>
            <a:tailEnd/>
          </a:ln>
        </p:spPr>
        <p:txBody>
          <a:bodyPr/>
          <a:lstStyle/>
          <a:p>
            <a:endParaRPr lang="es-ES_tradnl"/>
          </a:p>
        </p:txBody>
      </p:sp>
      <p:sp>
        <p:nvSpPr>
          <p:cNvPr id="21517" name="Line 16"/>
          <p:cNvSpPr>
            <a:spLocks noChangeShapeType="1"/>
          </p:cNvSpPr>
          <p:nvPr/>
        </p:nvSpPr>
        <p:spPr bwMode="auto">
          <a:xfrm>
            <a:off x="4645025" y="3429000"/>
            <a:ext cx="0" cy="1223963"/>
          </a:xfrm>
          <a:prstGeom prst="line">
            <a:avLst/>
          </a:prstGeom>
          <a:noFill/>
          <a:ln w="9525" cap="rnd">
            <a:solidFill>
              <a:schemeClr val="tx1"/>
            </a:solidFill>
            <a:prstDash val="sysDot"/>
            <a:round/>
            <a:headEnd/>
            <a:tailEnd/>
          </a:ln>
        </p:spPr>
        <p:txBody>
          <a:bodyPr/>
          <a:lstStyle/>
          <a:p>
            <a:endParaRPr lang="es-ES_tradnl"/>
          </a:p>
        </p:txBody>
      </p:sp>
      <p:sp>
        <p:nvSpPr>
          <p:cNvPr id="22545" name="Text Box 17"/>
          <p:cNvSpPr txBox="1">
            <a:spLocks noChangeArrowheads="1"/>
          </p:cNvSpPr>
          <p:nvPr/>
        </p:nvSpPr>
        <p:spPr bwMode="auto">
          <a:xfrm>
            <a:off x="4787900" y="3213100"/>
            <a:ext cx="360363" cy="336550"/>
          </a:xfrm>
          <a:prstGeom prst="rect">
            <a:avLst/>
          </a:prstGeom>
          <a:noFill/>
          <a:ln w="9525">
            <a:noFill/>
            <a:miter lim="800000"/>
            <a:headEnd/>
            <a:tailEnd/>
          </a:ln>
        </p:spPr>
        <p:txBody>
          <a:bodyPr>
            <a:spAutoFit/>
          </a:bodyPr>
          <a:lstStyle/>
          <a:p>
            <a:pPr>
              <a:spcBef>
                <a:spcPct val="50000"/>
              </a:spcBef>
            </a:pPr>
            <a:r>
              <a:rPr lang="es-AR" sz="1600" b="1">
                <a:latin typeface="Arial" charset="0"/>
              </a:rPr>
              <a:t>e</a:t>
            </a:r>
            <a:endParaRPr lang="es-ES" sz="1600" b="1">
              <a:latin typeface="Arial" charset="0"/>
            </a:endParaRPr>
          </a:p>
        </p:txBody>
      </p:sp>
      <p:sp>
        <p:nvSpPr>
          <p:cNvPr id="21519" name="Line 18"/>
          <p:cNvSpPr>
            <a:spLocks noChangeShapeType="1"/>
          </p:cNvSpPr>
          <p:nvPr/>
        </p:nvSpPr>
        <p:spPr bwMode="auto">
          <a:xfrm flipV="1">
            <a:off x="3635375" y="2492375"/>
            <a:ext cx="2160588" cy="1800225"/>
          </a:xfrm>
          <a:prstGeom prst="line">
            <a:avLst/>
          </a:prstGeom>
          <a:noFill/>
          <a:ln w="38100">
            <a:solidFill>
              <a:srgbClr val="CC0099"/>
            </a:solidFill>
            <a:round/>
            <a:headEnd/>
            <a:tailEnd/>
          </a:ln>
        </p:spPr>
        <p:txBody>
          <a:bodyPr/>
          <a:lstStyle/>
          <a:p>
            <a:endParaRPr lang="es-ES_tradnl"/>
          </a:p>
        </p:txBody>
      </p:sp>
      <p:sp>
        <p:nvSpPr>
          <p:cNvPr id="22547" name="Text Box 19"/>
          <p:cNvSpPr txBox="1">
            <a:spLocks noChangeArrowheads="1"/>
          </p:cNvSpPr>
          <p:nvPr/>
        </p:nvSpPr>
        <p:spPr bwMode="auto">
          <a:xfrm>
            <a:off x="827088" y="5661025"/>
            <a:ext cx="7705725" cy="641350"/>
          </a:xfrm>
          <a:prstGeom prst="rect">
            <a:avLst/>
          </a:prstGeom>
          <a:noFill/>
          <a:ln w="9525">
            <a:noFill/>
            <a:miter lim="800000"/>
            <a:headEnd/>
            <a:tailEnd/>
          </a:ln>
        </p:spPr>
        <p:txBody>
          <a:bodyPr>
            <a:spAutoFit/>
          </a:bodyPr>
          <a:lstStyle/>
          <a:p>
            <a:pPr algn="ctr">
              <a:spcBef>
                <a:spcPct val="50000"/>
              </a:spcBef>
            </a:pPr>
            <a:r>
              <a:rPr lang="es-AR"/>
              <a:t>Para determinar cómo afectan al mercado de un bien los cambios en las variables endógenas y exógenas partimos de la situación de equilibrio</a:t>
            </a:r>
            <a:endParaRPr lang="es-ES"/>
          </a:p>
        </p:txBody>
      </p:sp>
      <p:sp>
        <p:nvSpPr>
          <p:cNvPr id="22548" name="AutoShape 20"/>
          <p:cNvSpPr>
            <a:spLocks noChangeArrowheads="1"/>
          </p:cNvSpPr>
          <p:nvPr/>
        </p:nvSpPr>
        <p:spPr bwMode="auto">
          <a:xfrm>
            <a:off x="4500563" y="5229225"/>
            <a:ext cx="215900" cy="360363"/>
          </a:xfrm>
          <a:prstGeom prst="upArrow">
            <a:avLst>
              <a:gd name="adj1" fmla="val 50000"/>
              <a:gd name="adj2" fmla="val 41728"/>
            </a:avLst>
          </a:prstGeom>
          <a:solidFill>
            <a:schemeClr val="accent1"/>
          </a:solidFill>
          <a:ln w="9525">
            <a:solidFill>
              <a:schemeClr val="tx1"/>
            </a:solidFill>
            <a:miter lim="800000"/>
            <a:headEnd/>
            <a:tailEnd/>
          </a:ln>
        </p:spPr>
        <p:txBody>
          <a:bodyPr wrap="none" anchor="ctr"/>
          <a:lstStyle/>
          <a:p>
            <a:endParaRPr lang="es-AR"/>
          </a:p>
        </p:txBody>
      </p:sp>
      <p:sp>
        <p:nvSpPr>
          <p:cNvPr id="22550" name="Text Box 22"/>
          <p:cNvSpPr txBox="1">
            <a:spLocks noChangeArrowheads="1"/>
          </p:cNvSpPr>
          <p:nvPr/>
        </p:nvSpPr>
        <p:spPr bwMode="auto">
          <a:xfrm>
            <a:off x="6443663" y="1557338"/>
            <a:ext cx="2232025" cy="1314450"/>
          </a:xfrm>
          <a:prstGeom prst="rect">
            <a:avLst/>
          </a:prstGeom>
          <a:noFill/>
          <a:ln w="9525">
            <a:noFill/>
            <a:miter lim="800000"/>
            <a:headEnd/>
            <a:tailEnd/>
          </a:ln>
        </p:spPr>
        <p:txBody>
          <a:bodyPr>
            <a:spAutoFit/>
          </a:bodyPr>
          <a:lstStyle/>
          <a:p>
            <a:pPr algn="ctr">
              <a:spcBef>
                <a:spcPct val="50000"/>
              </a:spcBef>
            </a:pPr>
            <a:r>
              <a:rPr lang="es-AR" sz="1600" b="1">
                <a:latin typeface="Arial" charset="0"/>
              </a:rPr>
              <a:t>También es necesario marcar el punto de equilibrio con su cantidad y precio de equilibrio</a:t>
            </a:r>
            <a:endParaRPr lang="es-ES" sz="16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500"/>
                                  </p:stCondLst>
                                  <p:childTnLst>
                                    <p:set>
                                      <p:cBhvr>
                                        <p:cTn id="6" dur="1" fill="hold">
                                          <p:stCondLst>
                                            <p:cond delay="0"/>
                                          </p:stCondLst>
                                        </p:cTn>
                                        <p:tgtEl>
                                          <p:spTgt spid="22547"/>
                                        </p:tgtEl>
                                        <p:attrNameLst>
                                          <p:attrName>style.visibility</p:attrName>
                                        </p:attrNameLst>
                                      </p:cBhvr>
                                      <p:to>
                                        <p:strVal val="visible"/>
                                      </p:to>
                                    </p:set>
                                    <p:animEffect transition="in" filter="box(in)">
                                      <p:cBhvr>
                                        <p:cTn id="7" dur="500"/>
                                        <p:tgtEl>
                                          <p:spTgt spid="22547"/>
                                        </p:tgtEl>
                                      </p:cBhvr>
                                    </p:animEffect>
                                  </p:childTnLst>
                                </p:cTn>
                              </p:par>
                              <p:par>
                                <p:cTn id="8" presetID="55" presetClass="entr" presetSubtype="0" fill="hold" grpId="0" nodeType="withEffect">
                                  <p:stCondLst>
                                    <p:cond delay="0"/>
                                  </p:stCondLst>
                                  <p:childTnLst>
                                    <p:set>
                                      <p:cBhvr>
                                        <p:cTn id="9" dur="1" fill="hold">
                                          <p:stCondLst>
                                            <p:cond delay="0"/>
                                          </p:stCondLst>
                                        </p:cTn>
                                        <p:tgtEl>
                                          <p:spTgt spid="22548"/>
                                        </p:tgtEl>
                                        <p:attrNameLst>
                                          <p:attrName>style.visibility</p:attrName>
                                        </p:attrNameLst>
                                      </p:cBhvr>
                                      <p:to>
                                        <p:strVal val="visible"/>
                                      </p:to>
                                    </p:set>
                                    <p:anim calcmode="lin" valueType="num">
                                      <p:cBhvr>
                                        <p:cTn id="10" dur="1000" fill="hold"/>
                                        <p:tgtEl>
                                          <p:spTgt spid="22548"/>
                                        </p:tgtEl>
                                        <p:attrNameLst>
                                          <p:attrName>ppt_w</p:attrName>
                                        </p:attrNameLst>
                                      </p:cBhvr>
                                      <p:tavLst>
                                        <p:tav tm="0">
                                          <p:val>
                                            <p:strVal val="#ppt_w*0.70"/>
                                          </p:val>
                                        </p:tav>
                                        <p:tav tm="100000">
                                          <p:val>
                                            <p:strVal val="#ppt_w"/>
                                          </p:val>
                                        </p:tav>
                                      </p:tavLst>
                                    </p:anim>
                                    <p:anim calcmode="lin" valueType="num">
                                      <p:cBhvr>
                                        <p:cTn id="11" dur="1000" fill="hold"/>
                                        <p:tgtEl>
                                          <p:spTgt spid="22548"/>
                                        </p:tgtEl>
                                        <p:attrNameLst>
                                          <p:attrName>ppt_h</p:attrName>
                                        </p:attrNameLst>
                                      </p:cBhvr>
                                      <p:tavLst>
                                        <p:tav tm="0">
                                          <p:val>
                                            <p:strVal val="#ppt_h"/>
                                          </p:val>
                                        </p:tav>
                                        <p:tav tm="100000">
                                          <p:val>
                                            <p:strVal val="#ppt_h"/>
                                          </p:val>
                                        </p:tav>
                                      </p:tavLst>
                                    </p:anim>
                                    <p:animEffect transition="in" filter="fade">
                                      <p:cBhvr>
                                        <p:cTn id="12" dur="1000"/>
                                        <p:tgtEl>
                                          <p:spTgt spid="22548"/>
                                        </p:tgtEl>
                                      </p:cBhvr>
                                    </p:animEffect>
                                  </p:childTnLst>
                                </p:cTn>
                              </p:par>
                            </p:childTnLst>
                          </p:cTn>
                        </p:par>
                        <p:par>
                          <p:cTn id="13" fill="hold">
                            <p:stCondLst>
                              <p:cond delay="1000"/>
                            </p:stCondLst>
                            <p:childTnLst>
                              <p:par>
                                <p:cTn id="14" presetID="55" presetClass="exit" presetSubtype="0" fill="hold" grpId="1" nodeType="afterEffect">
                                  <p:stCondLst>
                                    <p:cond delay="3500"/>
                                  </p:stCondLst>
                                  <p:childTnLst>
                                    <p:anim calcmode="lin" valueType="num">
                                      <p:cBhvr>
                                        <p:cTn id="15" dur="1000"/>
                                        <p:tgtEl>
                                          <p:spTgt spid="22547"/>
                                        </p:tgtEl>
                                        <p:attrNameLst>
                                          <p:attrName>ppt_w</p:attrName>
                                        </p:attrNameLst>
                                      </p:cBhvr>
                                      <p:tavLst>
                                        <p:tav tm="0">
                                          <p:val>
                                            <p:strVal val="ppt_w"/>
                                          </p:val>
                                        </p:tav>
                                        <p:tav tm="100000">
                                          <p:val>
                                            <p:strVal val="ppt_w*0.70"/>
                                          </p:val>
                                        </p:tav>
                                      </p:tavLst>
                                    </p:anim>
                                    <p:anim calcmode="lin" valueType="num">
                                      <p:cBhvr>
                                        <p:cTn id="16" dur="1000"/>
                                        <p:tgtEl>
                                          <p:spTgt spid="22547"/>
                                        </p:tgtEl>
                                        <p:attrNameLst>
                                          <p:attrName>ppt_h</p:attrName>
                                        </p:attrNameLst>
                                      </p:cBhvr>
                                      <p:tavLst>
                                        <p:tav tm="0">
                                          <p:val>
                                            <p:strVal val="ppt_h"/>
                                          </p:val>
                                        </p:tav>
                                        <p:tav tm="100000">
                                          <p:val>
                                            <p:strVal val="ppt_h"/>
                                          </p:val>
                                        </p:tav>
                                      </p:tavLst>
                                    </p:anim>
                                    <p:animEffect transition="out" filter="fade">
                                      <p:cBhvr>
                                        <p:cTn id="17" dur="1000"/>
                                        <p:tgtEl>
                                          <p:spTgt spid="22547"/>
                                        </p:tgtEl>
                                      </p:cBhvr>
                                    </p:animEffect>
                                    <p:set>
                                      <p:cBhvr>
                                        <p:cTn id="18" dur="1" fill="hold">
                                          <p:stCondLst>
                                            <p:cond delay="999"/>
                                          </p:stCondLst>
                                        </p:cTn>
                                        <p:tgtEl>
                                          <p:spTgt spid="22547"/>
                                        </p:tgtEl>
                                        <p:attrNameLst>
                                          <p:attrName>style.visibility</p:attrName>
                                        </p:attrNameLst>
                                      </p:cBhvr>
                                      <p:to>
                                        <p:strVal val="hidden"/>
                                      </p:to>
                                    </p:set>
                                  </p:childTnLst>
                                </p:cTn>
                              </p:par>
                              <p:par>
                                <p:cTn id="19" presetID="55" presetClass="exit" presetSubtype="0" fill="hold" grpId="1" nodeType="withEffect">
                                  <p:stCondLst>
                                    <p:cond delay="1500"/>
                                  </p:stCondLst>
                                  <p:childTnLst>
                                    <p:anim calcmode="lin" valueType="num">
                                      <p:cBhvr>
                                        <p:cTn id="20" dur="1000"/>
                                        <p:tgtEl>
                                          <p:spTgt spid="22548"/>
                                        </p:tgtEl>
                                        <p:attrNameLst>
                                          <p:attrName>ppt_w</p:attrName>
                                        </p:attrNameLst>
                                      </p:cBhvr>
                                      <p:tavLst>
                                        <p:tav tm="0">
                                          <p:val>
                                            <p:strVal val="ppt_w"/>
                                          </p:val>
                                        </p:tav>
                                        <p:tav tm="100000">
                                          <p:val>
                                            <p:strVal val="ppt_w*0.70"/>
                                          </p:val>
                                        </p:tav>
                                      </p:tavLst>
                                    </p:anim>
                                    <p:anim calcmode="lin" valueType="num">
                                      <p:cBhvr>
                                        <p:cTn id="21" dur="1000"/>
                                        <p:tgtEl>
                                          <p:spTgt spid="22548"/>
                                        </p:tgtEl>
                                        <p:attrNameLst>
                                          <p:attrName>ppt_h</p:attrName>
                                        </p:attrNameLst>
                                      </p:cBhvr>
                                      <p:tavLst>
                                        <p:tav tm="0">
                                          <p:val>
                                            <p:strVal val="ppt_h"/>
                                          </p:val>
                                        </p:tav>
                                        <p:tav tm="100000">
                                          <p:val>
                                            <p:strVal val="ppt_h"/>
                                          </p:val>
                                        </p:tav>
                                      </p:tavLst>
                                    </p:anim>
                                    <p:animEffect transition="out" filter="fade">
                                      <p:cBhvr>
                                        <p:cTn id="22" dur="1000"/>
                                        <p:tgtEl>
                                          <p:spTgt spid="22548"/>
                                        </p:tgtEl>
                                      </p:cBhvr>
                                    </p:animEffect>
                                    <p:set>
                                      <p:cBhvr>
                                        <p:cTn id="23" dur="1" fill="hold">
                                          <p:stCondLst>
                                            <p:cond delay="999"/>
                                          </p:stCondLst>
                                        </p:cTn>
                                        <p:tgtEl>
                                          <p:spTgt spid="22548"/>
                                        </p:tgtEl>
                                        <p:attrNameLst>
                                          <p:attrName>style.visibility</p:attrName>
                                        </p:attrNameLst>
                                      </p:cBhvr>
                                      <p:to>
                                        <p:strVal val="hidden"/>
                                      </p:to>
                                    </p:set>
                                  </p:childTnLst>
                                </p:cTn>
                              </p:par>
                            </p:childTnLst>
                          </p:cTn>
                        </p:par>
                        <p:par>
                          <p:cTn id="24" fill="hold">
                            <p:stCondLst>
                              <p:cond delay="5500"/>
                            </p:stCondLst>
                            <p:childTnLst>
                              <p:par>
                                <p:cTn id="25" presetID="4" presetClass="emph" presetSubtype="2" fill="hold" grpId="0" nodeType="afterEffect">
                                  <p:stCondLst>
                                    <p:cond delay="1000"/>
                                  </p:stCondLst>
                                  <p:childTnLst>
                                    <p:anim to="1.5" calcmode="lin" valueType="num">
                                      <p:cBhvr override="childStyle">
                                        <p:cTn id="26" dur="2000" fill="hold"/>
                                        <p:tgtEl>
                                          <p:spTgt spid="22536"/>
                                        </p:tgtEl>
                                        <p:attrNameLst>
                                          <p:attrName>style.fontSize</p:attrName>
                                        </p:attrNameLst>
                                      </p:cBhvr>
                                    </p:anim>
                                  </p:childTnLst>
                                </p:cTn>
                              </p:par>
                              <p:par>
                                <p:cTn id="27" presetID="4" presetClass="emph" presetSubtype="2" fill="hold" grpId="0" nodeType="withEffect">
                                  <p:stCondLst>
                                    <p:cond delay="0"/>
                                  </p:stCondLst>
                                  <p:childTnLst>
                                    <p:anim to="1.5" calcmode="lin" valueType="num">
                                      <p:cBhvr override="childStyle">
                                        <p:cTn id="28" dur="2000" fill="hold"/>
                                        <p:tgtEl>
                                          <p:spTgt spid="22537"/>
                                        </p:tgtEl>
                                        <p:attrNameLst>
                                          <p:attrName>style.fontSize</p:attrName>
                                        </p:attrNameLst>
                                      </p:cBhvr>
                                    </p:anim>
                                  </p:childTnLst>
                                </p:cTn>
                              </p:par>
                            </p:childTnLst>
                          </p:cTn>
                        </p:par>
                        <p:par>
                          <p:cTn id="29" fill="hold">
                            <p:stCondLst>
                              <p:cond delay="8500"/>
                            </p:stCondLst>
                            <p:childTnLst>
                              <p:par>
                                <p:cTn id="30" presetID="4" presetClass="emph" presetSubtype="2" fill="hold" grpId="0" nodeType="afterEffect">
                                  <p:stCondLst>
                                    <p:cond delay="500"/>
                                  </p:stCondLst>
                                  <p:childTnLst>
                                    <p:anim to="1.5" calcmode="lin" valueType="num">
                                      <p:cBhvr override="childStyle">
                                        <p:cTn id="31" dur="2000" fill="hold"/>
                                        <p:tgtEl>
                                          <p:spTgt spid="22540"/>
                                        </p:tgtEl>
                                        <p:attrNameLst>
                                          <p:attrName>style.fontSize</p:attrName>
                                        </p:attrNameLst>
                                      </p:cBhvr>
                                    </p:anim>
                                  </p:childTnLst>
                                </p:cTn>
                              </p:par>
                              <p:par>
                                <p:cTn id="32" presetID="4" presetClass="emph" presetSubtype="2" fill="hold" grpId="0" nodeType="withEffect">
                                  <p:stCondLst>
                                    <p:cond delay="500"/>
                                  </p:stCondLst>
                                  <p:childTnLst>
                                    <p:anim to="1.5" calcmode="lin" valueType="num">
                                      <p:cBhvr override="childStyle">
                                        <p:cTn id="33" dur="2000" fill="hold"/>
                                        <p:tgtEl>
                                          <p:spTgt spid="22538"/>
                                        </p:tgtEl>
                                        <p:attrNameLst>
                                          <p:attrName>style.fontSize</p:attrName>
                                        </p:attrNameLst>
                                      </p:cBhvr>
                                    </p:anim>
                                  </p:childTnLst>
                                </p:cTn>
                              </p:par>
                              <p:par>
                                <p:cTn id="34" presetID="55" presetClass="entr" presetSubtype="0" fill="hold" grpId="0" nodeType="withEffect">
                                  <p:stCondLst>
                                    <p:cond delay="0"/>
                                  </p:stCondLst>
                                  <p:childTnLst>
                                    <p:set>
                                      <p:cBhvr>
                                        <p:cTn id="35" dur="1" fill="hold">
                                          <p:stCondLst>
                                            <p:cond delay="0"/>
                                          </p:stCondLst>
                                        </p:cTn>
                                        <p:tgtEl>
                                          <p:spTgt spid="22550"/>
                                        </p:tgtEl>
                                        <p:attrNameLst>
                                          <p:attrName>style.visibility</p:attrName>
                                        </p:attrNameLst>
                                      </p:cBhvr>
                                      <p:to>
                                        <p:strVal val="visible"/>
                                      </p:to>
                                    </p:set>
                                    <p:anim calcmode="lin" valueType="num">
                                      <p:cBhvr>
                                        <p:cTn id="36" dur="1000" fill="hold"/>
                                        <p:tgtEl>
                                          <p:spTgt spid="22550"/>
                                        </p:tgtEl>
                                        <p:attrNameLst>
                                          <p:attrName>ppt_w</p:attrName>
                                        </p:attrNameLst>
                                      </p:cBhvr>
                                      <p:tavLst>
                                        <p:tav tm="0">
                                          <p:val>
                                            <p:strVal val="#ppt_w*0.70"/>
                                          </p:val>
                                        </p:tav>
                                        <p:tav tm="100000">
                                          <p:val>
                                            <p:strVal val="#ppt_w"/>
                                          </p:val>
                                        </p:tav>
                                      </p:tavLst>
                                    </p:anim>
                                    <p:anim calcmode="lin" valueType="num">
                                      <p:cBhvr>
                                        <p:cTn id="37" dur="1000" fill="hold"/>
                                        <p:tgtEl>
                                          <p:spTgt spid="22550"/>
                                        </p:tgtEl>
                                        <p:attrNameLst>
                                          <p:attrName>ppt_h</p:attrName>
                                        </p:attrNameLst>
                                      </p:cBhvr>
                                      <p:tavLst>
                                        <p:tav tm="0">
                                          <p:val>
                                            <p:strVal val="#ppt_h"/>
                                          </p:val>
                                        </p:tav>
                                        <p:tav tm="100000">
                                          <p:val>
                                            <p:strVal val="#ppt_h"/>
                                          </p:val>
                                        </p:tav>
                                      </p:tavLst>
                                    </p:anim>
                                    <p:animEffect transition="in" filter="fade">
                                      <p:cBhvr>
                                        <p:cTn id="38" dur="1000"/>
                                        <p:tgtEl>
                                          <p:spTgt spid="22550"/>
                                        </p:tgtEl>
                                      </p:cBhvr>
                                    </p:animEffect>
                                  </p:childTnLst>
                                </p:cTn>
                              </p:par>
                            </p:childTnLst>
                          </p:cTn>
                        </p:par>
                        <p:par>
                          <p:cTn id="39" fill="hold">
                            <p:stCondLst>
                              <p:cond delay="11000"/>
                            </p:stCondLst>
                            <p:childTnLst>
                              <p:par>
                                <p:cTn id="40" presetID="8" presetClass="emph" presetSubtype="0" fill="hold" grpId="0" nodeType="afterEffect">
                                  <p:stCondLst>
                                    <p:cond delay="1000"/>
                                  </p:stCondLst>
                                  <p:childTnLst>
                                    <p:animRot by="21600000">
                                      <p:cBhvr>
                                        <p:cTn id="41" dur="2000" fill="hold"/>
                                        <p:tgtEl>
                                          <p:spTgt spid="22545"/>
                                        </p:tgtEl>
                                        <p:attrNameLst>
                                          <p:attrName>r</p:attrName>
                                        </p:attrNameLst>
                                      </p:cBhvr>
                                    </p:animRot>
                                  </p:childTnLst>
                                </p:cTn>
                              </p:par>
                            </p:childTnLst>
                          </p:cTn>
                        </p:par>
                        <p:par>
                          <p:cTn id="42" fill="hold">
                            <p:stCondLst>
                              <p:cond delay="14000"/>
                            </p:stCondLst>
                            <p:childTnLst>
                              <p:par>
                                <p:cTn id="43" presetID="8" presetClass="exit" presetSubtype="16" fill="hold" grpId="1" nodeType="afterEffect">
                                  <p:stCondLst>
                                    <p:cond delay="1500"/>
                                  </p:stCondLst>
                                  <p:childTnLst>
                                    <p:animEffect transition="out" filter="diamond(in)">
                                      <p:cBhvr>
                                        <p:cTn id="44" dur="2000"/>
                                        <p:tgtEl>
                                          <p:spTgt spid="22550"/>
                                        </p:tgtEl>
                                      </p:cBhvr>
                                    </p:animEffect>
                                    <p:set>
                                      <p:cBhvr>
                                        <p:cTn id="45" dur="1" fill="hold">
                                          <p:stCondLst>
                                            <p:cond delay="1999"/>
                                          </p:stCondLst>
                                        </p:cTn>
                                        <p:tgtEl>
                                          <p:spTgt spid="225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P spid="22537" grpId="0"/>
      <p:bldP spid="22538" grpId="0"/>
      <p:bldP spid="22540" grpId="0"/>
      <p:bldP spid="22545" grpId="0"/>
      <p:bldP spid="22547" grpId="0"/>
      <p:bldP spid="22547" grpId="1"/>
      <p:bldP spid="22548" grpId="0" animBg="1"/>
      <p:bldP spid="22548" grpId="1" animBg="1"/>
      <p:bldP spid="22550" grpId="0"/>
      <p:bldP spid="22550"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1785937"/>
          </a:xfrm>
        </p:spPr>
        <p:txBody>
          <a:bodyPr/>
          <a:lstStyle/>
          <a:p>
            <a:pPr eaLnBrk="1" hangingPunct="1"/>
            <a:r>
              <a:rPr lang="es-AR" dirty="0" smtClean="0">
                <a:latin typeface="Alba Super" pitchFamily="2" charset="0"/>
              </a:rPr>
              <a:t>Variables exógenas</a:t>
            </a:r>
            <a:endParaRPr lang="es-ES" dirty="0" smtClean="0">
              <a:latin typeface="Alba Super" pitchFamily="2" charset="0"/>
            </a:endParaRPr>
          </a:p>
        </p:txBody>
      </p:sp>
      <p:sp>
        <p:nvSpPr>
          <p:cNvPr id="22531" name="Text Box 4"/>
          <p:cNvSpPr txBox="1">
            <a:spLocks noChangeArrowheads="1"/>
          </p:cNvSpPr>
          <p:nvPr/>
        </p:nvSpPr>
        <p:spPr bwMode="auto">
          <a:xfrm>
            <a:off x="684213" y="1989138"/>
            <a:ext cx="8064500" cy="641350"/>
          </a:xfrm>
          <a:prstGeom prst="rect">
            <a:avLst/>
          </a:prstGeom>
          <a:noFill/>
          <a:ln w="9525">
            <a:noFill/>
            <a:miter lim="800000"/>
            <a:headEnd/>
            <a:tailEnd/>
          </a:ln>
        </p:spPr>
        <p:txBody>
          <a:bodyPr>
            <a:spAutoFit/>
          </a:bodyPr>
          <a:lstStyle/>
          <a:p>
            <a:pPr algn="ctr">
              <a:spcBef>
                <a:spcPct val="50000"/>
              </a:spcBef>
            </a:pPr>
            <a:r>
              <a:rPr lang="es-AR" dirty="0">
                <a:solidFill>
                  <a:srgbClr val="CC0099"/>
                </a:solidFill>
              </a:rPr>
              <a:t>Aquellas variables de una u otra función que no están indicadas en los ejes del gráfico del modelo y que habíamos considerado constantes</a:t>
            </a:r>
            <a:r>
              <a:rPr lang="es-AR" dirty="0">
                <a:latin typeface="Arial" charset="0"/>
              </a:rPr>
              <a:t> </a:t>
            </a:r>
            <a:endParaRPr lang="es-ES" dirty="0">
              <a:latin typeface="Arial" charset="0"/>
            </a:endParaRPr>
          </a:p>
        </p:txBody>
      </p:sp>
      <p:sp>
        <p:nvSpPr>
          <p:cNvPr id="22532" name="Rectangle 6"/>
          <p:cNvSpPr>
            <a:spLocks noGrp="1" noChangeArrowheads="1"/>
          </p:cNvSpPr>
          <p:nvPr>
            <p:ph type="body" idx="1"/>
          </p:nvPr>
        </p:nvSpPr>
        <p:spPr>
          <a:xfrm>
            <a:off x="457200" y="2924175"/>
            <a:ext cx="8229600" cy="3201988"/>
          </a:xfrm>
        </p:spPr>
        <p:txBody>
          <a:bodyPr/>
          <a:lstStyle/>
          <a:p>
            <a:pPr eaLnBrk="1" hangingPunct="1"/>
            <a:r>
              <a:rPr lang="es-AR" sz="2400" dirty="0" smtClean="0"/>
              <a:t>Si se modifica alguna de las variables exógenas de la función de demanda (ingreso, gustos y preferencias, precio de bienes sustitutos o complementarios), se desplaza la curva de demanda.</a:t>
            </a:r>
          </a:p>
          <a:p>
            <a:pPr eaLnBrk="1" hangingPunct="1"/>
            <a:r>
              <a:rPr lang="es-AR" sz="2400" dirty="0" smtClean="0"/>
              <a:t>Si se modifica alguna de las variables exógenas de la función de oferta (costos de producción, tecnología, clima), se desplaza la curva de oferta.</a:t>
            </a:r>
            <a:endParaRPr lang="es-E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684213" y="1989138"/>
            <a:ext cx="8064500" cy="641350"/>
          </a:xfrm>
          <a:prstGeom prst="rect">
            <a:avLst/>
          </a:prstGeom>
          <a:noFill/>
          <a:ln w="9525">
            <a:noFill/>
            <a:miter lim="800000"/>
            <a:headEnd/>
            <a:tailEnd/>
          </a:ln>
        </p:spPr>
        <p:txBody>
          <a:bodyPr>
            <a:spAutoFit/>
          </a:bodyPr>
          <a:lstStyle/>
          <a:p>
            <a:pPr algn="ctr">
              <a:spcBef>
                <a:spcPct val="50000"/>
              </a:spcBef>
            </a:pPr>
            <a:r>
              <a:rPr lang="es-AR" dirty="0">
                <a:solidFill>
                  <a:srgbClr val="CC0099"/>
                </a:solidFill>
              </a:rPr>
              <a:t>Aquellas variables de una u otra función que </a:t>
            </a:r>
            <a:r>
              <a:rPr lang="es-AR" dirty="0" smtClean="0">
                <a:solidFill>
                  <a:srgbClr val="CC0099"/>
                </a:solidFill>
              </a:rPr>
              <a:t>están </a:t>
            </a:r>
            <a:r>
              <a:rPr lang="es-AR" dirty="0">
                <a:solidFill>
                  <a:srgbClr val="CC0099"/>
                </a:solidFill>
              </a:rPr>
              <a:t>indicadas en los ejes del gráfico del </a:t>
            </a:r>
            <a:r>
              <a:rPr lang="es-AR" dirty="0" smtClean="0">
                <a:solidFill>
                  <a:srgbClr val="CC0099"/>
                </a:solidFill>
              </a:rPr>
              <a:t>modelo</a:t>
            </a:r>
            <a:endParaRPr lang="es-ES" dirty="0">
              <a:latin typeface="Arial" charset="0"/>
            </a:endParaRPr>
          </a:p>
        </p:txBody>
      </p:sp>
      <p:sp>
        <p:nvSpPr>
          <p:cNvPr id="7" name="Rectangle 2"/>
          <p:cNvSpPr>
            <a:spLocks noGrp="1" noChangeArrowheads="1"/>
          </p:cNvSpPr>
          <p:nvPr>
            <p:ph type="title"/>
          </p:nvPr>
        </p:nvSpPr>
        <p:spPr>
          <a:xfrm>
            <a:off x="457200" y="274638"/>
            <a:ext cx="8229600" cy="1785937"/>
          </a:xfrm>
        </p:spPr>
        <p:txBody>
          <a:bodyPr/>
          <a:lstStyle/>
          <a:p>
            <a:pPr eaLnBrk="1" hangingPunct="1"/>
            <a:r>
              <a:rPr lang="es-AR" dirty="0" smtClean="0">
                <a:latin typeface="Alba Super" pitchFamily="2" charset="0"/>
              </a:rPr>
              <a:t>Variables exógenas</a:t>
            </a:r>
            <a:endParaRPr lang="es-ES" dirty="0" smtClean="0">
              <a:latin typeface="Alba Super" pitchFamily="2" charset="0"/>
            </a:endParaRPr>
          </a:p>
        </p:txBody>
      </p:sp>
      <p:sp>
        <p:nvSpPr>
          <p:cNvPr id="8" name="Rectangle 6"/>
          <p:cNvSpPr txBox="1">
            <a:spLocks noChangeArrowheads="1"/>
          </p:cNvSpPr>
          <p:nvPr/>
        </p:nvSpPr>
        <p:spPr bwMode="auto">
          <a:xfrm>
            <a:off x="457200" y="2924175"/>
            <a:ext cx="8229600" cy="3201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s-ES" sz="2400" kern="0" dirty="0" smtClean="0">
                <a:latin typeface="+mn-lt"/>
              </a:rPr>
              <a:t>Si se modifican las variables endógenas, que normalmente es el precio, las curvas no se desplazan ya que en la misma pendiente de la función se demuestra que pasaría si se modifica, es por esto que se produce un aumento o disminución de la cantidad demandada u ofrecida según corresponda.</a:t>
            </a:r>
            <a:endParaRPr kumimoji="0" lang="es-E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4"/>
          <p:cNvSpPr txBox="1">
            <a:spLocks noChangeArrowheads="1"/>
          </p:cNvSpPr>
          <p:nvPr/>
        </p:nvSpPr>
        <p:spPr bwMode="auto">
          <a:xfrm>
            <a:off x="500034" y="1357298"/>
            <a:ext cx="8280400" cy="701675"/>
          </a:xfrm>
          <a:prstGeom prst="rect">
            <a:avLst/>
          </a:prstGeom>
          <a:noFill/>
          <a:ln w="9525">
            <a:noFill/>
            <a:miter lim="800000"/>
            <a:headEnd/>
            <a:tailEnd/>
          </a:ln>
        </p:spPr>
        <p:txBody>
          <a:bodyPr>
            <a:spAutoFit/>
          </a:bodyPr>
          <a:lstStyle/>
          <a:p>
            <a:pPr algn="ctr">
              <a:spcBef>
                <a:spcPct val="50000"/>
              </a:spcBef>
            </a:pPr>
            <a:r>
              <a:rPr lang="es-AR" sz="2000" dirty="0">
                <a:solidFill>
                  <a:srgbClr val="CC0099"/>
                </a:solidFill>
              </a:rPr>
              <a:t>¿Qué sucede en el mercado de carteras de cuero si la mayoría de población adhiere a los principios de los ecologistas?</a:t>
            </a:r>
            <a:endParaRPr lang="es-ES" sz="2000" dirty="0">
              <a:solidFill>
                <a:srgbClr val="CC0099"/>
              </a:solidFill>
            </a:endParaRPr>
          </a:p>
        </p:txBody>
      </p:sp>
      <p:sp>
        <p:nvSpPr>
          <p:cNvPr id="26635" name="Line 11"/>
          <p:cNvSpPr>
            <a:spLocks noChangeShapeType="1"/>
          </p:cNvSpPr>
          <p:nvPr/>
        </p:nvSpPr>
        <p:spPr bwMode="auto">
          <a:xfrm>
            <a:off x="3492500" y="3429000"/>
            <a:ext cx="0" cy="2374900"/>
          </a:xfrm>
          <a:prstGeom prst="line">
            <a:avLst/>
          </a:prstGeom>
          <a:noFill/>
          <a:ln w="9525">
            <a:solidFill>
              <a:schemeClr val="tx1"/>
            </a:solidFill>
            <a:round/>
            <a:headEnd/>
            <a:tailEnd/>
          </a:ln>
        </p:spPr>
        <p:txBody>
          <a:bodyPr/>
          <a:lstStyle/>
          <a:p>
            <a:endParaRPr lang="es-ES_tradnl"/>
          </a:p>
        </p:txBody>
      </p:sp>
      <p:sp>
        <p:nvSpPr>
          <p:cNvPr id="26636" name="Line 12"/>
          <p:cNvSpPr>
            <a:spLocks noChangeShapeType="1"/>
          </p:cNvSpPr>
          <p:nvPr/>
        </p:nvSpPr>
        <p:spPr bwMode="auto">
          <a:xfrm>
            <a:off x="3492500" y="5805488"/>
            <a:ext cx="2520950" cy="0"/>
          </a:xfrm>
          <a:prstGeom prst="line">
            <a:avLst/>
          </a:prstGeom>
          <a:noFill/>
          <a:ln w="9525">
            <a:solidFill>
              <a:schemeClr val="tx1"/>
            </a:solidFill>
            <a:round/>
            <a:headEnd/>
            <a:tailEnd/>
          </a:ln>
        </p:spPr>
        <p:txBody>
          <a:bodyPr/>
          <a:lstStyle/>
          <a:p>
            <a:endParaRPr lang="es-ES_tradnl"/>
          </a:p>
        </p:txBody>
      </p:sp>
      <p:sp>
        <p:nvSpPr>
          <p:cNvPr id="26639" name="Text Box 15"/>
          <p:cNvSpPr txBox="1">
            <a:spLocks noChangeArrowheads="1"/>
          </p:cNvSpPr>
          <p:nvPr/>
        </p:nvSpPr>
        <p:spPr bwMode="auto">
          <a:xfrm>
            <a:off x="2987675" y="3429000"/>
            <a:ext cx="360363" cy="366713"/>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26640" name="Text Box 16"/>
          <p:cNvSpPr txBox="1">
            <a:spLocks noChangeArrowheads="1"/>
          </p:cNvSpPr>
          <p:nvPr/>
        </p:nvSpPr>
        <p:spPr bwMode="auto">
          <a:xfrm>
            <a:off x="5653088" y="5805488"/>
            <a:ext cx="576262" cy="366712"/>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6641" name="Line 17"/>
          <p:cNvSpPr>
            <a:spLocks noChangeShapeType="1"/>
          </p:cNvSpPr>
          <p:nvPr/>
        </p:nvSpPr>
        <p:spPr bwMode="auto">
          <a:xfrm>
            <a:off x="3851275" y="3789363"/>
            <a:ext cx="1800225" cy="1655762"/>
          </a:xfrm>
          <a:prstGeom prst="line">
            <a:avLst/>
          </a:prstGeom>
          <a:noFill/>
          <a:ln w="38100">
            <a:solidFill>
              <a:srgbClr val="CC0099"/>
            </a:solidFill>
            <a:round/>
            <a:headEnd/>
            <a:tailEnd/>
          </a:ln>
        </p:spPr>
        <p:txBody>
          <a:bodyPr/>
          <a:lstStyle/>
          <a:p>
            <a:endParaRPr lang="es-ES_tradnl"/>
          </a:p>
        </p:txBody>
      </p:sp>
      <p:sp>
        <p:nvSpPr>
          <p:cNvPr id="26642" name="Line 18"/>
          <p:cNvSpPr>
            <a:spLocks noChangeShapeType="1"/>
          </p:cNvSpPr>
          <p:nvPr/>
        </p:nvSpPr>
        <p:spPr bwMode="auto">
          <a:xfrm flipV="1">
            <a:off x="3852863" y="3717925"/>
            <a:ext cx="1727200" cy="1655763"/>
          </a:xfrm>
          <a:prstGeom prst="line">
            <a:avLst/>
          </a:prstGeom>
          <a:noFill/>
          <a:ln w="38100">
            <a:solidFill>
              <a:srgbClr val="CC0099"/>
            </a:solidFill>
            <a:round/>
            <a:headEnd/>
            <a:tailEnd/>
          </a:ln>
        </p:spPr>
        <p:txBody>
          <a:bodyPr/>
          <a:lstStyle/>
          <a:p>
            <a:endParaRPr lang="es-ES_tradnl"/>
          </a:p>
        </p:txBody>
      </p:sp>
      <p:sp>
        <p:nvSpPr>
          <p:cNvPr id="26643" name="Text Box 19"/>
          <p:cNvSpPr txBox="1">
            <a:spLocks noChangeArrowheads="1"/>
          </p:cNvSpPr>
          <p:nvPr/>
        </p:nvSpPr>
        <p:spPr bwMode="auto">
          <a:xfrm>
            <a:off x="5724525" y="5229225"/>
            <a:ext cx="360363"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6644" name="Text Box 20"/>
          <p:cNvSpPr txBox="1">
            <a:spLocks noChangeArrowheads="1"/>
          </p:cNvSpPr>
          <p:nvPr/>
        </p:nvSpPr>
        <p:spPr bwMode="auto">
          <a:xfrm>
            <a:off x="5724525" y="3573463"/>
            <a:ext cx="431800"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6646" name="Line 22"/>
          <p:cNvSpPr>
            <a:spLocks noChangeShapeType="1"/>
          </p:cNvSpPr>
          <p:nvPr/>
        </p:nvSpPr>
        <p:spPr bwMode="auto">
          <a:xfrm>
            <a:off x="4716463" y="4581525"/>
            <a:ext cx="0" cy="1223963"/>
          </a:xfrm>
          <a:prstGeom prst="line">
            <a:avLst/>
          </a:prstGeom>
          <a:noFill/>
          <a:ln w="9525" cap="rnd">
            <a:solidFill>
              <a:schemeClr val="tx1"/>
            </a:solidFill>
            <a:prstDash val="sysDot"/>
            <a:round/>
            <a:headEnd/>
            <a:tailEnd/>
          </a:ln>
        </p:spPr>
        <p:txBody>
          <a:bodyPr/>
          <a:lstStyle/>
          <a:p>
            <a:endParaRPr lang="es-ES_tradnl"/>
          </a:p>
        </p:txBody>
      </p:sp>
      <p:sp>
        <p:nvSpPr>
          <p:cNvPr id="26647" name="Line 23"/>
          <p:cNvSpPr>
            <a:spLocks noChangeShapeType="1"/>
          </p:cNvSpPr>
          <p:nvPr/>
        </p:nvSpPr>
        <p:spPr bwMode="auto">
          <a:xfrm flipH="1">
            <a:off x="3492500" y="4581525"/>
            <a:ext cx="1152525" cy="0"/>
          </a:xfrm>
          <a:prstGeom prst="line">
            <a:avLst/>
          </a:prstGeom>
          <a:noFill/>
          <a:ln w="9525" cap="rnd">
            <a:solidFill>
              <a:schemeClr val="tx1"/>
            </a:solidFill>
            <a:prstDash val="sysDot"/>
            <a:round/>
            <a:headEnd/>
            <a:tailEnd/>
          </a:ln>
        </p:spPr>
        <p:txBody>
          <a:bodyPr/>
          <a:lstStyle/>
          <a:p>
            <a:endParaRPr lang="es-ES_tradnl"/>
          </a:p>
        </p:txBody>
      </p:sp>
      <p:sp>
        <p:nvSpPr>
          <p:cNvPr id="26648" name="Text Box 24"/>
          <p:cNvSpPr txBox="1">
            <a:spLocks noChangeArrowheads="1"/>
          </p:cNvSpPr>
          <p:nvPr/>
        </p:nvSpPr>
        <p:spPr bwMode="auto">
          <a:xfrm>
            <a:off x="2916238" y="4365625"/>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6649" name="Text Box 25"/>
          <p:cNvSpPr txBox="1">
            <a:spLocks noChangeArrowheads="1"/>
          </p:cNvSpPr>
          <p:nvPr/>
        </p:nvSpPr>
        <p:spPr bwMode="auto">
          <a:xfrm>
            <a:off x="4500563" y="5878513"/>
            <a:ext cx="576262"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6650" name="Text Box 26"/>
          <p:cNvSpPr txBox="1">
            <a:spLocks noChangeArrowheads="1"/>
          </p:cNvSpPr>
          <p:nvPr/>
        </p:nvSpPr>
        <p:spPr bwMode="auto">
          <a:xfrm>
            <a:off x="2143108" y="2143116"/>
            <a:ext cx="4895850" cy="366712"/>
          </a:xfrm>
          <a:prstGeom prst="rect">
            <a:avLst/>
          </a:prstGeom>
          <a:noFill/>
          <a:ln w="9525">
            <a:noFill/>
            <a:miter lim="800000"/>
            <a:headEnd/>
            <a:tailEnd/>
          </a:ln>
        </p:spPr>
        <p:txBody>
          <a:bodyPr>
            <a:spAutoFit/>
          </a:bodyPr>
          <a:lstStyle/>
          <a:p>
            <a:pPr algn="ctr">
              <a:spcBef>
                <a:spcPct val="50000"/>
              </a:spcBef>
            </a:pPr>
            <a:r>
              <a:rPr lang="es-AR" dirty="0"/>
              <a:t>Partimos del equilibrio del mercado</a:t>
            </a:r>
            <a:endParaRPr lang="es-ES" dirty="0"/>
          </a:p>
        </p:txBody>
      </p:sp>
      <p:sp>
        <p:nvSpPr>
          <p:cNvPr id="26652" name="Text Box 28"/>
          <p:cNvSpPr txBox="1">
            <a:spLocks noChangeArrowheads="1"/>
          </p:cNvSpPr>
          <p:nvPr/>
        </p:nvSpPr>
        <p:spPr bwMode="auto">
          <a:xfrm>
            <a:off x="2195513" y="2636838"/>
            <a:ext cx="4681537" cy="366712"/>
          </a:xfrm>
          <a:prstGeom prst="rect">
            <a:avLst/>
          </a:prstGeom>
          <a:noFill/>
          <a:ln w="9525">
            <a:noFill/>
            <a:miter lim="800000"/>
            <a:headEnd/>
            <a:tailEnd/>
          </a:ln>
        </p:spPr>
        <p:txBody>
          <a:bodyPr>
            <a:spAutoFit/>
          </a:bodyPr>
          <a:lstStyle/>
          <a:p>
            <a:pPr algn="ctr">
              <a:spcBef>
                <a:spcPct val="50000"/>
              </a:spcBef>
            </a:pPr>
            <a:r>
              <a:rPr lang="es-AR"/>
              <a:t>Y luego analizamos el enunciado</a:t>
            </a:r>
            <a:endParaRPr lang="es-ES"/>
          </a:p>
        </p:txBody>
      </p:sp>
      <p:sp>
        <p:nvSpPr>
          <p:cNvPr id="17" name="16 CuadroTexto"/>
          <p:cNvSpPr txBox="1"/>
          <p:nvPr/>
        </p:nvSpPr>
        <p:spPr>
          <a:xfrm>
            <a:off x="1000100" y="500042"/>
            <a:ext cx="7358114" cy="646331"/>
          </a:xfrm>
          <a:prstGeom prst="rect">
            <a:avLst/>
          </a:prstGeom>
          <a:noFill/>
        </p:spPr>
        <p:txBody>
          <a:bodyPr wrap="square" rtlCol="0">
            <a:spAutoFit/>
          </a:bodyPr>
          <a:lstStyle/>
          <a:p>
            <a:pPr algn="ctr"/>
            <a:r>
              <a:rPr lang="es-ES_tradnl" sz="3600" dirty="0" smtClean="0"/>
              <a:t>EJEMPLOS</a:t>
            </a:r>
            <a:endParaRPr lang="es-ES_tradnl"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2000"/>
                                  </p:stCondLst>
                                  <p:childTnLst>
                                    <p:set>
                                      <p:cBhvr>
                                        <p:cTn id="6" dur="1" fill="hold">
                                          <p:stCondLst>
                                            <p:cond delay="0"/>
                                          </p:stCondLst>
                                        </p:cTn>
                                        <p:tgtEl>
                                          <p:spTgt spid="26650"/>
                                        </p:tgtEl>
                                        <p:attrNameLst>
                                          <p:attrName>style.visibility</p:attrName>
                                        </p:attrNameLst>
                                      </p:cBhvr>
                                      <p:to>
                                        <p:strVal val="visible"/>
                                      </p:to>
                                    </p:set>
                                    <p:animEffect transition="in" filter="wipe(down)">
                                      <p:cBhvr>
                                        <p:cTn id="7" dur="500"/>
                                        <p:tgtEl>
                                          <p:spTgt spid="26650"/>
                                        </p:tgtEl>
                                      </p:cBhvr>
                                    </p:animEffect>
                                  </p:childTnLst>
                                </p:cTn>
                              </p:par>
                            </p:childTnLst>
                          </p:cTn>
                        </p:par>
                        <p:par>
                          <p:cTn id="8" fill="hold">
                            <p:stCondLst>
                              <p:cond delay="2500"/>
                            </p:stCondLst>
                            <p:childTnLst>
                              <p:par>
                                <p:cTn id="9" presetID="1" presetClass="entr" presetSubtype="0" fill="hold" grpId="0" nodeType="afterEffect">
                                  <p:stCondLst>
                                    <p:cond delay="2000"/>
                                  </p:stCondLst>
                                  <p:childTnLst>
                                    <p:set>
                                      <p:cBhvr>
                                        <p:cTn id="10" dur="1" fill="hold">
                                          <p:stCondLst>
                                            <p:cond delay="0"/>
                                          </p:stCondLst>
                                        </p:cTn>
                                        <p:tgtEl>
                                          <p:spTgt spid="26635"/>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26636"/>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26639"/>
                                        </p:tgtEl>
                                        <p:attrNameLst>
                                          <p:attrName>style.visibility</p:attrName>
                                        </p:attrNameLst>
                                      </p:cBhvr>
                                      <p:to>
                                        <p:strVal val="visible"/>
                                      </p:to>
                                    </p:set>
                                  </p:childTnLst>
                                </p:cTn>
                              </p:par>
                              <p:par>
                                <p:cTn id="15" presetID="1" presetClass="entr" presetSubtype="0" fill="hold" grpId="0" nodeType="withEffect">
                                  <p:stCondLst>
                                    <p:cond delay="2000"/>
                                  </p:stCondLst>
                                  <p:childTnLst>
                                    <p:set>
                                      <p:cBhvr>
                                        <p:cTn id="16" dur="1" fill="hold">
                                          <p:stCondLst>
                                            <p:cond delay="0"/>
                                          </p:stCondLst>
                                        </p:cTn>
                                        <p:tgtEl>
                                          <p:spTgt spid="26640"/>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26641"/>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26642"/>
                                        </p:tgtEl>
                                        <p:attrNameLst>
                                          <p:attrName>style.visibility</p:attrName>
                                        </p:attrNameLst>
                                      </p:cBhvr>
                                      <p:to>
                                        <p:strVal val="visible"/>
                                      </p:to>
                                    </p:set>
                                  </p:childTnLst>
                                </p:cTn>
                              </p:par>
                              <p:par>
                                <p:cTn id="21" presetID="1" presetClass="entr" presetSubtype="0" fill="hold" grpId="0" nodeType="withEffect">
                                  <p:stCondLst>
                                    <p:cond delay="2000"/>
                                  </p:stCondLst>
                                  <p:childTnLst>
                                    <p:set>
                                      <p:cBhvr>
                                        <p:cTn id="22" dur="1" fill="hold">
                                          <p:stCondLst>
                                            <p:cond delay="0"/>
                                          </p:stCondLst>
                                        </p:cTn>
                                        <p:tgtEl>
                                          <p:spTgt spid="26644"/>
                                        </p:tgtEl>
                                        <p:attrNameLst>
                                          <p:attrName>style.visibility</p:attrName>
                                        </p:attrNameLst>
                                      </p:cBhvr>
                                      <p:to>
                                        <p:strVal val="visible"/>
                                      </p:to>
                                    </p:set>
                                  </p:childTnLst>
                                </p:cTn>
                              </p:par>
                              <p:par>
                                <p:cTn id="23" presetID="1" presetClass="entr" presetSubtype="0" fill="hold" grpId="0" nodeType="withEffect">
                                  <p:stCondLst>
                                    <p:cond delay="2000"/>
                                  </p:stCondLst>
                                  <p:childTnLst>
                                    <p:set>
                                      <p:cBhvr>
                                        <p:cTn id="24" dur="1" fill="hold">
                                          <p:stCondLst>
                                            <p:cond delay="0"/>
                                          </p:stCondLst>
                                        </p:cTn>
                                        <p:tgtEl>
                                          <p:spTgt spid="26643"/>
                                        </p:tgtEl>
                                        <p:attrNameLst>
                                          <p:attrName>style.visibility</p:attrName>
                                        </p:attrNameLst>
                                      </p:cBhvr>
                                      <p:to>
                                        <p:strVal val="visible"/>
                                      </p:to>
                                    </p:set>
                                  </p:childTnLst>
                                </p:cTn>
                              </p:par>
                              <p:par>
                                <p:cTn id="25" presetID="1" presetClass="entr" presetSubtype="0" fill="hold" grpId="0" nodeType="withEffect">
                                  <p:stCondLst>
                                    <p:cond delay="2000"/>
                                  </p:stCondLst>
                                  <p:childTnLst>
                                    <p:set>
                                      <p:cBhvr>
                                        <p:cTn id="26" dur="1" fill="hold">
                                          <p:stCondLst>
                                            <p:cond delay="0"/>
                                          </p:stCondLst>
                                        </p:cTn>
                                        <p:tgtEl>
                                          <p:spTgt spid="26648"/>
                                        </p:tgtEl>
                                        <p:attrNameLst>
                                          <p:attrName>style.visibility</p:attrName>
                                        </p:attrNameLst>
                                      </p:cBhvr>
                                      <p:to>
                                        <p:strVal val="visible"/>
                                      </p:to>
                                    </p:set>
                                  </p:childTnLst>
                                </p:cTn>
                              </p:par>
                              <p:par>
                                <p:cTn id="27" presetID="1" presetClass="entr" presetSubtype="0" fill="hold" grpId="0" nodeType="withEffect">
                                  <p:stCondLst>
                                    <p:cond delay="2000"/>
                                  </p:stCondLst>
                                  <p:childTnLst>
                                    <p:set>
                                      <p:cBhvr>
                                        <p:cTn id="28" dur="1" fill="hold">
                                          <p:stCondLst>
                                            <p:cond delay="0"/>
                                          </p:stCondLst>
                                        </p:cTn>
                                        <p:tgtEl>
                                          <p:spTgt spid="26649"/>
                                        </p:tgtEl>
                                        <p:attrNameLst>
                                          <p:attrName>style.visibility</p:attrName>
                                        </p:attrNameLst>
                                      </p:cBhvr>
                                      <p:to>
                                        <p:strVal val="visible"/>
                                      </p:to>
                                    </p:set>
                                  </p:childTnLst>
                                </p:cTn>
                              </p:par>
                              <p:par>
                                <p:cTn id="29" presetID="1" presetClass="entr" presetSubtype="0" fill="hold" grpId="0" nodeType="withEffect">
                                  <p:stCondLst>
                                    <p:cond delay="2000"/>
                                  </p:stCondLst>
                                  <p:childTnLst>
                                    <p:set>
                                      <p:cBhvr>
                                        <p:cTn id="30" dur="1" fill="hold">
                                          <p:stCondLst>
                                            <p:cond delay="0"/>
                                          </p:stCondLst>
                                        </p:cTn>
                                        <p:tgtEl>
                                          <p:spTgt spid="26646"/>
                                        </p:tgtEl>
                                        <p:attrNameLst>
                                          <p:attrName>style.visibility</p:attrName>
                                        </p:attrNameLst>
                                      </p:cBhvr>
                                      <p:to>
                                        <p:strVal val="visible"/>
                                      </p:to>
                                    </p:set>
                                  </p:childTnLst>
                                </p:cTn>
                              </p:par>
                              <p:par>
                                <p:cTn id="31" presetID="1" presetClass="entr" presetSubtype="0" fill="hold" grpId="0" nodeType="withEffect">
                                  <p:stCondLst>
                                    <p:cond delay="2000"/>
                                  </p:stCondLst>
                                  <p:childTnLst>
                                    <p:set>
                                      <p:cBhvr>
                                        <p:cTn id="32" dur="1" fill="hold">
                                          <p:stCondLst>
                                            <p:cond delay="0"/>
                                          </p:stCondLst>
                                        </p:cTn>
                                        <p:tgtEl>
                                          <p:spTgt spid="26647"/>
                                        </p:tgtEl>
                                        <p:attrNameLst>
                                          <p:attrName>style.visibility</p:attrName>
                                        </p:attrNameLst>
                                      </p:cBhvr>
                                      <p:to>
                                        <p:strVal val="visible"/>
                                      </p:to>
                                    </p:set>
                                  </p:childTnLst>
                                </p:cTn>
                              </p:par>
                            </p:childTnLst>
                          </p:cTn>
                        </p:par>
                        <p:par>
                          <p:cTn id="33" fill="hold">
                            <p:stCondLst>
                              <p:cond delay="4500"/>
                            </p:stCondLst>
                            <p:childTnLst>
                              <p:par>
                                <p:cTn id="34" presetID="1" presetClass="entr" presetSubtype="0" fill="hold" grpId="0" nodeType="afterEffect">
                                  <p:stCondLst>
                                    <p:cond delay="1500"/>
                                  </p:stCondLst>
                                  <p:childTnLst>
                                    <p:set>
                                      <p:cBhvr>
                                        <p:cTn id="35" dur="1" fill="hold">
                                          <p:stCondLst>
                                            <p:cond delay="0"/>
                                          </p:stCondLst>
                                        </p:cTn>
                                        <p:tgtEl>
                                          <p:spTgt spid="26652"/>
                                        </p:tgtEl>
                                        <p:attrNameLst>
                                          <p:attrName>style.visibility</p:attrName>
                                        </p:attrNameLst>
                                      </p:cBhvr>
                                      <p:to>
                                        <p:strVal val="visible"/>
                                      </p:to>
                                    </p:set>
                                  </p:childTnLst>
                                </p:cTn>
                              </p:par>
                            </p:childTnLst>
                          </p:cTn>
                        </p:par>
                        <p:par>
                          <p:cTn id="36" fill="hold">
                            <p:stCondLst>
                              <p:cond delay="6000"/>
                            </p:stCondLst>
                            <p:childTnLst>
                              <p:par>
                                <p:cTn id="37" presetID="8" presetClass="exit" presetSubtype="16" fill="hold" grpId="1" nodeType="afterEffect">
                                  <p:stCondLst>
                                    <p:cond delay="2500"/>
                                  </p:stCondLst>
                                  <p:childTnLst>
                                    <p:animEffect transition="out" filter="diamond(in)">
                                      <p:cBhvr>
                                        <p:cTn id="38" dur="2000"/>
                                        <p:tgtEl>
                                          <p:spTgt spid="26650"/>
                                        </p:tgtEl>
                                      </p:cBhvr>
                                    </p:animEffect>
                                    <p:set>
                                      <p:cBhvr>
                                        <p:cTn id="39" dur="1" fill="hold">
                                          <p:stCondLst>
                                            <p:cond delay="1999"/>
                                          </p:stCondLst>
                                        </p:cTn>
                                        <p:tgtEl>
                                          <p:spTgt spid="26650"/>
                                        </p:tgtEl>
                                        <p:attrNameLst>
                                          <p:attrName>style.visibility</p:attrName>
                                        </p:attrNameLst>
                                      </p:cBhvr>
                                      <p:to>
                                        <p:strVal val="hidden"/>
                                      </p:to>
                                    </p:set>
                                  </p:childTnLst>
                                </p:cTn>
                              </p:par>
                              <p:par>
                                <p:cTn id="40" presetID="4" presetClass="exit" presetSubtype="16" fill="hold" grpId="1" nodeType="withEffect">
                                  <p:stCondLst>
                                    <p:cond delay="2000"/>
                                  </p:stCondLst>
                                  <p:childTnLst>
                                    <p:animEffect transition="out" filter="box(in)">
                                      <p:cBhvr>
                                        <p:cTn id="41" dur="500"/>
                                        <p:tgtEl>
                                          <p:spTgt spid="26652"/>
                                        </p:tgtEl>
                                      </p:cBhvr>
                                    </p:animEffect>
                                    <p:set>
                                      <p:cBhvr>
                                        <p:cTn id="42" dur="1" fill="hold">
                                          <p:stCondLst>
                                            <p:cond delay="499"/>
                                          </p:stCondLst>
                                        </p:cTn>
                                        <p:tgtEl>
                                          <p:spTgt spid="2665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5" grpId="0" animBg="1"/>
      <p:bldP spid="26636" grpId="0" animBg="1"/>
      <p:bldP spid="26639" grpId="0"/>
      <p:bldP spid="26640" grpId="0"/>
      <p:bldP spid="26641" grpId="0" animBg="1"/>
      <p:bldP spid="26642" grpId="0" animBg="1"/>
      <p:bldP spid="26643" grpId="0"/>
      <p:bldP spid="26644" grpId="0"/>
      <p:bldP spid="26646" grpId="0" animBg="1"/>
      <p:bldP spid="26647" grpId="0" animBg="1"/>
      <p:bldP spid="26648" grpId="0"/>
      <p:bldP spid="26649" grpId="0"/>
      <p:bldP spid="26650" grpId="0"/>
      <p:bldP spid="26650" grpId="1"/>
      <p:bldP spid="26652" grpId="0"/>
      <p:bldP spid="2665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468313" y="476250"/>
            <a:ext cx="8280400" cy="701675"/>
          </a:xfrm>
          <a:prstGeom prst="rect">
            <a:avLst/>
          </a:prstGeom>
          <a:noFill/>
          <a:ln w="9525">
            <a:noFill/>
            <a:miter lim="800000"/>
            <a:headEnd/>
            <a:tailEnd/>
          </a:ln>
        </p:spPr>
        <p:txBody>
          <a:bodyPr>
            <a:spAutoFit/>
          </a:bodyPr>
          <a:lstStyle/>
          <a:p>
            <a:pPr algn="ctr">
              <a:spcBef>
                <a:spcPct val="50000"/>
              </a:spcBef>
            </a:pPr>
            <a:r>
              <a:rPr lang="es-AR" sz="2000">
                <a:solidFill>
                  <a:srgbClr val="CC0099"/>
                </a:solidFill>
              </a:rPr>
              <a:t>¿Qué sucede en el mercado de carteras de cuero si la mayoría de población adhiere a los principios de los ecologistas?</a:t>
            </a:r>
            <a:endParaRPr lang="es-ES" sz="2000">
              <a:solidFill>
                <a:srgbClr val="CC0099"/>
              </a:solidFill>
            </a:endParaRPr>
          </a:p>
        </p:txBody>
      </p:sp>
      <p:sp>
        <p:nvSpPr>
          <p:cNvPr id="26632" name="AutoShape 8"/>
          <p:cNvSpPr>
            <a:spLocks noChangeArrowheads="1"/>
          </p:cNvSpPr>
          <p:nvPr/>
        </p:nvSpPr>
        <p:spPr bwMode="auto">
          <a:xfrm rot="-5400000">
            <a:off x="1096963" y="1287463"/>
            <a:ext cx="2054225" cy="2016125"/>
          </a:xfrm>
          <a:prstGeom prst="downArrow">
            <a:avLst>
              <a:gd name="adj1" fmla="val 70139"/>
              <a:gd name="adj2" fmla="val 30278"/>
            </a:avLst>
          </a:prstGeom>
          <a:solidFill>
            <a:schemeClr val="accent1"/>
          </a:solidFill>
          <a:ln w="9525">
            <a:solidFill>
              <a:schemeClr val="tx1"/>
            </a:solidFill>
            <a:miter lim="800000"/>
            <a:headEnd/>
            <a:tailEnd/>
          </a:ln>
        </p:spPr>
        <p:txBody>
          <a:bodyPr wrap="none" anchor="ctr"/>
          <a:lstStyle/>
          <a:p>
            <a:endParaRPr lang="es-AR"/>
          </a:p>
        </p:txBody>
      </p:sp>
      <p:sp>
        <p:nvSpPr>
          <p:cNvPr id="26633" name="Text Box 9"/>
          <p:cNvSpPr txBox="1">
            <a:spLocks noChangeArrowheads="1"/>
          </p:cNvSpPr>
          <p:nvPr/>
        </p:nvSpPr>
        <p:spPr bwMode="auto">
          <a:xfrm>
            <a:off x="1187450" y="1700213"/>
            <a:ext cx="1657350" cy="1155700"/>
          </a:xfrm>
          <a:prstGeom prst="rect">
            <a:avLst/>
          </a:prstGeom>
          <a:noFill/>
          <a:ln w="9525">
            <a:noFill/>
            <a:miter lim="800000"/>
            <a:headEnd/>
            <a:tailEnd/>
          </a:ln>
        </p:spPr>
        <p:txBody>
          <a:bodyPr>
            <a:spAutoFit/>
          </a:bodyPr>
          <a:lstStyle/>
          <a:p>
            <a:pPr algn="ctr">
              <a:spcBef>
                <a:spcPct val="50000"/>
              </a:spcBef>
            </a:pPr>
            <a:r>
              <a:rPr lang="es-AR" sz="1400" b="1">
                <a:latin typeface="Arial" charset="0"/>
              </a:rPr>
              <a:t>Cambian los gustos y preferencias de los consumidores</a:t>
            </a:r>
            <a:endParaRPr lang="es-ES" sz="1400" b="1">
              <a:latin typeface="Arial" charset="0"/>
            </a:endParaRPr>
          </a:p>
        </p:txBody>
      </p:sp>
      <p:sp>
        <p:nvSpPr>
          <p:cNvPr id="26635" name="Line 11"/>
          <p:cNvSpPr>
            <a:spLocks noChangeShapeType="1"/>
          </p:cNvSpPr>
          <p:nvPr/>
        </p:nvSpPr>
        <p:spPr bwMode="auto">
          <a:xfrm>
            <a:off x="2771775" y="3500438"/>
            <a:ext cx="0" cy="2374900"/>
          </a:xfrm>
          <a:prstGeom prst="line">
            <a:avLst/>
          </a:prstGeom>
          <a:noFill/>
          <a:ln w="9525">
            <a:solidFill>
              <a:schemeClr val="tx1"/>
            </a:solidFill>
            <a:round/>
            <a:headEnd/>
            <a:tailEnd/>
          </a:ln>
        </p:spPr>
        <p:txBody>
          <a:bodyPr/>
          <a:lstStyle/>
          <a:p>
            <a:endParaRPr lang="es-ES_tradnl"/>
          </a:p>
        </p:txBody>
      </p:sp>
      <p:sp>
        <p:nvSpPr>
          <p:cNvPr id="26636" name="Line 12"/>
          <p:cNvSpPr>
            <a:spLocks noChangeShapeType="1"/>
          </p:cNvSpPr>
          <p:nvPr/>
        </p:nvSpPr>
        <p:spPr bwMode="auto">
          <a:xfrm>
            <a:off x="2771775" y="5876925"/>
            <a:ext cx="2520950" cy="0"/>
          </a:xfrm>
          <a:prstGeom prst="line">
            <a:avLst/>
          </a:prstGeom>
          <a:noFill/>
          <a:ln w="9525">
            <a:solidFill>
              <a:schemeClr val="tx1"/>
            </a:solidFill>
            <a:round/>
            <a:headEnd/>
            <a:tailEnd/>
          </a:ln>
        </p:spPr>
        <p:txBody>
          <a:bodyPr/>
          <a:lstStyle/>
          <a:p>
            <a:endParaRPr lang="es-ES_tradnl"/>
          </a:p>
        </p:txBody>
      </p:sp>
      <p:sp>
        <p:nvSpPr>
          <p:cNvPr id="26638" name="Rectangle 14"/>
          <p:cNvSpPr>
            <a:spLocks noGrp="1" noChangeArrowheads="1"/>
          </p:cNvSpPr>
          <p:nvPr>
            <p:ph type="body" idx="1"/>
          </p:nvPr>
        </p:nvSpPr>
        <p:spPr>
          <a:xfrm>
            <a:off x="3492500" y="1557338"/>
            <a:ext cx="4978400" cy="1728787"/>
          </a:xfrm>
        </p:spPr>
        <p:txBody>
          <a:bodyPr/>
          <a:lstStyle/>
          <a:p>
            <a:pPr eaLnBrk="1" hangingPunct="1"/>
            <a:r>
              <a:rPr lang="es-AR" sz="1600" smtClean="0"/>
              <a:t>Es una variable exógena de la función de demanda.</a:t>
            </a:r>
          </a:p>
          <a:p>
            <a:pPr eaLnBrk="1" hangingPunct="1"/>
            <a:endParaRPr lang="es-AR" sz="1600" smtClean="0"/>
          </a:p>
          <a:p>
            <a:pPr eaLnBrk="1" hangingPunct="1"/>
            <a:r>
              <a:rPr lang="es-AR" sz="1600" smtClean="0"/>
              <a:t>La demanda disminuye por lo que el desplazamiento es hacia la izquierda</a:t>
            </a:r>
            <a:endParaRPr lang="es-ES" sz="1600" smtClean="0"/>
          </a:p>
        </p:txBody>
      </p:sp>
      <p:sp>
        <p:nvSpPr>
          <p:cNvPr id="26639" name="Text Box 15"/>
          <p:cNvSpPr txBox="1">
            <a:spLocks noChangeArrowheads="1"/>
          </p:cNvSpPr>
          <p:nvPr/>
        </p:nvSpPr>
        <p:spPr bwMode="auto">
          <a:xfrm>
            <a:off x="2266950" y="3500438"/>
            <a:ext cx="360363" cy="366712"/>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26640" name="Text Box 16"/>
          <p:cNvSpPr txBox="1">
            <a:spLocks noChangeArrowheads="1"/>
          </p:cNvSpPr>
          <p:nvPr/>
        </p:nvSpPr>
        <p:spPr bwMode="auto">
          <a:xfrm>
            <a:off x="4932363" y="5876925"/>
            <a:ext cx="576262" cy="366713"/>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6641" name="Line 17"/>
          <p:cNvSpPr>
            <a:spLocks noChangeShapeType="1"/>
          </p:cNvSpPr>
          <p:nvPr/>
        </p:nvSpPr>
        <p:spPr bwMode="auto">
          <a:xfrm>
            <a:off x="3130550" y="3860800"/>
            <a:ext cx="1800225" cy="1655763"/>
          </a:xfrm>
          <a:prstGeom prst="line">
            <a:avLst/>
          </a:prstGeom>
          <a:noFill/>
          <a:ln w="38100">
            <a:solidFill>
              <a:srgbClr val="CC0099"/>
            </a:solidFill>
            <a:round/>
            <a:headEnd/>
            <a:tailEnd/>
          </a:ln>
        </p:spPr>
        <p:txBody>
          <a:bodyPr/>
          <a:lstStyle/>
          <a:p>
            <a:endParaRPr lang="es-ES_tradnl"/>
          </a:p>
        </p:txBody>
      </p:sp>
      <p:sp>
        <p:nvSpPr>
          <p:cNvPr id="26642" name="Line 18"/>
          <p:cNvSpPr>
            <a:spLocks noChangeShapeType="1"/>
          </p:cNvSpPr>
          <p:nvPr/>
        </p:nvSpPr>
        <p:spPr bwMode="auto">
          <a:xfrm flipV="1">
            <a:off x="3132138" y="3789363"/>
            <a:ext cx="1727200" cy="1655762"/>
          </a:xfrm>
          <a:prstGeom prst="line">
            <a:avLst/>
          </a:prstGeom>
          <a:noFill/>
          <a:ln w="38100">
            <a:solidFill>
              <a:srgbClr val="CC0099"/>
            </a:solidFill>
            <a:round/>
            <a:headEnd/>
            <a:tailEnd/>
          </a:ln>
        </p:spPr>
        <p:txBody>
          <a:bodyPr/>
          <a:lstStyle/>
          <a:p>
            <a:endParaRPr lang="es-ES_tradnl"/>
          </a:p>
        </p:txBody>
      </p:sp>
      <p:sp>
        <p:nvSpPr>
          <p:cNvPr id="26643" name="Text Box 19"/>
          <p:cNvSpPr txBox="1">
            <a:spLocks noChangeArrowheads="1"/>
          </p:cNvSpPr>
          <p:nvPr/>
        </p:nvSpPr>
        <p:spPr bwMode="auto">
          <a:xfrm>
            <a:off x="5003800" y="5300663"/>
            <a:ext cx="360363"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6644" name="Text Box 20"/>
          <p:cNvSpPr txBox="1">
            <a:spLocks noChangeArrowheads="1"/>
          </p:cNvSpPr>
          <p:nvPr/>
        </p:nvSpPr>
        <p:spPr bwMode="auto">
          <a:xfrm>
            <a:off x="5003800" y="3644900"/>
            <a:ext cx="431800"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6646" name="Line 22"/>
          <p:cNvSpPr>
            <a:spLocks noChangeShapeType="1"/>
          </p:cNvSpPr>
          <p:nvPr/>
        </p:nvSpPr>
        <p:spPr bwMode="auto">
          <a:xfrm>
            <a:off x="3995738" y="4652963"/>
            <a:ext cx="0" cy="1223962"/>
          </a:xfrm>
          <a:prstGeom prst="line">
            <a:avLst/>
          </a:prstGeom>
          <a:noFill/>
          <a:ln w="9525" cap="rnd">
            <a:solidFill>
              <a:schemeClr val="tx1"/>
            </a:solidFill>
            <a:prstDash val="sysDot"/>
            <a:round/>
            <a:headEnd/>
            <a:tailEnd/>
          </a:ln>
        </p:spPr>
        <p:txBody>
          <a:bodyPr/>
          <a:lstStyle/>
          <a:p>
            <a:endParaRPr lang="es-ES_tradnl"/>
          </a:p>
        </p:txBody>
      </p:sp>
      <p:sp>
        <p:nvSpPr>
          <p:cNvPr id="26647" name="Line 23"/>
          <p:cNvSpPr>
            <a:spLocks noChangeShapeType="1"/>
          </p:cNvSpPr>
          <p:nvPr/>
        </p:nvSpPr>
        <p:spPr bwMode="auto">
          <a:xfrm flipH="1">
            <a:off x="2771775" y="4652963"/>
            <a:ext cx="1152525" cy="0"/>
          </a:xfrm>
          <a:prstGeom prst="line">
            <a:avLst/>
          </a:prstGeom>
          <a:noFill/>
          <a:ln w="9525" cap="rnd">
            <a:solidFill>
              <a:schemeClr val="tx1"/>
            </a:solidFill>
            <a:prstDash val="sysDot"/>
            <a:round/>
            <a:headEnd/>
            <a:tailEnd/>
          </a:ln>
        </p:spPr>
        <p:txBody>
          <a:bodyPr/>
          <a:lstStyle/>
          <a:p>
            <a:endParaRPr lang="es-ES_tradnl"/>
          </a:p>
        </p:txBody>
      </p:sp>
      <p:sp>
        <p:nvSpPr>
          <p:cNvPr id="26648" name="Text Box 24"/>
          <p:cNvSpPr txBox="1">
            <a:spLocks noChangeArrowheads="1"/>
          </p:cNvSpPr>
          <p:nvPr/>
        </p:nvSpPr>
        <p:spPr bwMode="auto">
          <a:xfrm>
            <a:off x="2195513" y="4437063"/>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6649" name="Text Box 25"/>
          <p:cNvSpPr txBox="1">
            <a:spLocks noChangeArrowheads="1"/>
          </p:cNvSpPr>
          <p:nvPr/>
        </p:nvSpPr>
        <p:spPr bwMode="auto">
          <a:xfrm>
            <a:off x="3779838" y="5949950"/>
            <a:ext cx="576262"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6651" name="Line 27"/>
          <p:cNvSpPr>
            <a:spLocks noChangeShapeType="1"/>
          </p:cNvSpPr>
          <p:nvPr/>
        </p:nvSpPr>
        <p:spPr bwMode="auto">
          <a:xfrm>
            <a:off x="2928926" y="4286256"/>
            <a:ext cx="1657350" cy="1511300"/>
          </a:xfrm>
          <a:prstGeom prst="line">
            <a:avLst/>
          </a:prstGeom>
          <a:noFill/>
          <a:ln w="44450">
            <a:solidFill>
              <a:srgbClr val="0000FF"/>
            </a:solidFill>
            <a:round/>
            <a:headEnd/>
            <a:tailEnd/>
          </a:ln>
        </p:spPr>
        <p:txBody>
          <a:bodyPr/>
          <a:lstStyle/>
          <a:p>
            <a:endParaRPr lang="es-ES_tradnl"/>
          </a:p>
        </p:txBody>
      </p:sp>
      <p:sp>
        <p:nvSpPr>
          <p:cNvPr id="26653" name="Text Box 29"/>
          <p:cNvSpPr txBox="1">
            <a:spLocks noChangeArrowheads="1"/>
          </p:cNvSpPr>
          <p:nvPr/>
        </p:nvSpPr>
        <p:spPr bwMode="auto">
          <a:xfrm>
            <a:off x="4643438" y="5516563"/>
            <a:ext cx="503237" cy="366712"/>
          </a:xfrm>
          <a:prstGeom prst="rect">
            <a:avLst/>
          </a:prstGeom>
          <a:noFill/>
          <a:ln w="9525">
            <a:noFill/>
            <a:miter lim="800000"/>
            <a:headEnd/>
            <a:tailEnd/>
          </a:ln>
        </p:spPr>
        <p:txBody>
          <a:bodyPr>
            <a:spAutoFit/>
          </a:bodyPr>
          <a:lstStyle/>
          <a:p>
            <a:pPr>
              <a:spcBef>
                <a:spcPct val="50000"/>
              </a:spcBef>
            </a:pPr>
            <a:r>
              <a:rPr lang="es-AR">
                <a:solidFill>
                  <a:srgbClr val="3333CC"/>
                </a:solidFill>
                <a:latin typeface="Arial" charset="0"/>
              </a:rPr>
              <a:t>D’</a:t>
            </a:r>
            <a:endParaRPr lang="es-ES">
              <a:solidFill>
                <a:srgbClr val="3333CC"/>
              </a:solidFill>
              <a:latin typeface="Arial" charset="0"/>
            </a:endParaRPr>
          </a:p>
        </p:txBody>
      </p:sp>
      <p:sp>
        <p:nvSpPr>
          <p:cNvPr id="26654" name="Line 30"/>
          <p:cNvSpPr>
            <a:spLocks noChangeShapeType="1"/>
          </p:cNvSpPr>
          <p:nvPr/>
        </p:nvSpPr>
        <p:spPr bwMode="auto">
          <a:xfrm>
            <a:off x="2771775" y="4940300"/>
            <a:ext cx="863600" cy="0"/>
          </a:xfrm>
          <a:prstGeom prst="line">
            <a:avLst/>
          </a:prstGeom>
          <a:noFill/>
          <a:ln w="9525" cap="rnd">
            <a:solidFill>
              <a:schemeClr val="tx1"/>
            </a:solidFill>
            <a:prstDash val="sysDot"/>
            <a:round/>
            <a:headEnd/>
            <a:tailEnd/>
          </a:ln>
        </p:spPr>
        <p:txBody>
          <a:bodyPr/>
          <a:lstStyle/>
          <a:p>
            <a:endParaRPr lang="es-ES_tradnl"/>
          </a:p>
        </p:txBody>
      </p:sp>
      <p:sp>
        <p:nvSpPr>
          <p:cNvPr id="26655" name="Line 31"/>
          <p:cNvSpPr>
            <a:spLocks noChangeShapeType="1"/>
          </p:cNvSpPr>
          <p:nvPr/>
        </p:nvSpPr>
        <p:spPr bwMode="auto">
          <a:xfrm>
            <a:off x="3635375" y="4940300"/>
            <a:ext cx="0" cy="936625"/>
          </a:xfrm>
          <a:prstGeom prst="line">
            <a:avLst/>
          </a:prstGeom>
          <a:noFill/>
          <a:ln w="9525" cap="rnd">
            <a:solidFill>
              <a:schemeClr val="tx1"/>
            </a:solidFill>
            <a:prstDash val="sysDot"/>
            <a:round/>
            <a:headEnd/>
            <a:tailEnd/>
          </a:ln>
        </p:spPr>
        <p:txBody>
          <a:bodyPr/>
          <a:lstStyle/>
          <a:p>
            <a:endParaRPr lang="es-ES_tradnl"/>
          </a:p>
        </p:txBody>
      </p:sp>
      <p:sp>
        <p:nvSpPr>
          <p:cNvPr id="26656" name="Text Box 32"/>
          <p:cNvSpPr txBox="1">
            <a:spLocks noChangeArrowheads="1"/>
          </p:cNvSpPr>
          <p:nvPr/>
        </p:nvSpPr>
        <p:spPr bwMode="auto">
          <a:xfrm>
            <a:off x="3346450" y="5948363"/>
            <a:ext cx="433388"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6657" name="Text Box 33"/>
          <p:cNvSpPr txBox="1">
            <a:spLocks noChangeArrowheads="1"/>
          </p:cNvSpPr>
          <p:nvPr/>
        </p:nvSpPr>
        <p:spPr bwMode="auto">
          <a:xfrm>
            <a:off x="2195513" y="4795838"/>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6658" name="AutoShape 34"/>
          <p:cNvSpPr>
            <a:spLocks noChangeArrowheads="1"/>
          </p:cNvSpPr>
          <p:nvPr/>
        </p:nvSpPr>
        <p:spPr bwMode="auto">
          <a:xfrm>
            <a:off x="5651500" y="3500438"/>
            <a:ext cx="3492500" cy="1871662"/>
          </a:xfrm>
          <a:prstGeom prst="hexagon">
            <a:avLst>
              <a:gd name="adj" fmla="val 59660"/>
              <a:gd name="vf" fmla="val 115470"/>
            </a:avLst>
          </a:prstGeom>
          <a:solidFill>
            <a:srgbClr val="FF99CC">
              <a:alpha val="23921"/>
            </a:srgbClr>
          </a:solidFill>
          <a:ln w="9525">
            <a:solidFill>
              <a:schemeClr val="tx1"/>
            </a:solidFill>
            <a:miter lim="800000"/>
            <a:headEnd/>
            <a:tailEnd/>
          </a:ln>
        </p:spPr>
        <p:txBody>
          <a:bodyPr wrap="none" anchor="ctr"/>
          <a:lstStyle/>
          <a:p>
            <a:endParaRPr lang="es-AR"/>
          </a:p>
        </p:txBody>
      </p:sp>
      <p:sp>
        <p:nvSpPr>
          <p:cNvPr id="26659" name="Text Box 35"/>
          <p:cNvSpPr txBox="1">
            <a:spLocks noChangeArrowheads="1"/>
          </p:cNvSpPr>
          <p:nvPr/>
        </p:nvSpPr>
        <p:spPr bwMode="auto">
          <a:xfrm>
            <a:off x="6300788" y="3789363"/>
            <a:ext cx="2374900" cy="1279525"/>
          </a:xfrm>
          <a:prstGeom prst="rect">
            <a:avLst/>
          </a:prstGeom>
          <a:noFill/>
          <a:ln w="9525">
            <a:noFill/>
            <a:miter lim="800000"/>
            <a:headEnd/>
            <a:tailEnd/>
          </a:ln>
        </p:spPr>
        <p:txBody>
          <a:bodyPr>
            <a:spAutoFit/>
          </a:bodyPr>
          <a:lstStyle/>
          <a:p>
            <a:pPr algn="ctr">
              <a:spcBef>
                <a:spcPct val="50000"/>
              </a:spcBef>
            </a:pPr>
            <a:r>
              <a:rPr lang="es-AR" b="1">
                <a:solidFill>
                  <a:srgbClr val="3333CC"/>
                </a:solidFill>
                <a:latin typeface="Arial" charset="0"/>
              </a:rPr>
              <a:t>El punto de equilibrio cambió:</a:t>
            </a:r>
          </a:p>
          <a:p>
            <a:pPr algn="ctr">
              <a:spcBef>
                <a:spcPct val="50000"/>
              </a:spcBef>
            </a:pPr>
            <a:r>
              <a:rPr lang="es-AR" sz="1400" b="1">
                <a:latin typeface="Arial" charset="0"/>
              </a:rPr>
              <a:t>Disminuyó el precio </a:t>
            </a:r>
          </a:p>
          <a:p>
            <a:pPr algn="ctr">
              <a:spcBef>
                <a:spcPct val="50000"/>
              </a:spcBef>
            </a:pPr>
            <a:r>
              <a:rPr lang="es-AR" sz="1400" b="1">
                <a:latin typeface="Arial" charset="0"/>
              </a:rPr>
              <a:t>Disminuyó la cantidad</a:t>
            </a:r>
            <a:endParaRPr lang="es-ES" sz="14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26635"/>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26636"/>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6639"/>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26640"/>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26641"/>
                                        </p:tgtEl>
                                        <p:attrNameLst>
                                          <p:attrName>style.visibility</p:attrName>
                                        </p:attrNameLst>
                                      </p:cBhvr>
                                      <p:to>
                                        <p:strVal val="visible"/>
                                      </p:to>
                                    </p:set>
                                  </p:childTnLst>
                                </p:cTn>
                              </p:par>
                              <p:par>
                                <p:cTn id="15" presetID="1" presetClass="entr" presetSubtype="0" fill="hold" grpId="0" nodeType="withEffect">
                                  <p:stCondLst>
                                    <p:cond delay="2000"/>
                                  </p:stCondLst>
                                  <p:childTnLst>
                                    <p:set>
                                      <p:cBhvr>
                                        <p:cTn id="16" dur="1" fill="hold">
                                          <p:stCondLst>
                                            <p:cond delay="0"/>
                                          </p:stCondLst>
                                        </p:cTn>
                                        <p:tgtEl>
                                          <p:spTgt spid="26642"/>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26644"/>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26643"/>
                                        </p:tgtEl>
                                        <p:attrNameLst>
                                          <p:attrName>style.visibility</p:attrName>
                                        </p:attrNameLst>
                                      </p:cBhvr>
                                      <p:to>
                                        <p:strVal val="visible"/>
                                      </p:to>
                                    </p:set>
                                  </p:childTnLst>
                                </p:cTn>
                              </p:par>
                              <p:par>
                                <p:cTn id="21" presetID="1" presetClass="entr" presetSubtype="0" fill="hold" grpId="0" nodeType="withEffect">
                                  <p:stCondLst>
                                    <p:cond delay="2000"/>
                                  </p:stCondLst>
                                  <p:childTnLst>
                                    <p:set>
                                      <p:cBhvr>
                                        <p:cTn id="22" dur="1" fill="hold">
                                          <p:stCondLst>
                                            <p:cond delay="0"/>
                                          </p:stCondLst>
                                        </p:cTn>
                                        <p:tgtEl>
                                          <p:spTgt spid="26648"/>
                                        </p:tgtEl>
                                        <p:attrNameLst>
                                          <p:attrName>style.visibility</p:attrName>
                                        </p:attrNameLst>
                                      </p:cBhvr>
                                      <p:to>
                                        <p:strVal val="visible"/>
                                      </p:to>
                                    </p:set>
                                  </p:childTnLst>
                                </p:cTn>
                              </p:par>
                              <p:par>
                                <p:cTn id="23" presetID="1" presetClass="entr" presetSubtype="0" fill="hold" grpId="0" nodeType="withEffect">
                                  <p:stCondLst>
                                    <p:cond delay="2000"/>
                                  </p:stCondLst>
                                  <p:childTnLst>
                                    <p:set>
                                      <p:cBhvr>
                                        <p:cTn id="24" dur="1" fill="hold">
                                          <p:stCondLst>
                                            <p:cond delay="0"/>
                                          </p:stCondLst>
                                        </p:cTn>
                                        <p:tgtEl>
                                          <p:spTgt spid="26649"/>
                                        </p:tgtEl>
                                        <p:attrNameLst>
                                          <p:attrName>style.visibility</p:attrName>
                                        </p:attrNameLst>
                                      </p:cBhvr>
                                      <p:to>
                                        <p:strVal val="visible"/>
                                      </p:to>
                                    </p:set>
                                  </p:childTnLst>
                                </p:cTn>
                              </p:par>
                              <p:par>
                                <p:cTn id="25" presetID="1" presetClass="entr" presetSubtype="0" fill="hold" grpId="0" nodeType="withEffect">
                                  <p:stCondLst>
                                    <p:cond delay="2000"/>
                                  </p:stCondLst>
                                  <p:childTnLst>
                                    <p:set>
                                      <p:cBhvr>
                                        <p:cTn id="26" dur="1" fill="hold">
                                          <p:stCondLst>
                                            <p:cond delay="0"/>
                                          </p:stCondLst>
                                        </p:cTn>
                                        <p:tgtEl>
                                          <p:spTgt spid="26646"/>
                                        </p:tgtEl>
                                        <p:attrNameLst>
                                          <p:attrName>style.visibility</p:attrName>
                                        </p:attrNameLst>
                                      </p:cBhvr>
                                      <p:to>
                                        <p:strVal val="visible"/>
                                      </p:to>
                                    </p:set>
                                  </p:childTnLst>
                                </p:cTn>
                              </p:par>
                              <p:par>
                                <p:cTn id="27" presetID="1" presetClass="entr" presetSubtype="0" fill="hold" grpId="0" nodeType="withEffect">
                                  <p:stCondLst>
                                    <p:cond delay="2000"/>
                                  </p:stCondLst>
                                  <p:childTnLst>
                                    <p:set>
                                      <p:cBhvr>
                                        <p:cTn id="28" dur="1" fill="hold">
                                          <p:stCondLst>
                                            <p:cond delay="0"/>
                                          </p:stCondLst>
                                        </p:cTn>
                                        <p:tgtEl>
                                          <p:spTgt spid="26647"/>
                                        </p:tgtEl>
                                        <p:attrNameLst>
                                          <p:attrName>style.visibility</p:attrName>
                                        </p:attrNameLst>
                                      </p:cBhvr>
                                      <p:to>
                                        <p:strVal val="visible"/>
                                      </p:to>
                                    </p:set>
                                  </p:childTnLst>
                                </p:cTn>
                              </p:par>
                            </p:childTnLst>
                          </p:cTn>
                        </p:par>
                        <p:par>
                          <p:cTn id="29" fill="hold">
                            <p:stCondLst>
                              <p:cond delay="2000"/>
                            </p:stCondLst>
                            <p:childTnLst>
                              <p:par>
                                <p:cTn id="30" presetID="18" presetClass="entr" presetSubtype="12" fill="hold" grpId="0" nodeType="afterEffect">
                                  <p:stCondLst>
                                    <p:cond delay="1000"/>
                                  </p:stCondLst>
                                  <p:childTnLst>
                                    <p:set>
                                      <p:cBhvr>
                                        <p:cTn id="31" dur="1" fill="hold">
                                          <p:stCondLst>
                                            <p:cond delay="0"/>
                                          </p:stCondLst>
                                        </p:cTn>
                                        <p:tgtEl>
                                          <p:spTgt spid="26632"/>
                                        </p:tgtEl>
                                        <p:attrNameLst>
                                          <p:attrName>style.visibility</p:attrName>
                                        </p:attrNameLst>
                                      </p:cBhvr>
                                      <p:to>
                                        <p:strVal val="visible"/>
                                      </p:to>
                                    </p:set>
                                    <p:animEffect transition="in" filter="strips(downLeft)">
                                      <p:cBhvr>
                                        <p:cTn id="32" dur="500"/>
                                        <p:tgtEl>
                                          <p:spTgt spid="26632"/>
                                        </p:tgtEl>
                                      </p:cBhvr>
                                    </p:animEffect>
                                  </p:childTnLst>
                                </p:cTn>
                              </p:par>
                              <p:par>
                                <p:cTn id="33" presetID="18" presetClass="entr" presetSubtype="12" fill="hold" grpId="0" nodeType="withEffect">
                                  <p:stCondLst>
                                    <p:cond delay="1000"/>
                                  </p:stCondLst>
                                  <p:childTnLst>
                                    <p:set>
                                      <p:cBhvr>
                                        <p:cTn id="34" dur="1" fill="hold">
                                          <p:stCondLst>
                                            <p:cond delay="0"/>
                                          </p:stCondLst>
                                        </p:cTn>
                                        <p:tgtEl>
                                          <p:spTgt spid="26633"/>
                                        </p:tgtEl>
                                        <p:attrNameLst>
                                          <p:attrName>style.visibility</p:attrName>
                                        </p:attrNameLst>
                                      </p:cBhvr>
                                      <p:to>
                                        <p:strVal val="visible"/>
                                      </p:to>
                                    </p:set>
                                    <p:animEffect transition="in" filter="strips(downLeft)">
                                      <p:cBhvr>
                                        <p:cTn id="35" dur="500"/>
                                        <p:tgtEl>
                                          <p:spTgt spid="26633"/>
                                        </p:tgtEl>
                                      </p:cBhvr>
                                    </p:animEffect>
                                  </p:childTnLst>
                                </p:cTn>
                              </p:par>
                            </p:childTnLst>
                          </p:cTn>
                        </p:par>
                        <p:par>
                          <p:cTn id="36" fill="hold">
                            <p:stCondLst>
                              <p:cond delay="3500"/>
                            </p:stCondLst>
                            <p:childTnLst>
                              <p:par>
                                <p:cTn id="37" presetID="1" presetClass="entr" presetSubtype="0" fill="hold" grpId="0" nodeType="afterEffect">
                                  <p:stCondLst>
                                    <p:cond delay="2000"/>
                                  </p:stCondLst>
                                  <p:childTnLst>
                                    <p:set>
                                      <p:cBhvr>
                                        <p:cTn id="38" dur="1" fill="hold">
                                          <p:stCondLst>
                                            <p:cond delay="0"/>
                                          </p:stCondLst>
                                        </p:cTn>
                                        <p:tgtEl>
                                          <p:spTgt spid="26638">
                                            <p:txEl>
                                              <p:pRg st="0" end="0"/>
                                            </p:txEl>
                                          </p:spTgt>
                                        </p:tgtEl>
                                        <p:attrNameLst>
                                          <p:attrName>style.visibility</p:attrName>
                                        </p:attrNameLst>
                                      </p:cBhvr>
                                      <p:to>
                                        <p:strVal val="visible"/>
                                      </p:to>
                                    </p:set>
                                  </p:childTnLst>
                                </p:cTn>
                              </p:par>
                            </p:childTnLst>
                          </p:cTn>
                        </p:par>
                        <p:par>
                          <p:cTn id="39" fill="hold">
                            <p:stCondLst>
                              <p:cond delay="5500"/>
                            </p:stCondLst>
                            <p:childTnLst>
                              <p:par>
                                <p:cTn id="40" presetID="1" presetClass="entr" presetSubtype="0" fill="hold" grpId="0" nodeType="afterEffect">
                                  <p:stCondLst>
                                    <p:cond delay="2000"/>
                                  </p:stCondLst>
                                  <p:childTnLst>
                                    <p:set>
                                      <p:cBhvr>
                                        <p:cTn id="41" dur="1" fill="hold">
                                          <p:stCondLst>
                                            <p:cond delay="0"/>
                                          </p:stCondLst>
                                        </p:cTn>
                                        <p:tgtEl>
                                          <p:spTgt spid="26638">
                                            <p:txEl>
                                              <p:pRg st="2" end="2"/>
                                            </p:txEl>
                                          </p:spTgt>
                                        </p:tgtEl>
                                        <p:attrNameLst>
                                          <p:attrName>style.visibility</p:attrName>
                                        </p:attrNameLst>
                                      </p:cBhvr>
                                      <p:to>
                                        <p:strVal val="visible"/>
                                      </p:to>
                                    </p:set>
                                  </p:childTnLst>
                                </p:cTn>
                              </p:par>
                              <p:par>
                                <p:cTn id="42" presetID="1" presetClass="entr" presetSubtype="0" fill="hold" grpId="0" nodeType="withEffect">
                                  <p:stCondLst>
                                    <p:cond delay="2000"/>
                                  </p:stCondLst>
                                  <p:childTnLst>
                                    <p:set>
                                      <p:cBhvr>
                                        <p:cTn id="43" dur="1" fill="hold">
                                          <p:stCondLst>
                                            <p:cond delay="0"/>
                                          </p:stCondLst>
                                        </p:cTn>
                                        <p:tgtEl>
                                          <p:spTgt spid="26651"/>
                                        </p:tgtEl>
                                        <p:attrNameLst>
                                          <p:attrName>style.visibility</p:attrName>
                                        </p:attrNameLst>
                                      </p:cBhvr>
                                      <p:to>
                                        <p:strVal val="visible"/>
                                      </p:to>
                                    </p:set>
                                  </p:childTnLst>
                                </p:cTn>
                              </p:par>
                            </p:childTnLst>
                          </p:cTn>
                        </p:par>
                        <p:par>
                          <p:cTn id="44" fill="hold">
                            <p:stCondLst>
                              <p:cond delay="7500"/>
                            </p:stCondLst>
                            <p:childTnLst>
                              <p:par>
                                <p:cTn id="45" presetID="35" presetClass="path" presetSubtype="0" accel="50000" decel="50000" fill="hold" grpId="1" nodeType="afterEffect">
                                  <p:stCondLst>
                                    <p:cond delay="1500"/>
                                  </p:stCondLst>
                                  <p:childTnLst>
                                    <p:animMotion origin="layout" path="M 0 -2.77457E-6 L -0.0684 -0.00046 " pathEditMode="relative" rAng="0" ptsTypes="AA">
                                      <p:cBhvr>
                                        <p:cTn id="46" dur="2000" fill="hold"/>
                                        <p:tgtEl>
                                          <p:spTgt spid="26651"/>
                                        </p:tgtEl>
                                        <p:attrNameLst>
                                          <p:attrName>ppt_x</p:attrName>
                                          <p:attrName>ppt_y</p:attrName>
                                        </p:attrNameLst>
                                      </p:cBhvr>
                                      <p:rCtr x="-34" y="0"/>
                                    </p:animMotion>
                                  </p:childTnLst>
                                </p:cTn>
                              </p:par>
                              <p:par>
                                <p:cTn id="47" presetID="1" presetClass="entr" presetSubtype="0" fill="hold" grpId="0" nodeType="withEffect">
                                  <p:stCondLst>
                                    <p:cond delay="2000"/>
                                  </p:stCondLst>
                                  <p:childTnLst>
                                    <p:set>
                                      <p:cBhvr>
                                        <p:cTn id="48" dur="1" fill="hold">
                                          <p:stCondLst>
                                            <p:cond delay="0"/>
                                          </p:stCondLst>
                                        </p:cTn>
                                        <p:tgtEl>
                                          <p:spTgt spid="26656"/>
                                        </p:tgtEl>
                                        <p:attrNameLst>
                                          <p:attrName>style.visibility</p:attrName>
                                        </p:attrNameLst>
                                      </p:cBhvr>
                                      <p:to>
                                        <p:strVal val="visible"/>
                                      </p:to>
                                    </p:set>
                                  </p:childTnLst>
                                </p:cTn>
                              </p:par>
                              <p:par>
                                <p:cTn id="49" presetID="1" presetClass="entr" presetSubtype="0" fill="hold" grpId="0" nodeType="withEffect">
                                  <p:stCondLst>
                                    <p:cond delay="2000"/>
                                  </p:stCondLst>
                                  <p:childTnLst>
                                    <p:set>
                                      <p:cBhvr>
                                        <p:cTn id="50" dur="1" fill="hold">
                                          <p:stCondLst>
                                            <p:cond delay="0"/>
                                          </p:stCondLst>
                                        </p:cTn>
                                        <p:tgtEl>
                                          <p:spTgt spid="26657"/>
                                        </p:tgtEl>
                                        <p:attrNameLst>
                                          <p:attrName>style.visibility</p:attrName>
                                        </p:attrNameLst>
                                      </p:cBhvr>
                                      <p:to>
                                        <p:strVal val="visible"/>
                                      </p:to>
                                    </p:set>
                                  </p:childTnLst>
                                </p:cTn>
                              </p:par>
                              <p:par>
                                <p:cTn id="51" presetID="1" presetClass="entr" presetSubtype="0" fill="hold" grpId="0" nodeType="withEffect">
                                  <p:stCondLst>
                                    <p:cond delay="2000"/>
                                  </p:stCondLst>
                                  <p:childTnLst>
                                    <p:set>
                                      <p:cBhvr>
                                        <p:cTn id="52" dur="1" fill="hold">
                                          <p:stCondLst>
                                            <p:cond delay="0"/>
                                          </p:stCondLst>
                                        </p:cTn>
                                        <p:tgtEl>
                                          <p:spTgt spid="26653"/>
                                        </p:tgtEl>
                                        <p:attrNameLst>
                                          <p:attrName>style.visibility</p:attrName>
                                        </p:attrNameLst>
                                      </p:cBhvr>
                                      <p:to>
                                        <p:strVal val="visible"/>
                                      </p:to>
                                    </p:set>
                                  </p:childTnLst>
                                </p:cTn>
                              </p:par>
                              <p:par>
                                <p:cTn id="53" presetID="1" presetClass="entr" presetSubtype="0" fill="hold" grpId="0" nodeType="withEffect">
                                  <p:stCondLst>
                                    <p:cond delay="2000"/>
                                  </p:stCondLst>
                                  <p:childTnLst>
                                    <p:set>
                                      <p:cBhvr>
                                        <p:cTn id="54" dur="1" fill="hold">
                                          <p:stCondLst>
                                            <p:cond delay="0"/>
                                          </p:stCondLst>
                                        </p:cTn>
                                        <p:tgtEl>
                                          <p:spTgt spid="26655"/>
                                        </p:tgtEl>
                                        <p:attrNameLst>
                                          <p:attrName>style.visibility</p:attrName>
                                        </p:attrNameLst>
                                      </p:cBhvr>
                                      <p:to>
                                        <p:strVal val="visible"/>
                                      </p:to>
                                    </p:set>
                                  </p:childTnLst>
                                </p:cTn>
                              </p:par>
                              <p:par>
                                <p:cTn id="55" presetID="1" presetClass="entr" presetSubtype="0" fill="hold" grpId="0" nodeType="withEffect">
                                  <p:stCondLst>
                                    <p:cond delay="2000"/>
                                  </p:stCondLst>
                                  <p:childTnLst>
                                    <p:set>
                                      <p:cBhvr>
                                        <p:cTn id="56" dur="1" fill="hold">
                                          <p:stCondLst>
                                            <p:cond delay="0"/>
                                          </p:stCondLst>
                                        </p:cTn>
                                        <p:tgtEl>
                                          <p:spTgt spid="26654"/>
                                        </p:tgtEl>
                                        <p:attrNameLst>
                                          <p:attrName>style.visibility</p:attrName>
                                        </p:attrNameLst>
                                      </p:cBhvr>
                                      <p:to>
                                        <p:strVal val="visible"/>
                                      </p:to>
                                    </p:set>
                                  </p:childTnLst>
                                </p:cTn>
                              </p:par>
                              <p:par>
                                <p:cTn id="57" presetID="1" presetClass="entr" presetSubtype="0" fill="hold" grpId="1" nodeType="withEffect">
                                  <p:stCondLst>
                                    <p:cond delay="2000"/>
                                  </p:stCondLst>
                                  <p:childTnLst>
                                    <p:set>
                                      <p:cBhvr>
                                        <p:cTn id="58" dur="1" fill="hold">
                                          <p:stCondLst>
                                            <p:cond delay="0"/>
                                          </p:stCondLst>
                                        </p:cTn>
                                        <p:tgtEl>
                                          <p:spTgt spid="26657"/>
                                        </p:tgtEl>
                                        <p:attrNameLst>
                                          <p:attrName>style.visibility</p:attrName>
                                        </p:attrNameLst>
                                      </p:cBhvr>
                                      <p:to>
                                        <p:strVal val="visible"/>
                                      </p:to>
                                    </p:set>
                                  </p:childTnLst>
                                </p:cTn>
                              </p:par>
                            </p:childTnLst>
                          </p:cTn>
                        </p:par>
                        <p:par>
                          <p:cTn id="59" fill="hold">
                            <p:stCondLst>
                              <p:cond delay="11000"/>
                            </p:stCondLst>
                            <p:childTnLst>
                              <p:par>
                                <p:cTn id="60" presetID="8" presetClass="exit" presetSubtype="16" fill="hold" grpId="1" nodeType="afterEffect">
                                  <p:stCondLst>
                                    <p:cond delay="2000"/>
                                  </p:stCondLst>
                                  <p:childTnLst>
                                    <p:animEffect transition="out" filter="diamond(in)">
                                      <p:cBhvr>
                                        <p:cTn id="61" dur="2000"/>
                                        <p:tgtEl>
                                          <p:spTgt spid="26632"/>
                                        </p:tgtEl>
                                      </p:cBhvr>
                                    </p:animEffect>
                                    <p:set>
                                      <p:cBhvr>
                                        <p:cTn id="62" dur="1" fill="hold">
                                          <p:stCondLst>
                                            <p:cond delay="1999"/>
                                          </p:stCondLst>
                                        </p:cTn>
                                        <p:tgtEl>
                                          <p:spTgt spid="26632"/>
                                        </p:tgtEl>
                                        <p:attrNameLst>
                                          <p:attrName>style.visibility</p:attrName>
                                        </p:attrNameLst>
                                      </p:cBhvr>
                                      <p:to>
                                        <p:strVal val="hidden"/>
                                      </p:to>
                                    </p:set>
                                  </p:childTnLst>
                                </p:cTn>
                              </p:par>
                              <p:par>
                                <p:cTn id="63" presetID="8" presetClass="exit" presetSubtype="16" fill="hold" grpId="1" nodeType="withEffect">
                                  <p:stCondLst>
                                    <p:cond delay="2000"/>
                                  </p:stCondLst>
                                  <p:childTnLst>
                                    <p:animEffect transition="out" filter="diamond(in)">
                                      <p:cBhvr>
                                        <p:cTn id="64" dur="2000"/>
                                        <p:tgtEl>
                                          <p:spTgt spid="26633"/>
                                        </p:tgtEl>
                                      </p:cBhvr>
                                    </p:animEffect>
                                    <p:set>
                                      <p:cBhvr>
                                        <p:cTn id="65" dur="1" fill="hold">
                                          <p:stCondLst>
                                            <p:cond delay="1999"/>
                                          </p:stCondLst>
                                        </p:cTn>
                                        <p:tgtEl>
                                          <p:spTgt spid="26633"/>
                                        </p:tgtEl>
                                        <p:attrNameLst>
                                          <p:attrName>style.visibility</p:attrName>
                                        </p:attrNameLst>
                                      </p:cBhvr>
                                      <p:to>
                                        <p:strVal val="hidden"/>
                                      </p:to>
                                    </p:set>
                                  </p:childTnLst>
                                </p:cTn>
                              </p:par>
                              <p:par>
                                <p:cTn id="66" presetID="8" presetClass="exit" presetSubtype="16" fill="hold" grpId="1" nodeType="withEffect">
                                  <p:stCondLst>
                                    <p:cond delay="2000"/>
                                  </p:stCondLst>
                                  <p:childTnLst>
                                    <p:animEffect transition="out" filter="diamond(in)">
                                      <p:cBhvr>
                                        <p:cTn id="67" dur="2000"/>
                                        <p:tgtEl>
                                          <p:spTgt spid="26638">
                                            <p:txEl>
                                              <p:pRg st="0" end="0"/>
                                            </p:txEl>
                                          </p:spTgt>
                                        </p:tgtEl>
                                      </p:cBhvr>
                                    </p:animEffect>
                                    <p:set>
                                      <p:cBhvr>
                                        <p:cTn id="68" dur="1" fill="hold">
                                          <p:stCondLst>
                                            <p:cond delay="1999"/>
                                          </p:stCondLst>
                                        </p:cTn>
                                        <p:tgtEl>
                                          <p:spTgt spid="26638">
                                            <p:txEl>
                                              <p:pRg st="0" end="0"/>
                                            </p:txEl>
                                          </p:spTgt>
                                        </p:tgtEl>
                                        <p:attrNameLst>
                                          <p:attrName>style.visibility</p:attrName>
                                        </p:attrNameLst>
                                      </p:cBhvr>
                                      <p:to>
                                        <p:strVal val="hidden"/>
                                      </p:to>
                                    </p:set>
                                  </p:childTnLst>
                                </p:cTn>
                              </p:par>
                              <p:par>
                                <p:cTn id="69" presetID="8" presetClass="exit" presetSubtype="16" fill="hold" grpId="1" nodeType="withEffect">
                                  <p:stCondLst>
                                    <p:cond delay="2000"/>
                                  </p:stCondLst>
                                  <p:childTnLst>
                                    <p:animEffect transition="out" filter="diamond(in)">
                                      <p:cBhvr>
                                        <p:cTn id="70" dur="2000"/>
                                        <p:tgtEl>
                                          <p:spTgt spid="26638">
                                            <p:txEl>
                                              <p:pRg st="2" end="2"/>
                                            </p:txEl>
                                          </p:spTgt>
                                        </p:tgtEl>
                                      </p:cBhvr>
                                    </p:animEffect>
                                    <p:set>
                                      <p:cBhvr>
                                        <p:cTn id="71" dur="1" fill="hold">
                                          <p:stCondLst>
                                            <p:cond delay="1999"/>
                                          </p:stCondLst>
                                        </p:cTn>
                                        <p:tgtEl>
                                          <p:spTgt spid="26638">
                                            <p:txEl>
                                              <p:pRg st="2" end="2"/>
                                            </p:txEl>
                                          </p:spTgt>
                                        </p:tgtEl>
                                        <p:attrNameLst>
                                          <p:attrName>style.visibility</p:attrName>
                                        </p:attrNameLst>
                                      </p:cBhvr>
                                      <p:to>
                                        <p:strVal val="hidden"/>
                                      </p:to>
                                    </p:set>
                                  </p:childTnLst>
                                </p:cTn>
                              </p:par>
                            </p:childTnLst>
                          </p:cTn>
                        </p:par>
                        <p:par>
                          <p:cTn id="72" fill="hold">
                            <p:stCondLst>
                              <p:cond delay="15000"/>
                            </p:stCondLst>
                            <p:childTnLst>
                              <p:par>
                                <p:cTn id="73" presetID="1" presetClass="entr" presetSubtype="0" fill="hold" grpId="0" nodeType="afterEffect">
                                  <p:stCondLst>
                                    <p:cond delay="1500"/>
                                  </p:stCondLst>
                                  <p:childTnLst>
                                    <p:set>
                                      <p:cBhvr>
                                        <p:cTn id="74" dur="1" fill="hold">
                                          <p:stCondLst>
                                            <p:cond delay="0"/>
                                          </p:stCondLst>
                                        </p:cTn>
                                        <p:tgtEl>
                                          <p:spTgt spid="26659"/>
                                        </p:tgtEl>
                                        <p:attrNameLst>
                                          <p:attrName>style.visibility</p:attrName>
                                        </p:attrNameLst>
                                      </p:cBhvr>
                                      <p:to>
                                        <p:strVal val="visible"/>
                                      </p:to>
                                    </p:set>
                                  </p:childTnLst>
                                </p:cTn>
                              </p:par>
                              <p:par>
                                <p:cTn id="75" presetID="1" presetClass="entr" presetSubtype="0" fill="hold" grpId="0" nodeType="withEffect">
                                  <p:stCondLst>
                                    <p:cond delay="1500"/>
                                  </p:stCondLst>
                                  <p:childTnLst>
                                    <p:set>
                                      <p:cBhvr>
                                        <p:cTn id="76" dur="1" fill="hold">
                                          <p:stCondLst>
                                            <p:cond delay="0"/>
                                          </p:stCondLst>
                                        </p:cTn>
                                        <p:tgtEl>
                                          <p:spTgt spid="266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2" grpId="0" animBg="1"/>
      <p:bldP spid="26632" grpId="1" animBg="1"/>
      <p:bldP spid="26633" grpId="0"/>
      <p:bldP spid="26633" grpId="1"/>
      <p:bldP spid="26635" grpId="0" animBg="1"/>
      <p:bldP spid="26636" grpId="0" animBg="1"/>
      <p:bldP spid="26638" grpId="0" build="p" advAuto="2000"/>
      <p:bldP spid="26638" grpId="1" build="p"/>
      <p:bldP spid="26639" grpId="0"/>
      <p:bldP spid="26640" grpId="0"/>
      <p:bldP spid="26641" grpId="0" animBg="1"/>
      <p:bldP spid="26642" grpId="0" animBg="1"/>
      <p:bldP spid="26643" grpId="0"/>
      <p:bldP spid="26644" grpId="0"/>
      <p:bldP spid="26646" grpId="0" animBg="1"/>
      <p:bldP spid="26647" grpId="0" animBg="1"/>
      <p:bldP spid="26648" grpId="0"/>
      <p:bldP spid="26649" grpId="0"/>
      <p:bldP spid="26651" grpId="0" animBg="1"/>
      <p:bldP spid="26651" grpId="1" animBg="1"/>
      <p:bldP spid="26653" grpId="0"/>
      <p:bldP spid="26654" grpId="0" animBg="1"/>
      <p:bldP spid="26655" grpId="0" animBg="1"/>
      <p:bldP spid="26656" grpId="0"/>
      <p:bldP spid="26657" grpId="0"/>
      <p:bldP spid="26657" grpId="1"/>
      <p:bldP spid="26658" grpId="0" animBg="1"/>
      <p:bldP spid="2665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68313" y="476250"/>
            <a:ext cx="8280400" cy="701675"/>
          </a:xfrm>
          <a:prstGeom prst="rect">
            <a:avLst/>
          </a:prstGeom>
          <a:noFill/>
          <a:ln w="9525">
            <a:noFill/>
            <a:miter lim="800000"/>
            <a:headEnd/>
            <a:tailEnd/>
          </a:ln>
        </p:spPr>
        <p:txBody>
          <a:bodyPr>
            <a:spAutoFit/>
          </a:bodyPr>
          <a:lstStyle/>
          <a:p>
            <a:pPr algn="ctr">
              <a:spcBef>
                <a:spcPct val="50000"/>
              </a:spcBef>
            </a:pPr>
            <a:r>
              <a:rPr lang="es-AR" sz="2000">
                <a:solidFill>
                  <a:srgbClr val="CC0099"/>
                </a:solidFill>
              </a:rPr>
              <a:t>¿Qué sucede en el mercado de juguetes si aumenta el ingreso de la población?</a:t>
            </a:r>
            <a:endParaRPr lang="es-ES" sz="2000">
              <a:solidFill>
                <a:srgbClr val="CC0099"/>
              </a:solidFill>
            </a:endParaRPr>
          </a:p>
        </p:txBody>
      </p:sp>
      <p:sp>
        <p:nvSpPr>
          <p:cNvPr id="29699" name="AutoShape 3"/>
          <p:cNvSpPr>
            <a:spLocks noChangeArrowheads="1"/>
          </p:cNvSpPr>
          <p:nvPr/>
        </p:nvSpPr>
        <p:spPr bwMode="auto">
          <a:xfrm rot="-5400000">
            <a:off x="1096963" y="1287463"/>
            <a:ext cx="2054225" cy="2016125"/>
          </a:xfrm>
          <a:prstGeom prst="downArrow">
            <a:avLst>
              <a:gd name="adj1" fmla="val 70139"/>
              <a:gd name="adj2" fmla="val 30278"/>
            </a:avLst>
          </a:prstGeom>
          <a:solidFill>
            <a:schemeClr val="accent1"/>
          </a:solidFill>
          <a:ln w="9525">
            <a:solidFill>
              <a:schemeClr val="tx1"/>
            </a:solidFill>
            <a:miter lim="800000"/>
            <a:headEnd/>
            <a:tailEnd/>
          </a:ln>
        </p:spPr>
        <p:txBody>
          <a:bodyPr wrap="none" anchor="ctr"/>
          <a:lstStyle/>
          <a:p>
            <a:endParaRPr lang="es-AR"/>
          </a:p>
        </p:txBody>
      </p:sp>
      <p:sp>
        <p:nvSpPr>
          <p:cNvPr id="29700" name="Text Box 4"/>
          <p:cNvSpPr txBox="1">
            <a:spLocks noChangeArrowheads="1"/>
          </p:cNvSpPr>
          <p:nvPr/>
        </p:nvSpPr>
        <p:spPr bwMode="auto">
          <a:xfrm>
            <a:off x="1187450" y="1628775"/>
            <a:ext cx="1657350" cy="1155700"/>
          </a:xfrm>
          <a:prstGeom prst="rect">
            <a:avLst/>
          </a:prstGeom>
          <a:noFill/>
          <a:ln w="9525">
            <a:noFill/>
            <a:miter lim="800000"/>
            <a:headEnd/>
            <a:tailEnd/>
          </a:ln>
        </p:spPr>
        <p:txBody>
          <a:bodyPr>
            <a:spAutoFit/>
          </a:bodyPr>
          <a:lstStyle/>
          <a:p>
            <a:pPr algn="ctr">
              <a:spcBef>
                <a:spcPct val="50000"/>
              </a:spcBef>
            </a:pPr>
            <a:r>
              <a:rPr lang="es-AR" sz="1400" b="1">
                <a:latin typeface="Arial" charset="0"/>
              </a:rPr>
              <a:t>Con un ingreso mayor, se compran más juguetes (es un bien normal)</a:t>
            </a:r>
            <a:endParaRPr lang="es-ES" sz="1400" b="1">
              <a:latin typeface="Arial" charset="0"/>
            </a:endParaRPr>
          </a:p>
        </p:txBody>
      </p:sp>
      <p:sp>
        <p:nvSpPr>
          <p:cNvPr id="29701" name="Line 5"/>
          <p:cNvSpPr>
            <a:spLocks noChangeShapeType="1"/>
          </p:cNvSpPr>
          <p:nvPr/>
        </p:nvSpPr>
        <p:spPr bwMode="auto">
          <a:xfrm>
            <a:off x="2051050" y="3500438"/>
            <a:ext cx="0" cy="2374900"/>
          </a:xfrm>
          <a:prstGeom prst="line">
            <a:avLst/>
          </a:prstGeom>
          <a:noFill/>
          <a:ln w="9525">
            <a:solidFill>
              <a:schemeClr val="tx1"/>
            </a:solidFill>
            <a:round/>
            <a:headEnd/>
            <a:tailEnd/>
          </a:ln>
        </p:spPr>
        <p:txBody>
          <a:bodyPr/>
          <a:lstStyle/>
          <a:p>
            <a:endParaRPr lang="es-ES_tradnl"/>
          </a:p>
        </p:txBody>
      </p:sp>
      <p:sp>
        <p:nvSpPr>
          <p:cNvPr id="29702" name="Line 6"/>
          <p:cNvSpPr>
            <a:spLocks noChangeShapeType="1"/>
          </p:cNvSpPr>
          <p:nvPr/>
        </p:nvSpPr>
        <p:spPr bwMode="auto">
          <a:xfrm>
            <a:off x="2051050" y="5876925"/>
            <a:ext cx="2520950" cy="0"/>
          </a:xfrm>
          <a:prstGeom prst="line">
            <a:avLst/>
          </a:prstGeom>
          <a:noFill/>
          <a:ln w="9525">
            <a:solidFill>
              <a:schemeClr val="tx1"/>
            </a:solidFill>
            <a:round/>
            <a:headEnd/>
            <a:tailEnd/>
          </a:ln>
        </p:spPr>
        <p:txBody>
          <a:bodyPr/>
          <a:lstStyle/>
          <a:p>
            <a:endParaRPr lang="es-ES_tradnl"/>
          </a:p>
        </p:txBody>
      </p:sp>
      <p:sp>
        <p:nvSpPr>
          <p:cNvPr id="29703" name="Rectangle 7"/>
          <p:cNvSpPr>
            <a:spLocks noGrp="1" noChangeArrowheads="1"/>
          </p:cNvSpPr>
          <p:nvPr>
            <p:ph type="body" idx="1"/>
          </p:nvPr>
        </p:nvSpPr>
        <p:spPr>
          <a:xfrm>
            <a:off x="3492500" y="1628775"/>
            <a:ext cx="4978400" cy="1728788"/>
          </a:xfrm>
        </p:spPr>
        <p:txBody>
          <a:bodyPr/>
          <a:lstStyle/>
          <a:p>
            <a:pPr eaLnBrk="1" hangingPunct="1"/>
            <a:r>
              <a:rPr lang="es-AR" sz="1600" smtClean="0"/>
              <a:t>Es una variable exógena de la función de demanda.</a:t>
            </a:r>
          </a:p>
          <a:p>
            <a:pPr eaLnBrk="1" hangingPunct="1"/>
            <a:endParaRPr lang="es-AR" sz="1600" smtClean="0"/>
          </a:p>
          <a:p>
            <a:pPr eaLnBrk="1" hangingPunct="1"/>
            <a:r>
              <a:rPr lang="es-AR" sz="1600" smtClean="0"/>
              <a:t>La demanda aumenta por lo que el desplazamiento es hacia la derecha</a:t>
            </a:r>
            <a:endParaRPr lang="es-ES" sz="1600" smtClean="0"/>
          </a:p>
        </p:txBody>
      </p:sp>
      <p:sp>
        <p:nvSpPr>
          <p:cNvPr id="29704" name="Text Box 8"/>
          <p:cNvSpPr txBox="1">
            <a:spLocks noChangeArrowheads="1"/>
          </p:cNvSpPr>
          <p:nvPr/>
        </p:nvSpPr>
        <p:spPr bwMode="auto">
          <a:xfrm>
            <a:off x="1546225" y="3500438"/>
            <a:ext cx="360363" cy="366712"/>
          </a:xfrm>
          <a:prstGeom prst="rect">
            <a:avLst/>
          </a:prstGeom>
          <a:noFill/>
          <a:ln w="9525">
            <a:noFill/>
            <a:miter lim="800000"/>
            <a:headEnd/>
            <a:tailEnd/>
          </a:ln>
        </p:spPr>
        <p:txBody>
          <a:bodyPr>
            <a:spAutoFit/>
          </a:bodyPr>
          <a:lstStyle/>
          <a:p>
            <a:pPr>
              <a:spcBef>
                <a:spcPct val="50000"/>
              </a:spcBef>
            </a:pPr>
            <a:r>
              <a:rPr lang="es-AR">
                <a:latin typeface="Arial" charset="0"/>
              </a:rPr>
              <a:t>P</a:t>
            </a:r>
            <a:endParaRPr lang="es-ES">
              <a:latin typeface="Arial" charset="0"/>
            </a:endParaRPr>
          </a:p>
        </p:txBody>
      </p:sp>
      <p:sp>
        <p:nvSpPr>
          <p:cNvPr id="29705" name="Text Box 9"/>
          <p:cNvSpPr txBox="1">
            <a:spLocks noChangeArrowheads="1"/>
          </p:cNvSpPr>
          <p:nvPr/>
        </p:nvSpPr>
        <p:spPr bwMode="auto">
          <a:xfrm>
            <a:off x="4211638" y="5876925"/>
            <a:ext cx="576262" cy="366713"/>
          </a:xfrm>
          <a:prstGeom prst="rect">
            <a:avLst/>
          </a:prstGeom>
          <a:noFill/>
          <a:ln w="9525">
            <a:noFill/>
            <a:miter lim="800000"/>
            <a:headEnd/>
            <a:tailEnd/>
          </a:ln>
        </p:spPr>
        <p:txBody>
          <a:bodyPr>
            <a:spAutoFit/>
          </a:bodyPr>
          <a:lstStyle/>
          <a:p>
            <a:pPr>
              <a:spcBef>
                <a:spcPct val="50000"/>
              </a:spcBef>
            </a:pPr>
            <a:r>
              <a:rPr lang="es-AR">
                <a:latin typeface="Arial" charset="0"/>
              </a:rPr>
              <a:t>Q</a:t>
            </a:r>
            <a:endParaRPr lang="es-ES">
              <a:latin typeface="Arial" charset="0"/>
            </a:endParaRPr>
          </a:p>
        </p:txBody>
      </p:sp>
      <p:sp>
        <p:nvSpPr>
          <p:cNvPr id="29706" name="Line 10"/>
          <p:cNvSpPr>
            <a:spLocks noChangeShapeType="1"/>
          </p:cNvSpPr>
          <p:nvPr/>
        </p:nvSpPr>
        <p:spPr bwMode="auto">
          <a:xfrm>
            <a:off x="2409825" y="3860800"/>
            <a:ext cx="1800225" cy="1655763"/>
          </a:xfrm>
          <a:prstGeom prst="line">
            <a:avLst/>
          </a:prstGeom>
          <a:noFill/>
          <a:ln w="38100">
            <a:solidFill>
              <a:srgbClr val="CC0099"/>
            </a:solidFill>
            <a:round/>
            <a:headEnd/>
            <a:tailEnd/>
          </a:ln>
        </p:spPr>
        <p:txBody>
          <a:bodyPr/>
          <a:lstStyle/>
          <a:p>
            <a:endParaRPr lang="es-ES_tradnl"/>
          </a:p>
        </p:txBody>
      </p:sp>
      <p:sp>
        <p:nvSpPr>
          <p:cNvPr id="29707" name="Line 11"/>
          <p:cNvSpPr>
            <a:spLocks noChangeShapeType="1"/>
          </p:cNvSpPr>
          <p:nvPr/>
        </p:nvSpPr>
        <p:spPr bwMode="auto">
          <a:xfrm flipV="1">
            <a:off x="2411413" y="3789363"/>
            <a:ext cx="1727200" cy="1655762"/>
          </a:xfrm>
          <a:prstGeom prst="line">
            <a:avLst/>
          </a:prstGeom>
          <a:noFill/>
          <a:ln w="38100">
            <a:solidFill>
              <a:srgbClr val="CC0099"/>
            </a:solidFill>
            <a:round/>
            <a:headEnd/>
            <a:tailEnd/>
          </a:ln>
        </p:spPr>
        <p:txBody>
          <a:bodyPr/>
          <a:lstStyle/>
          <a:p>
            <a:endParaRPr lang="es-ES_tradnl"/>
          </a:p>
        </p:txBody>
      </p:sp>
      <p:sp>
        <p:nvSpPr>
          <p:cNvPr id="29708" name="Text Box 12"/>
          <p:cNvSpPr txBox="1">
            <a:spLocks noChangeArrowheads="1"/>
          </p:cNvSpPr>
          <p:nvPr/>
        </p:nvSpPr>
        <p:spPr bwMode="auto">
          <a:xfrm>
            <a:off x="4283075" y="5300663"/>
            <a:ext cx="360363" cy="366712"/>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D</a:t>
            </a:r>
            <a:endParaRPr lang="es-ES">
              <a:solidFill>
                <a:srgbClr val="CC0099"/>
              </a:solidFill>
              <a:latin typeface="Arial" charset="0"/>
            </a:endParaRPr>
          </a:p>
        </p:txBody>
      </p:sp>
      <p:sp>
        <p:nvSpPr>
          <p:cNvPr id="29709" name="Text Box 13"/>
          <p:cNvSpPr txBox="1">
            <a:spLocks noChangeArrowheads="1"/>
          </p:cNvSpPr>
          <p:nvPr/>
        </p:nvSpPr>
        <p:spPr bwMode="auto">
          <a:xfrm>
            <a:off x="4283075" y="3644900"/>
            <a:ext cx="431800" cy="366713"/>
          </a:xfrm>
          <a:prstGeom prst="rect">
            <a:avLst/>
          </a:prstGeom>
          <a:noFill/>
          <a:ln w="9525">
            <a:noFill/>
            <a:miter lim="800000"/>
            <a:headEnd/>
            <a:tailEnd/>
          </a:ln>
        </p:spPr>
        <p:txBody>
          <a:bodyPr>
            <a:spAutoFit/>
          </a:bodyPr>
          <a:lstStyle/>
          <a:p>
            <a:pPr>
              <a:spcBef>
                <a:spcPct val="50000"/>
              </a:spcBef>
            </a:pPr>
            <a:r>
              <a:rPr lang="es-AR">
                <a:solidFill>
                  <a:srgbClr val="CC0099"/>
                </a:solidFill>
                <a:latin typeface="Arial" charset="0"/>
              </a:rPr>
              <a:t>O</a:t>
            </a:r>
            <a:endParaRPr lang="es-ES">
              <a:solidFill>
                <a:srgbClr val="CC0099"/>
              </a:solidFill>
              <a:latin typeface="Arial" charset="0"/>
            </a:endParaRPr>
          </a:p>
        </p:txBody>
      </p:sp>
      <p:sp>
        <p:nvSpPr>
          <p:cNvPr id="29710" name="Line 14"/>
          <p:cNvSpPr>
            <a:spLocks noChangeShapeType="1"/>
          </p:cNvSpPr>
          <p:nvPr/>
        </p:nvSpPr>
        <p:spPr bwMode="auto">
          <a:xfrm>
            <a:off x="3275013" y="4652963"/>
            <a:ext cx="0" cy="1223962"/>
          </a:xfrm>
          <a:prstGeom prst="line">
            <a:avLst/>
          </a:prstGeom>
          <a:noFill/>
          <a:ln w="9525" cap="rnd">
            <a:solidFill>
              <a:schemeClr val="tx1"/>
            </a:solidFill>
            <a:prstDash val="sysDot"/>
            <a:round/>
            <a:headEnd/>
            <a:tailEnd/>
          </a:ln>
        </p:spPr>
        <p:txBody>
          <a:bodyPr/>
          <a:lstStyle/>
          <a:p>
            <a:endParaRPr lang="es-ES_tradnl"/>
          </a:p>
        </p:txBody>
      </p:sp>
      <p:sp>
        <p:nvSpPr>
          <p:cNvPr id="29711" name="Line 15"/>
          <p:cNvSpPr>
            <a:spLocks noChangeShapeType="1"/>
          </p:cNvSpPr>
          <p:nvPr/>
        </p:nvSpPr>
        <p:spPr bwMode="auto">
          <a:xfrm flipH="1">
            <a:off x="2051050" y="4652963"/>
            <a:ext cx="1152525" cy="0"/>
          </a:xfrm>
          <a:prstGeom prst="line">
            <a:avLst/>
          </a:prstGeom>
          <a:noFill/>
          <a:ln w="9525" cap="rnd">
            <a:solidFill>
              <a:schemeClr val="tx1"/>
            </a:solidFill>
            <a:prstDash val="sysDot"/>
            <a:round/>
            <a:headEnd/>
            <a:tailEnd/>
          </a:ln>
        </p:spPr>
        <p:txBody>
          <a:bodyPr/>
          <a:lstStyle/>
          <a:p>
            <a:endParaRPr lang="es-ES_tradnl"/>
          </a:p>
        </p:txBody>
      </p:sp>
      <p:sp>
        <p:nvSpPr>
          <p:cNvPr id="29712" name="Text Box 16"/>
          <p:cNvSpPr txBox="1">
            <a:spLocks noChangeArrowheads="1"/>
          </p:cNvSpPr>
          <p:nvPr/>
        </p:nvSpPr>
        <p:spPr bwMode="auto">
          <a:xfrm>
            <a:off x="1474788" y="4437063"/>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9713" name="Text Box 17"/>
          <p:cNvSpPr txBox="1">
            <a:spLocks noChangeArrowheads="1"/>
          </p:cNvSpPr>
          <p:nvPr/>
        </p:nvSpPr>
        <p:spPr bwMode="auto">
          <a:xfrm>
            <a:off x="3059113" y="5949950"/>
            <a:ext cx="576262"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9715" name="Line 19"/>
          <p:cNvSpPr>
            <a:spLocks noChangeShapeType="1"/>
          </p:cNvSpPr>
          <p:nvPr/>
        </p:nvSpPr>
        <p:spPr bwMode="auto">
          <a:xfrm>
            <a:off x="2714612" y="3643314"/>
            <a:ext cx="1657350" cy="1511300"/>
          </a:xfrm>
          <a:prstGeom prst="line">
            <a:avLst/>
          </a:prstGeom>
          <a:noFill/>
          <a:ln w="44450">
            <a:solidFill>
              <a:srgbClr val="0000FF"/>
            </a:solidFill>
            <a:round/>
            <a:headEnd/>
            <a:tailEnd/>
          </a:ln>
        </p:spPr>
        <p:txBody>
          <a:bodyPr/>
          <a:lstStyle/>
          <a:p>
            <a:endParaRPr lang="es-ES_tradnl"/>
          </a:p>
        </p:txBody>
      </p:sp>
      <p:sp>
        <p:nvSpPr>
          <p:cNvPr id="29717" name="Text Box 21"/>
          <p:cNvSpPr txBox="1">
            <a:spLocks noChangeArrowheads="1"/>
          </p:cNvSpPr>
          <p:nvPr/>
        </p:nvSpPr>
        <p:spPr bwMode="auto">
          <a:xfrm>
            <a:off x="4570413" y="5013325"/>
            <a:ext cx="503237" cy="366713"/>
          </a:xfrm>
          <a:prstGeom prst="rect">
            <a:avLst/>
          </a:prstGeom>
          <a:noFill/>
          <a:ln w="9525">
            <a:noFill/>
            <a:miter lim="800000"/>
            <a:headEnd/>
            <a:tailEnd/>
          </a:ln>
        </p:spPr>
        <p:txBody>
          <a:bodyPr>
            <a:spAutoFit/>
          </a:bodyPr>
          <a:lstStyle/>
          <a:p>
            <a:pPr>
              <a:spcBef>
                <a:spcPct val="50000"/>
              </a:spcBef>
            </a:pPr>
            <a:r>
              <a:rPr lang="es-AR">
                <a:solidFill>
                  <a:srgbClr val="3333CC"/>
                </a:solidFill>
                <a:latin typeface="Arial" charset="0"/>
              </a:rPr>
              <a:t>D’</a:t>
            </a:r>
            <a:endParaRPr lang="es-ES">
              <a:solidFill>
                <a:srgbClr val="3333CC"/>
              </a:solidFill>
              <a:latin typeface="Arial" charset="0"/>
            </a:endParaRPr>
          </a:p>
        </p:txBody>
      </p:sp>
      <p:sp>
        <p:nvSpPr>
          <p:cNvPr id="29718" name="Line 22"/>
          <p:cNvSpPr>
            <a:spLocks noChangeShapeType="1"/>
          </p:cNvSpPr>
          <p:nvPr/>
        </p:nvSpPr>
        <p:spPr bwMode="auto">
          <a:xfrm>
            <a:off x="2051050" y="4364038"/>
            <a:ext cx="1511300" cy="0"/>
          </a:xfrm>
          <a:prstGeom prst="line">
            <a:avLst/>
          </a:prstGeom>
          <a:noFill/>
          <a:ln w="9525" cap="rnd">
            <a:solidFill>
              <a:schemeClr val="tx1"/>
            </a:solidFill>
            <a:prstDash val="sysDot"/>
            <a:round/>
            <a:headEnd/>
            <a:tailEnd/>
          </a:ln>
        </p:spPr>
        <p:txBody>
          <a:bodyPr/>
          <a:lstStyle/>
          <a:p>
            <a:endParaRPr lang="es-ES_tradnl"/>
          </a:p>
        </p:txBody>
      </p:sp>
      <p:sp>
        <p:nvSpPr>
          <p:cNvPr id="29719" name="Line 23"/>
          <p:cNvSpPr>
            <a:spLocks noChangeShapeType="1"/>
          </p:cNvSpPr>
          <p:nvPr/>
        </p:nvSpPr>
        <p:spPr bwMode="auto">
          <a:xfrm>
            <a:off x="3562350" y="4364038"/>
            <a:ext cx="0" cy="1512887"/>
          </a:xfrm>
          <a:prstGeom prst="line">
            <a:avLst/>
          </a:prstGeom>
          <a:noFill/>
          <a:ln w="9525" cap="rnd">
            <a:solidFill>
              <a:schemeClr val="tx1"/>
            </a:solidFill>
            <a:prstDash val="sysDot"/>
            <a:round/>
            <a:headEnd/>
            <a:tailEnd/>
          </a:ln>
        </p:spPr>
        <p:txBody>
          <a:bodyPr/>
          <a:lstStyle/>
          <a:p>
            <a:endParaRPr lang="es-ES_tradnl"/>
          </a:p>
        </p:txBody>
      </p:sp>
      <p:sp>
        <p:nvSpPr>
          <p:cNvPr id="29720" name="Text Box 24"/>
          <p:cNvSpPr txBox="1">
            <a:spLocks noChangeArrowheads="1"/>
          </p:cNvSpPr>
          <p:nvPr/>
        </p:nvSpPr>
        <p:spPr bwMode="auto">
          <a:xfrm>
            <a:off x="3417888" y="5948363"/>
            <a:ext cx="433387" cy="336550"/>
          </a:xfrm>
          <a:prstGeom prst="rect">
            <a:avLst/>
          </a:prstGeom>
          <a:noFill/>
          <a:ln w="9525">
            <a:noFill/>
            <a:miter lim="800000"/>
            <a:headEnd/>
            <a:tailEnd/>
          </a:ln>
        </p:spPr>
        <p:txBody>
          <a:bodyPr>
            <a:spAutoFit/>
          </a:bodyPr>
          <a:lstStyle/>
          <a:p>
            <a:pPr>
              <a:spcBef>
                <a:spcPct val="50000"/>
              </a:spcBef>
            </a:pPr>
            <a:r>
              <a:rPr lang="es-AR" sz="1600">
                <a:latin typeface="Arial" charset="0"/>
              </a:rPr>
              <a:t>q</a:t>
            </a:r>
            <a:r>
              <a:rPr lang="es-AR" sz="1600" baseline="-25000">
                <a:latin typeface="Arial" charset="0"/>
              </a:rPr>
              <a:t>e’</a:t>
            </a:r>
            <a:endParaRPr lang="es-ES" sz="1600">
              <a:latin typeface="Arial" charset="0"/>
            </a:endParaRPr>
          </a:p>
        </p:txBody>
      </p:sp>
      <p:sp>
        <p:nvSpPr>
          <p:cNvPr id="29721" name="Text Box 25"/>
          <p:cNvSpPr txBox="1">
            <a:spLocks noChangeArrowheads="1"/>
          </p:cNvSpPr>
          <p:nvPr/>
        </p:nvSpPr>
        <p:spPr bwMode="auto">
          <a:xfrm>
            <a:off x="1474788" y="4005263"/>
            <a:ext cx="431800" cy="336550"/>
          </a:xfrm>
          <a:prstGeom prst="rect">
            <a:avLst/>
          </a:prstGeom>
          <a:noFill/>
          <a:ln w="9525">
            <a:noFill/>
            <a:miter lim="800000"/>
            <a:headEnd/>
            <a:tailEnd/>
          </a:ln>
        </p:spPr>
        <p:txBody>
          <a:bodyPr>
            <a:spAutoFit/>
          </a:bodyPr>
          <a:lstStyle/>
          <a:p>
            <a:pPr>
              <a:spcBef>
                <a:spcPct val="50000"/>
              </a:spcBef>
            </a:pPr>
            <a:r>
              <a:rPr lang="es-AR" sz="1600">
                <a:latin typeface="Arial" charset="0"/>
              </a:rPr>
              <a:t>p</a:t>
            </a:r>
            <a:r>
              <a:rPr lang="es-AR" sz="1600" baseline="-25000">
                <a:latin typeface="Arial" charset="0"/>
              </a:rPr>
              <a:t>e’</a:t>
            </a:r>
            <a:endParaRPr lang="es-ES" sz="1600">
              <a:latin typeface="Arial" charset="0"/>
            </a:endParaRPr>
          </a:p>
        </p:txBody>
      </p:sp>
      <p:sp>
        <p:nvSpPr>
          <p:cNvPr id="29722" name="AutoShape 26"/>
          <p:cNvSpPr>
            <a:spLocks noChangeArrowheads="1"/>
          </p:cNvSpPr>
          <p:nvPr/>
        </p:nvSpPr>
        <p:spPr bwMode="auto">
          <a:xfrm>
            <a:off x="4932363" y="3644900"/>
            <a:ext cx="3887787" cy="1871663"/>
          </a:xfrm>
          <a:prstGeom prst="hexagon">
            <a:avLst>
              <a:gd name="adj" fmla="val 59642"/>
              <a:gd name="vf" fmla="val 115470"/>
            </a:avLst>
          </a:prstGeom>
          <a:solidFill>
            <a:srgbClr val="FF99CC">
              <a:alpha val="23921"/>
            </a:srgbClr>
          </a:solidFill>
          <a:ln w="9525">
            <a:solidFill>
              <a:schemeClr val="tx1"/>
            </a:solidFill>
            <a:miter lim="800000"/>
            <a:headEnd/>
            <a:tailEnd/>
          </a:ln>
        </p:spPr>
        <p:txBody>
          <a:bodyPr wrap="none" anchor="ctr"/>
          <a:lstStyle/>
          <a:p>
            <a:endParaRPr lang="es-AR"/>
          </a:p>
        </p:txBody>
      </p:sp>
      <p:sp>
        <p:nvSpPr>
          <p:cNvPr id="29723" name="Text Box 27"/>
          <p:cNvSpPr txBox="1">
            <a:spLocks noChangeArrowheads="1"/>
          </p:cNvSpPr>
          <p:nvPr/>
        </p:nvSpPr>
        <p:spPr bwMode="auto">
          <a:xfrm>
            <a:off x="5724525" y="3860800"/>
            <a:ext cx="2374900" cy="1279525"/>
          </a:xfrm>
          <a:prstGeom prst="rect">
            <a:avLst/>
          </a:prstGeom>
          <a:noFill/>
          <a:ln w="9525">
            <a:noFill/>
            <a:miter lim="800000"/>
            <a:headEnd/>
            <a:tailEnd/>
          </a:ln>
        </p:spPr>
        <p:txBody>
          <a:bodyPr>
            <a:spAutoFit/>
          </a:bodyPr>
          <a:lstStyle/>
          <a:p>
            <a:pPr algn="ctr">
              <a:spcBef>
                <a:spcPct val="50000"/>
              </a:spcBef>
            </a:pPr>
            <a:r>
              <a:rPr lang="es-AR" b="1">
                <a:solidFill>
                  <a:srgbClr val="3333CC"/>
                </a:solidFill>
                <a:latin typeface="Arial" charset="0"/>
              </a:rPr>
              <a:t>El punto de equilibrio cambió:</a:t>
            </a:r>
          </a:p>
          <a:p>
            <a:pPr algn="ctr">
              <a:spcBef>
                <a:spcPct val="50000"/>
              </a:spcBef>
            </a:pPr>
            <a:r>
              <a:rPr lang="es-AR" sz="1400" b="1">
                <a:latin typeface="Arial" charset="0"/>
              </a:rPr>
              <a:t>Aumentó el precio </a:t>
            </a:r>
          </a:p>
          <a:p>
            <a:pPr algn="ctr">
              <a:spcBef>
                <a:spcPct val="50000"/>
              </a:spcBef>
            </a:pPr>
            <a:r>
              <a:rPr lang="es-AR" sz="1400" b="1">
                <a:latin typeface="Arial" charset="0"/>
              </a:rPr>
              <a:t>Aumentó la cantidad</a:t>
            </a:r>
            <a:endParaRPr lang="es-ES" sz="1400" b="1">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29701"/>
                                        </p:tgtEl>
                                        <p:attrNameLst>
                                          <p:attrName>style.visibility</p:attrName>
                                        </p:attrNameLst>
                                      </p:cBhvr>
                                      <p:to>
                                        <p:strVal val="visible"/>
                                      </p:to>
                                    </p:set>
                                  </p:childTnLst>
                                </p:cTn>
                              </p:par>
                              <p:par>
                                <p:cTn id="7" presetID="1" presetClass="entr" presetSubtype="0" fill="hold" grpId="0" nodeType="withEffect">
                                  <p:stCondLst>
                                    <p:cond delay="2000"/>
                                  </p:stCondLst>
                                  <p:childTnLst>
                                    <p:set>
                                      <p:cBhvr>
                                        <p:cTn id="8" dur="1" fill="hold">
                                          <p:stCondLst>
                                            <p:cond delay="0"/>
                                          </p:stCondLst>
                                        </p:cTn>
                                        <p:tgtEl>
                                          <p:spTgt spid="29702"/>
                                        </p:tgtEl>
                                        <p:attrNameLst>
                                          <p:attrName>style.visibility</p:attrName>
                                        </p:attrNameLst>
                                      </p:cBhvr>
                                      <p:to>
                                        <p:strVal val="visible"/>
                                      </p:to>
                                    </p:set>
                                  </p:childTnLst>
                                </p:cTn>
                              </p:par>
                              <p:par>
                                <p:cTn id="9" presetID="1" presetClass="entr" presetSubtype="0" fill="hold" grpId="0" nodeType="withEffect">
                                  <p:stCondLst>
                                    <p:cond delay="2000"/>
                                  </p:stCondLst>
                                  <p:childTnLst>
                                    <p:set>
                                      <p:cBhvr>
                                        <p:cTn id="10" dur="1" fill="hold">
                                          <p:stCondLst>
                                            <p:cond delay="0"/>
                                          </p:stCondLst>
                                        </p:cTn>
                                        <p:tgtEl>
                                          <p:spTgt spid="29704"/>
                                        </p:tgtEl>
                                        <p:attrNameLst>
                                          <p:attrName>style.visibility</p:attrName>
                                        </p:attrNameLst>
                                      </p:cBhvr>
                                      <p:to>
                                        <p:strVal val="visible"/>
                                      </p:to>
                                    </p:set>
                                  </p:childTnLst>
                                </p:cTn>
                              </p:par>
                              <p:par>
                                <p:cTn id="11" presetID="1" presetClass="entr" presetSubtype="0" fill="hold" grpId="0" nodeType="withEffect">
                                  <p:stCondLst>
                                    <p:cond delay="2000"/>
                                  </p:stCondLst>
                                  <p:childTnLst>
                                    <p:set>
                                      <p:cBhvr>
                                        <p:cTn id="12" dur="1" fill="hold">
                                          <p:stCondLst>
                                            <p:cond delay="0"/>
                                          </p:stCondLst>
                                        </p:cTn>
                                        <p:tgtEl>
                                          <p:spTgt spid="29705"/>
                                        </p:tgtEl>
                                        <p:attrNameLst>
                                          <p:attrName>style.visibility</p:attrName>
                                        </p:attrNameLst>
                                      </p:cBhvr>
                                      <p:to>
                                        <p:strVal val="visible"/>
                                      </p:to>
                                    </p:set>
                                  </p:childTnLst>
                                </p:cTn>
                              </p:par>
                              <p:par>
                                <p:cTn id="13" presetID="1" presetClass="entr" presetSubtype="0" fill="hold" grpId="0" nodeType="withEffect">
                                  <p:stCondLst>
                                    <p:cond delay="2000"/>
                                  </p:stCondLst>
                                  <p:childTnLst>
                                    <p:set>
                                      <p:cBhvr>
                                        <p:cTn id="14" dur="1" fill="hold">
                                          <p:stCondLst>
                                            <p:cond delay="0"/>
                                          </p:stCondLst>
                                        </p:cTn>
                                        <p:tgtEl>
                                          <p:spTgt spid="29706"/>
                                        </p:tgtEl>
                                        <p:attrNameLst>
                                          <p:attrName>style.visibility</p:attrName>
                                        </p:attrNameLst>
                                      </p:cBhvr>
                                      <p:to>
                                        <p:strVal val="visible"/>
                                      </p:to>
                                    </p:set>
                                  </p:childTnLst>
                                </p:cTn>
                              </p:par>
                              <p:par>
                                <p:cTn id="15" presetID="1" presetClass="entr" presetSubtype="0" fill="hold" grpId="0" nodeType="withEffect">
                                  <p:stCondLst>
                                    <p:cond delay="2000"/>
                                  </p:stCondLst>
                                  <p:childTnLst>
                                    <p:set>
                                      <p:cBhvr>
                                        <p:cTn id="16" dur="1" fill="hold">
                                          <p:stCondLst>
                                            <p:cond delay="0"/>
                                          </p:stCondLst>
                                        </p:cTn>
                                        <p:tgtEl>
                                          <p:spTgt spid="29707"/>
                                        </p:tgtEl>
                                        <p:attrNameLst>
                                          <p:attrName>style.visibility</p:attrName>
                                        </p:attrNameLst>
                                      </p:cBhvr>
                                      <p:to>
                                        <p:strVal val="visible"/>
                                      </p:to>
                                    </p:set>
                                  </p:childTnLst>
                                </p:cTn>
                              </p:par>
                              <p:par>
                                <p:cTn id="17" presetID="1" presetClass="entr" presetSubtype="0" fill="hold" grpId="0" nodeType="withEffect">
                                  <p:stCondLst>
                                    <p:cond delay="2000"/>
                                  </p:stCondLst>
                                  <p:childTnLst>
                                    <p:set>
                                      <p:cBhvr>
                                        <p:cTn id="18" dur="1" fill="hold">
                                          <p:stCondLst>
                                            <p:cond delay="0"/>
                                          </p:stCondLst>
                                        </p:cTn>
                                        <p:tgtEl>
                                          <p:spTgt spid="29709"/>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29708"/>
                                        </p:tgtEl>
                                        <p:attrNameLst>
                                          <p:attrName>style.visibility</p:attrName>
                                        </p:attrNameLst>
                                      </p:cBhvr>
                                      <p:to>
                                        <p:strVal val="visible"/>
                                      </p:to>
                                    </p:set>
                                  </p:childTnLst>
                                </p:cTn>
                              </p:par>
                              <p:par>
                                <p:cTn id="21" presetID="1" presetClass="entr" presetSubtype="0" fill="hold" grpId="0" nodeType="withEffect">
                                  <p:stCondLst>
                                    <p:cond delay="2000"/>
                                  </p:stCondLst>
                                  <p:childTnLst>
                                    <p:set>
                                      <p:cBhvr>
                                        <p:cTn id="22" dur="1" fill="hold">
                                          <p:stCondLst>
                                            <p:cond delay="0"/>
                                          </p:stCondLst>
                                        </p:cTn>
                                        <p:tgtEl>
                                          <p:spTgt spid="29712"/>
                                        </p:tgtEl>
                                        <p:attrNameLst>
                                          <p:attrName>style.visibility</p:attrName>
                                        </p:attrNameLst>
                                      </p:cBhvr>
                                      <p:to>
                                        <p:strVal val="visible"/>
                                      </p:to>
                                    </p:set>
                                  </p:childTnLst>
                                </p:cTn>
                              </p:par>
                              <p:par>
                                <p:cTn id="23" presetID="1" presetClass="entr" presetSubtype="0" fill="hold" grpId="0" nodeType="withEffect">
                                  <p:stCondLst>
                                    <p:cond delay="2000"/>
                                  </p:stCondLst>
                                  <p:childTnLst>
                                    <p:set>
                                      <p:cBhvr>
                                        <p:cTn id="24" dur="1" fill="hold">
                                          <p:stCondLst>
                                            <p:cond delay="0"/>
                                          </p:stCondLst>
                                        </p:cTn>
                                        <p:tgtEl>
                                          <p:spTgt spid="29713"/>
                                        </p:tgtEl>
                                        <p:attrNameLst>
                                          <p:attrName>style.visibility</p:attrName>
                                        </p:attrNameLst>
                                      </p:cBhvr>
                                      <p:to>
                                        <p:strVal val="visible"/>
                                      </p:to>
                                    </p:set>
                                  </p:childTnLst>
                                </p:cTn>
                              </p:par>
                              <p:par>
                                <p:cTn id="25" presetID="1" presetClass="entr" presetSubtype="0" fill="hold" grpId="0" nodeType="withEffect">
                                  <p:stCondLst>
                                    <p:cond delay="2000"/>
                                  </p:stCondLst>
                                  <p:childTnLst>
                                    <p:set>
                                      <p:cBhvr>
                                        <p:cTn id="26" dur="1" fill="hold">
                                          <p:stCondLst>
                                            <p:cond delay="0"/>
                                          </p:stCondLst>
                                        </p:cTn>
                                        <p:tgtEl>
                                          <p:spTgt spid="29710"/>
                                        </p:tgtEl>
                                        <p:attrNameLst>
                                          <p:attrName>style.visibility</p:attrName>
                                        </p:attrNameLst>
                                      </p:cBhvr>
                                      <p:to>
                                        <p:strVal val="visible"/>
                                      </p:to>
                                    </p:set>
                                  </p:childTnLst>
                                </p:cTn>
                              </p:par>
                              <p:par>
                                <p:cTn id="27" presetID="1" presetClass="entr" presetSubtype="0" fill="hold" grpId="0" nodeType="withEffect">
                                  <p:stCondLst>
                                    <p:cond delay="2000"/>
                                  </p:stCondLst>
                                  <p:childTnLst>
                                    <p:set>
                                      <p:cBhvr>
                                        <p:cTn id="28" dur="1" fill="hold">
                                          <p:stCondLst>
                                            <p:cond delay="0"/>
                                          </p:stCondLst>
                                        </p:cTn>
                                        <p:tgtEl>
                                          <p:spTgt spid="29711"/>
                                        </p:tgtEl>
                                        <p:attrNameLst>
                                          <p:attrName>style.visibility</p:attrName>
                                        </p:attrNameLst>
                                      </p:cBhvr>
                                      <p:to>
                                        <p:strVal val="visible"/>
                                      </p:to>
                                    </p:set>
                                  </p:childTnLst>
                                </p:cTn>
                              </p:par>
                            </p:childTnLst>
                          </p:cTn>
                        </p:par>
                        <p:par>
                          <p:cTn id="29" fill="hold">
                            <p:stCondLst>
                              <p:cond delay="2000"/>
                            </p:stCondLst>
                            <p:childTnLst>
                              <p:par>
                                <p:cTn id="30" presetID="18" presetClass="entr" presetSubtype="12" fill="hold" grpId="0" nodeType="afterEffect">
                                  <p:stCondLst>
                                    <p:cond delay="1000"/>
                                  </p:stCondLst>
                                  <p:childTnLst>
                                    <p:set>
                                      <p:cBhvr>
                                        <p:cTn id="31" dur="1" fill="hold">
                                          <p:stCondLst>
                                            <p:cond delay="0"/>
                                          </p:stCondLst>
                                        </p:cTn>
                                        <p:tgtEl>
                                          <p:spTgt spid="29699"/>
                                        </p:tgtEl>
                                        <p:attrNameLst>
                                          <p:attrName>style.visibility</p:attrName>
                                        </p:attrNameLst>
                                      </p:cBhvr>
                                      <p:to>
                                        <p:strVal val="visible"/>
                                      </p:to>
                                    </p:set>
                                    <p:animEffect transition="in" filter="strips(downLeft)">
                                      <p:cBhvr>
                                        <p:cTn id="32" dur="500"/>
                                        <p:tgtEl>
                                          <p:spTgt spid="29699"/>
                                        </p:tgtEl>
                                      </p:cBhvr>
                                    </p:animEffect>
                                  </p:childTnLst>
                                </p:cTn>
                              </p:par>
                              <p:par>
                                <p:cTn id="33" presetID="18" presetClass="entr" presetSubtype="12" fill="hold" grpId="0" nodeType="withEffect">
                                  <p:stCondLst>
                                    <p:cond delay="1000"/>
                                  </p:stCondLst>
                                  <p:childTnLst>
                                    <p:set>
                                      <p:cBhvr>
                                        <p:cTn id="34" dur="1" fill="hold">
                                          <p:stCondLst>
                                            <p:cond delay="0"/>
                                          </p:stCondLst>
                                        </p:cTn>
                                        <p:tgtEl>
                                          <p:spTgt spid="29700"/>
                                        </p:tgtEl>
                                        <p:attrNameLst>
                                          <p:attrName>style.visibility</p:attrName>
                                        </p:attrNameLst>
                                      </p:cBhvr>
                                      <p:to>
                                        <p:strVal val="visible"/>
                                      </p:to>
                                    </p:set>
                                    <p:animEffect transition="in" filter="strips(downLeft)">
                                      <p:cBhvr>
                                        <p:cTn id="35" dur="500"/>
                                        <p:tgtEl>
                                          <p:spTgt spid="29700"/>
                                        </p:tgtEl>
                                      </p:cBhvr>
                                    </p:animEffect>
                                  </p:childTnLst>
                                </p:cTn>
                              </p:par>
                            </p:childTnLst>
                          </p:cTn>
                        </p:par>
                        <p:par>
                          <p:cTn id="36" fill="hold">
                            <p:stCondLst>
                              <p:cond delay="3500"/>
                            </p:stCondLst>
                            <p:childTnLst>
                              <p:par>
                                <p:cTn id="37" presetID="1" presetClass="entr" presetSubtype="0" fill="hold" grpId="0" nodeType="afterEffect">
                                  <p:stCondLst>
                                    <p:cond delay="2000"/>
                                  </p:stCondLst>
                                  <p:childTnLst>
                                    <p:set>
                                      <p:cBhvr>
                                        <p:cTn id="38" dur="1" fill="hold">
                                          <p:stCondLst>
                                            <p:cond delay="0"/>
                                          </p:stCondLst>
                                        </p:cTn>
                                        <p:tgtEl>
                                          <p:spTgt spid="29703">
                                            <p:txEl>
                                              <p:pRg st="0" end="0"/>
                                            </p:txEl>
                                          </p:spTgt>
                                        </p:tgtEl>
                                        <p:attrNameLst>
                                          <p:attrName>style.visibility</p:attrName>
                                        </p:attrNameLst>
                                      </p:cBhvr>
                                      <p:to>
                                        <p:strVal val="visible"/>
                                      </p:to>
                                    </p:set>
                                  </p:childTnLst>
                                </p:cTn>
                              </p:par>
                            </p:childTnLst>
                          </p:cTn>
                        </p:par>
                        <p:par>
                          <p:cTn id="39" fill="hold">
                            <p:stCondLst>
                              <p:cond delay="5500"/>
                            </p:stCondLst>
                            <p:childTnLst>
                              <p:par>
                                <p:cTn id="40" presetID="1" presetClass="entr" presetSubtype="0" fill="hold" grpId="0" nodeType="afterEffect">
                                  <p:stCondLst>
                                    <p:cond delay="2000"/>
                                  </p:stCondLst>
                                  <p:childTnLst>
                                    <p:set>
                                      <p:cBhvr>
                                        <p:cTn id="41" dur="1" fill="hold">
                                          <p:stCondLst>
                                            <p:cond delay="0"/>
                                          </p:stCondLst>
                                        </p:cTn>
                                        <p:tgtEl>
                                          <p:spTgt spid="29703">
                                            <p:txEl>
                                              <p:pRg st="2" end="2"/>
                                            </p:txEl>
                                          </p:spTgt>
                                        </p:tgtEl>
                                        <p:attrNameLst>
                                          <p:attrName>style.visibility</p:attrName>
                                        </p:attrNameLst>
                                      </p:cBhvr>
                                      <p:to>
                                        <p:strVal val="visible"/>
                                      </p:to>
                                    </p:set>
                                  </p:childTnLst>
                                </p:cTn>
                              </p:par>
                              <p:par>
                                <p:cTn id="42" presetID="1" presetClass="entr" presetSubtype="0" fill="hold" grpId="0" nodeType="withEffect">
                                  <p:stCondLst>
                                    <p:cond delay="2000"/>
                                  </p:stCondLst>
                                  <p:childTnLst>
                                    <p:set>
                                      <p:cBhvr>
                                        <p:cTn id="43" dur="1" fill="hold">
                                          <p:stCondLst>
                                            <p:cond delay="0"/>
                                          </p:stCondLst>
                                        </p:cTn>
                                        <p:tgtEl>
                                          <p:spTgt spid="29715"/>
                                        </p:tgtEl>
                                        <p:attrNameLst>
                                          <p:attrName>style.visibility</p:attrName>
                                        </p:attrNameLst>
                                      </p:cBhvr>
                                      <p:to>
                                        <p:strVal val="visible"/>
                                      </p:to>
                                    </p:set>
                                  </p:childTnLst>
                                </p:cTn>
                              </p:par>
                            </p:childTnLst>
                          </p:cTn>
                        </p:par>
                        <p:par>
                          <p:cTn id="44" fill="hold">
                            <p:stCondLst>
                              <p:cond delay="7500"/>
                            </p:stCondLst>
                            <p:childTnLst>
                              <p:par>
                                <p:cTn id="45" presetID="35" presetClass="path" presetSubtype="0" accel="50000" decel="50000" fill="hold" grpId="1" nodeType="afterEffect">
                                  <p:stCondLst>
                                    <p:cond delay="1500"/>
                                  </p:stCondLst>
                                  <p:childTnLst>
                                    <p:animMotion origin="layout" path="M 0.0684 0.00047 L 0 -3.23699E-6 " pathEditMode="relative" rAng="0" ptsTypes="AA">
                                      <p:cBhvr>
                                        <p:cTn id="46" dur="2000" spd="-100000" fill="hold"/>
                                        <p:tgtEl>
                                          <p:spTgt spid="29715"/>
                                        </p:tgtEl>
                                        <p:attrNameLst>
                                          <p:attrName>ppt_x</p:attrName>
                                          <p:attrName>ppt_y</p:attrName>
                                        </p:attrNameLst>
                                      </p:cBhvr>
                                      <p:rCtr x="-34" y="0"/>
                                    </p:animMotion>
                                  </p:childTnLst>
                                </p:cTn>
                              </p:par>
                              <p:par>
                                <p:cTn id="47" presetID="1" presetClass="entr" presetSubtype="0" fill="hold" grpId="0" nodeType="withEffect">
                                  <p:stCondLst>
                                    <p:cond delay="2000"/>
                                  </p:stCondLst>
                                  <p:childTnLst>
                                    <p:set>
                                      <p:cBhvr>
                                        <p:cTn id="48" dur="1" fill="hold">
                                          <p:stCondLst>
                                            <p:cond delay="0"/>
                                          </p:stCondLst>
                                        </p:cTn>
                                        <p:tgtEl>
                                          <p:spTgt spid="29720"/>
                                        </p:tgtEl>
                                        <p:attrNameLst>
                                          <p:attrName>style.visibility</p:attrName>
                                        </p:attrNameLst>
                                      </p:cBhvr>
                                      <p:to>
                                        <p:strVal val="visible"/>
                                      </p:to>
                                    </p:set>
                                  </p:childTnLst>
                                </p:cTn>
                              </p:par>
                              <p:par>
                                <p:cTn id="49" presetID="1" presetClass="entr" presetSubtype="0" fill="hold" grpId="0" nodeType="withEffect">
                                  <p:stCondLst>
                                    <p:cond delay="2000"/>
                                  </p:stCondLst>
                                  <p:childTnLst>
                                    <p:set>
                                      <p:cBhvr>
                                        <p:cTn id="50" dur="1" fill="hold">
                                          <p:stCondLst>
                                            <p:cond delay="0"/>
                                          </p:stCondLst>
                                        </p:cTn>
                                        <p:tgtEl>
                                          <p:spTgt spid="29721"/>
                                        </p:tgtEl>
                                        <p:attrNameLst>
                                          <p:attrName>style.visibility</p:attrName>
                                        </p:attrNameLst>
                                      </p:cBhvr>
                                      <p:to>
                                        <p:strVal val="visible"/>
                                      </p:to>
                                    </p:set>
                                  </p:childTnLst>
                                </p:cTn>
                              </p:par>
                              <p:par>
                                <p:cTn id="51" presetID="1" presetClass="entr" presetSubtype="0" fill="hold" grpId="0" nodeType="withEffect">
                                  <p:stCondLst>
                                    <p:cond delay="2000"/>
                                  </p:stCondLst>
                                  <p:childTnLst>
                                    <p:set>
                                      <p:cBhvr>
                                        <p:cTn id="52" dur="1" fill="hold">
                                          <p:stCondLst>
                                            <p:cond delay="0"/>
                                          </p:stCondLst>
                                        </p:cTn>
                                        <p:tgtEl>
                                          <p:spTgt spid="29717"/>
                                        </p:tgtEl>
                                        <p:attrNameLst>
                                          <p:attrName>style.visibility</p:attrName>
                                        </p:attrNameLst>
                                      </p:cBhvr>
                                      <p:to>
                                        <p:strVal val="visible"/>
                                      </p:to>
                                    </p:set>
                                  </p:childTnLst>
                                </p:cTn>
                              </p:par>
                              <p:par>
                                <p:cTn id="53" presetID="1" presetClass="entr" presetSubtype="0" fill="hold" grpId="0" nodeType="withEffect">
                                  <p:stCondLst>
                                    <p:cond delay="2000"/>
                                  </p:stCondLst>
                                  <p:childTnLst>
                                    <p:set>
                                      <p:cBhvr>
                                        <p:cTn id="54" dur="1" fill="hold">
                                          <p:stCondLst>
                                            <p:cond delay="0"/>
                                          </p:stCondLst>
                                        </p:cTn>
                                        <p:tgtEl>
                                          <p:spTgt spid="29719"/>
                                        </p:tgtEl>
                                        <p:attrNameLst>
                                          <p:attrName>style.visibility</p:attrName>
                                        </p:attrNameLst>
                                      </p:cBhvr>
                                      <p:to>
                                        <p:strVal val="visible"/>
                                      </p:to>
                                    </p:set>
                                  </p:childTnLst>
                                </p:cTn>
                              </p:par>
                              <p:par>
                                <p:cTn id="55" presetID="1" presetClass="entr" presetSubtype="0" fill="hold" grpId="0" nodeType="withEffect">
                                  <p:stCondLst>
                                    <p:cond delay="2000"/>
                                  </p:stCondLst>
                                  <p:childTnLst>
                                    <p:set>
                                      <p:cBhvr>
                                        <p:cTn id="56" dur="1" fill="hold">
                                          <p:stCondLst>
                                            <p:cond delay="0"/>
                                          </p:stCondLst>
                                        </p:cTn>
                                        <p:tgtEl>
                                          <p:spTgt spid="29718"/>
                                        </p:tgtEl>
                                        <p:attrNameLst>
                                          <p:attrName>style.visibility</p:attrName>
                                        </p:attrNameLst>
                                      </p:cBhvr>
                                      <p:to>
                                        <p:strVal val="visible"/>
                                      </p:to>
                                    </p:set>
                                  </p:childTnLst>
                                </p:cTn>
                              </p:par>
                              <p:par>
                                <p:cTn id="57" presetID="1" presetClass="entr" presetSubtype="0" fill="hold" grpId="1" nodeType="withEffect">
                                  <p:stCondLst>
                                    <p:cond delay="2000"/>
                                  </p:stCondLst>
                                  <p:childTnLst>
                                    <p:set>
                                      <p:cBhvr>
                                        <p:cTn id="58" dur="1" fill="hold">
                                          <p:stCondLst>
                                            <p:cond delay="0"/>
                                          </p:stCondLst>
                                        </p:cTn>
                                        <p:tgtEl>
                                          <p:spTgt spid="29721"/>
                                        </p:tgtEl>
                                        <p:attrNameLst>
                                          <p:attrName>style.visibility</p:attrName>
                                        </p:attrNameLst>
                                      </p:cBhvr>
                                      <p:to>
                                        <p:strVal val="visible"/>
                                      </p:to>
                                    </p:set>
                                  </p:childTnLst>
                                </p:cTn>
                              </p:par>
                            </p:childTnLst>
                          </p:cTn>
                        </p:par>
                        <p:par>
                          <p:cTn id="59" fill="hold">
                            <p:stCondLst>
                              <p:cond delay="11000"/>
                            </p:stCondLst>
                            <p:childTnLst>
                              <p:par>
                                <p:cTn id="60" presetID="8" presetClass="exit" presetSubtype="16" fill="hold" grpId="1" nodeType="afterEffect">
                                  <p:stCondLst>
                                    <p:cond delay="2000"/>
                                  </p:stCondLst>
                                  <p:childTnLst>
                                    <p:animEffect transition="out" filter="diamond(in)">
                                      <p:cBhvr>
                                        <p:cTn id="61" dur="2000"/>
                                        <p:tgtEl>
                                          <p:spTgt spid="29699"/>
                                        </p:tgtEl>
                                      </p:cBhvr>
                                    </p:animEffect>
                                    <p:set>
                                      <p:cBhvr>
                                        <p:cTn id="62" dur="1" fill="hold">
                                          <p:stCondLst>
                                            <p:cond delay="1999"/>
                                          </p:stCondLst>
                                        </p:cTn>
                                        <p:tgtEl>
                                          <p:spTgt spid="29699"/>
                                        </p:tgtEl>
                                        <p:attrNameLst>
                                          <p:attrName>style.visibility</p:attrName>
                                        </p:attrNameLst>
                                      </p:cBhvr>
                                      <p:to>
                                        <p:strVal val="hidden"/>
                                      </p:to>
                                    </p:set>
                                  </p:childTnLst>
                                </p:cTn>
                              </p:par>
                              <p:par>
                                <p:cTn id="63" presetID="8" presetClass="exit" presetSubtype="16" fill="hold" grpId="1" nodeType="withEffect">
                                  <p:stCondLst>
                                    <p:cond delay="2000"/>
                                  </p:stCondLst>
                                  <p:childTnLst>
                                    <p:animEffect transition="out" filter="diamond(in)">
                                      <p:cBhvr>
                                        <p:cTn id="64" dur="2000"/>
                                        <p:tgtEl>
                                          <p:spTgt spid="29700"/>
                                        </p:tgtEl>
                                      </p:cBhvr>
                                    </p:animEffect>
                                    <p:set>
                                      <p:cBhvr>
                                        <p:cTn id="65" dur="1" fill="hold">
                                          <p:stCondLst>
                                            <p:cond delay="1999"/>
                                          </p:stCondLst>
                                        </p:cTn>
                                        <p:tgtEl>
                                          <p:spTgt spid="29700"/>
                                        </p:tgtEl>
                                        <p:attrNameLst>
                                          <p:attrName>style.visibility</p:attrName>
                                        </p:attrNameLst>
                                      </p:cBhvr>
                                      <p:to>
                                        <p:strVal val="hidden"/>
                                      </p:to>
                                    </p:set>
                                  </p:childTnLst>
                                </p:cTn>
                              </p:par>
                              <p:par>
                                <p:cTn id="66" presetID="8" presetClass="exit" presetSubtype="16" fill="hold" grpId="1" nodeType="withEffect">
                                  <p:stCondLst>
                                    <p:cond delay="2000"/>
                                  </p:stCondLst>
                                  <p:childTnLst>
                                    <p:animEffect transition="out" filter="diamond(in)">
                                      <p:cBhvr>
                                        <p:cTn id="67" dur="2000"/>
                                        <p:tgtEl>
                                          <p:spTgt spid="29703">
                                            <p:txEl>
                                              <p:pRg st="0" end="0"/>
                                            </p:txEl>
                                          </p:spTgt>
                                        </p:tgtEl>
                                      </p:cBhvr>
                                    </p:animEffect>
                                    <p:set>
                                      <p:cBhvr>
                                        <p:cTn id="68" dur="1" fill="hold">
                                          <p:stCondLst>
                                            <p:cond delay="1999"/>
                                          </p:stCondLst>
                                        </p:cTn>
                                        <p:tgtEl>
                                          <p:spTgt spid="29703">
                                            <p:txEl>
                                              <p:pRg st="0" end="0"/>
                                            </p:txEl>
                                          </p:spTgt>
                                        </p:tgtEl>
                                        <p:attrNameLst>
                                          <p:attrName>style.visibility</p:attrName>
                                        </p:attrNameLst>
                                      </p:cBhvr>
                                      <p:to>
                                        <p:strVal val="hidden"/>
                                      </p:to>
                                    </p:set>
                                  </p:childTnLst>
                                </p:cTn>
                              </p:par>
                              <p:par>
                                <p:cTn id="69" presetID="8" presetClass="exit" presetSubtype="16" fill="hold" grpId="1" nodeType="withEffect">
                                  <p:stCondLst>
                                    <p:cond delay="2000"/>
                                  </p:stCondLst>
                                  <p:childTnLst>
                                    <p:animEffect transition="out" filter="diamond(in)">
                                      <p:cBhvr>
                                        <p:cTn id="70" dur="2000"/>
                                        <p:tgtEl>
                                          <p:spTgt spid="29703">
                                            <p:txEl>
                                              <p:pRg st="2" end="2"/>
                                            </p:txEl>
                                          </p:spTgt>
                                        </p:tgtEl>
                                      </p:cBhvr>
                                    </p:animEffect>
                                    <p:set>
                                      <p:cBhvr>
                                        <p:cTn id="71" dur="1" fill="hold">
                                          <p:stCondLst>
                                            <p:cond delay="1999"/>
                                          </p:stCondLst>
                                        </p:cTn>
                                        <p:tgtEl>
                                          <p:spTgt spid="29703">
                                            <p:txEl>
                                              <p:pRg st="2" end="2"/>
                                            </p:txEl>
                                          </p:spTgt>
                                        </p:tgtEl>
                                        <p:attrNameLst>
                                          <p:attrName>style.visibility</p:attrName>
                                        </p:attrNameLst>
                                      </p:cBhvr>
                                      <p:to>
                                        <p:strVal val="hidden"/>
                                      </p:to>
                                    </p:set>
                                  </p:childTnLst>
                                </p:cTn>
                              </p:par>
                            </p:childTnLst>
                          </p:cTn>
                        </p:par>
                        <p:par>
                          <p:cTn id="72" fill="hold">
                            <p:stCondLst>
                              <p:cond delay="15000"/>
                            </p:stCondLst>
                            <p:childTnLst>
                              <p:par>
                                <p:cTn id="73" presetID="1" presetClass="entr" presetSubtype="0" fill="hold" grpId="0" nodeType="afterEffect">
                                  <p:stCondLst>
                                    <p:cond delay="1500"/>
                                  </p:stCondLst>
                                  <p:childTnLst>
                                    <p:set>
                                      <p:cBhvr>
                                        <p:cTn id="74" dur="1" fill="hold">
                                          <p:stCondLst>
                                            <p:cond delay="0"/>
                                          </p:stCondLst>
                                        </p:cTn>
                                        <p:tgtEl>
                                          <p:spTgt spid="29723"/>
                                        </p:tgtEl>
                                        <p:attrNameLst>
                                          <p:attrName>style.visibility</p:attrName>
                                        </p:attrNameLst>
                                      </p:cBhvr>
                                      <p:to>
                                        <p:strVal val="visible"/>
                                      </p:to>
                                    </p:set>
                                  </p:childTnLst>
                                </p:cTn>
                              </p:par>
                              <p:par>
                                <p:cTn id="75" presetID="1" presetClass="entr" presetSubtype="0" fill="hold" grpId="0" nodeType="withEffect">
                                  <p:stCondLst>
                                    <p:cond delay="1500"/>
                                  </p:stCondLst>
                                  <p:childTnLst>
                                    <p:set>
                                      <p:cBhvr>
                                        <p:cTn id="76" dur="1" fill="hold">
                                          <p:stCondLst>
                                            <p:cond delay="0"/>
                                          </p:stCondLst>
                                        </p:cTn>
                                        <p:tgtEl>
                                          <p:spTgt spid="29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animBg="1"/>
      <p:bldP spid="29699" grpId="1" animBg="1"/>
      <p:bldP spid="29700" grpId="0"/>
      <p:bldP spid="29700" grpId="1"/>
      <p:bldP spid="29701" grpId="0" animBg="1"/>
      <p:bldP spid="29702" grpId="0" animBg="1"/>
      <p:bldP spid="29703" grpId="0" build="p" advAuto="2000"/>
      <p:bldP spid="29703" grpId="1" build="p"/>
      <p:bldP spid="29704" grpId="0"/>
      <p:bldP spid="29705" grpId="0"/>
      <p:bldP spid="29706" grpId="0" animBg="1"/>
      <p:bldP spid="29707" grpId="0" animBg="1"/>
      <p:bldP spid="29708" grpId="0"/>
      <p:bldP spid="29709" grpId="0"/>
      <p:bldP spid="29710" grpId="0" animBg="1"/>
      <p:bldP spid="29711" grpId="0" animBg="1"/>
      <p:bldP spid="29712" grpId="0"/>
      <p:bldP spid="29713" grpId="0"/>
      <p:bldP spid="29715" grpId="0" animBg="1"/>
      <p:bldP spid="29715" grpId="1" animBg="1"/>
      <p:bldP spid="29717" grpId="0"/>
      <p:bldP spid="29718" grpId="0" animBg="1"/>
      <p:bldP spid="29719" grpId="0" animBg="1"/>
      <p:bldP spid="29720" grpId="0"/>
      <p:bldP spid="29721" grpId="0"/>
      <p:bldP spid="29721" grpId="1"/>
      <p:bldP spid="29722" grpId="0" animBg="1"/>
      <p:bldP spid="29723" grpId="0"/>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653</TotalTime>
  <Words>662</Words>
  <Application>Microsoft Office PowerPoint</Application>
  <PresentationFormat>Presentación en pantalla (4:3)</PresentationFormat>
  <Paragraphs>122</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Diseño predeterminado</vt:lpstr>
      <vt:lpstr>Diapositiva 1</vt:lpstr>
      <vt:lpstr>Gráfico de mercado</vt:lpstr>
      <vt:lpstr>Gráfico de mercado</vt:lpstr>
      <vt:lpstr>El equilibrio de mercado</vt:lpstr>
      <vt:lpstr>Variables exógenas</vt:lpstr>
      <vt:lpstr>Variables exógenas</vt:lpstr>
      <vt:lpstr>Diapositiva 7</vt:lpstr>
      <vt:lpstr>Diapositiva 8</vt:lpstr>
      <vt:lpstr>Diapositiva 9</vt:lpstr>
      <vt:lpstr>Diapositiva 10</vt:lpstr>
      <vt:lpstr>Diapositiva 11</vt:lpstr>
    </vt:vector>
  </TitlesOfParts>
  <Company>tere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Funcionamiento de los mercados</dc:title>
  <dc:creator>Fabio</dc:creator>
  <cp:lastModifiedBy>WinuE</cp:lastModifiedBy>
  <cp:revision>36</cp:revision>
  <dcterms:created xsi:type="dcterms:W3CDTF">2008-09-09T00:25:50Z</dcterms:created>
  <dcterms:modified xsi:type="dcterms:W3CDTF">2012-09-30T22:53:01Z</dcterms:modified>
</cp:coreProperties>
</file>