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64" r:id="rId5"/>
    <p:sldId id="259" r:id="rId6"/>
    <p:sldId id="265" r:id="rId7"/>
    <p:sldId id="261" r:id="rId8"/>
    <p:sldId id="266" r:id="rId9"/>
    <p:sldId id="260" r:id="rId10"/>
    <p:sldId id="281" r:id="rId11"/>
    <p:sldId id="282" r:id="rId12"/>
    <p:sldId id="276" r:id="rId13"/>
    <p:sldId id="262" r:id="rId14"/>
    <p:sldId id="267" r:id="rId15"/>
    <p:sldId id="268" r:id="rId16"/>
    <p:sldId id="269" r:id="rId17"/>
    <p:sldId id="270" r:id="rId18"/>
    <p:sldId id="271" r:id="rId19"/>
    <p:sldId id="263" r:id="rId20"/>
    <p:sldId id="272" r:id="rId21"/>
    <p:sldId id="273" r:id="rId22"/>
    <p:sldId id="274" r:id="rId23"/>
    <p:sldId id="275"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94660"/>
  </p:normalViewPr>
  <p:slideViewPr>
    <p:cSldViewPr showGuides="1">
      <p:cViewPr varScale="1">
        <p:scale>
          <a:sx n="46" d="100"/>
          <a:sy n="46" d="100"/>
        </p:scale>
        <p:origin x="1206" y="60"/>
      </p:cViewPr>
      <p:guideLst>
        <p:guide orient="horz" pos="2160"/>
        <p:guide pos="2880"/>
        <p:guide pos="144"/>
        <p:guide pos="56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2286000"/>
            <a:ext cx="6858000" cy="4572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454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34135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10713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231273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22948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355759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23005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10164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117936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25423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C186-A52E-4EF0-BCE2-F037F35B13E2}" type="datetimeFigureOut">
              <a:rPr lang="en-US" smtClean="0"/>
              <a:t>6/12/2013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dirty="0"/>
          </a:p>
        </p:txBody>
      </p:sp>
    </p:spTree>
    <p:extLst>
      <p:ext uri="{BB962C8B-B14F-4D97-AF65-F5344CB8AC3E}">
        <p14:creationId xmlns:p14="http://schemas.microsoft.com/office/powerpoint/2010/main" val="31905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54684"/>
            <a:ext cx="8686800" cy="105604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676400"/>
            <a:ext cx="7620000"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C186-A52E-4EF0-BCE2-F037F35B13E2}" type="datetimeFigureOut">
              <a:rPr lang="en-US" smtClean="0"/>
              <a:t>6/12/2013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50D1-F9F4-4BA1-9404-779A35382010}" type="slidenum">
              <a:rPr lang="en-US" smtClean="0"/>
              <a:t>‹#›</a:t>
            </a:fld>
            <a:endParaRPr lang="en-US" dirty="0"/>
          </a:p>
        </p:txBody>
      </p:sp>
    </p:spTree>
    <p:extLst>
      <p:ext uri="{BB962C8B-B14F-4D97-AF65-F5344CB8AC3E}">
        <p14:creationId xmlns:p14="http://schemas.microsoft.com/office/powerpoint/2010/main" val="253306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000" dirty="0" smtClean="0"/>
              <a:t>Waste Management</a:t>
            </a:r>
            <a:endParaRPr lang="en-US" sz="5000" dirty="0"/>
          </a:p>
        </p:txBody>
      </p:sp>
      <p:sp>
        <p:nvSpPr>
          <p:cNvPr id="3" name="Subtitle 2"/>
          <p:cNvSpPr>
            <a:spLocks noGrp="1"/>
          </p:cNvSpPr>
          <p:nvPr>
            <p:ph type="subTitle" idx="1"/>
          </p:nvPr>
        </p:nvSpPr>
        <p:spPr/>
        <p:txBody>
          <a:bodyPr>
            <a:normAutofit/>
          </a:bodyPr>
          <a:lstStyle/>
          <a:p>
            <a:r>
              <a:rPr lang="en-US" sz="5000" dirty="0" smtClean="0"/>
              <a:t>The 3 R’s in todays society.</a:t>
            </a:r>
            <a:endParaRPr lang="en-US" sz="5000" dirty="0"/>
          </a:p>
        </p:txBody>
      </p:sp>
    </p:spTree>
    <p:extLst>
      <p:ext uri="{BB962C8B-B14F-4D97-AF65-F5344CB8AC3E}">
        <p14:creationId xmlns:p14="http://schemas.microsoft.com/office/powerpoint/2010/main" val="1267827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Waste management pyramid</a:t>
            </a:r>
            <a:endParaRPr lang="en-GB" dirty="0"/>
          </a:p>
        </p:txBody>
      </p:sp>
      <p:sp>
        <p:nvSpPr>
          <p:cNvPr id="3" name="Content Placeholder 2"/>
          <p:cNvSpPr>
            <a:spLocks noGrp="1"/>
          </p:cNvSpPr>
          <p:nvPr>
            <p:ph idx="1"/>
          </p:nvPr>
        </p:nvSpPr>
        <p:spPr/>
        <p:txBody>
          <a:bodyPr>
            <a:normAutofit/>
          </a:bodyPr>
          <a:lstStyle/>
          <a:p>
            <a:r>
              <a:rPr lang="en-GB" sz="5000" dirty="0" smtClean="0"/>
              <a:t>The waste management pyramid provides the  best order/options of how waste can be reduced. </a:t>
            </a:r>
            <a:endParaRPr lang="en-GB" sz="5000" dirty="0"/>
          </a:p>
        </p:txBody>
      </p:sp>
    </p:spTree>
    <p:extLst>
      <p:ext uri="{BB962C8B-B14F-4D97-AF65-F5344CB8AC3E}">
        <p14:creationId xmlns:p14="http://schemas.microsoft.com/office/powerpoint/2010/main" val="2179324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Waste management activities.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6231" y="1772816"/>
            <a:ext cx="5996129" cy="4047388"/>
          </a:xfrm>
        </p:spPr>
      </p:pic>
    </p:spTree>
    <p:extLst>
      <p:ext uri="{BB962C8B-B14F-4D97-AF65-F5344CB8AC3E}">
        <p14:creationId xmlns:p14="http://schemas.microsoft.com/office/powerpoint/2010/main" val="1522587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6000" dirty="0" smtClean="0"/>
              <a:t> From your knowledge of waste management and the 3 R’s  what else can be obtained from the third R – Reuse?</a:t>
            </a:r>
          </a:p>
        </p:txBody>
      </p:sp>
    </p:spTree>
    <p:extLst>
      <p:ext uri="{BB962C8B-B14F-4D97-AF65-F5344CB8AC3E}">
        <p14:creationId xmlns:p14="http://schemas.microsoft.com/office/powerpoint/2010/main" val="91867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answer to activity 1</a:t>
            </a:r>
            <a:endParaRPr lang="en-GB" dirty="0"/>
          </a:p>
        </p:txBody>
      </p:sp>
      <p:sp>
        <p:nvSpPr>
          <p:cNvPr id="3" name="Content Placeholder 2"/>
          <p:cNvSpPr>
            <a:spLocks noGrp="1"/>
          </p:cNvSpPr>
          <p:nvPr>
            <p:ph idx="1"/>
          </p:nvPr>
        </p:nvSpPr>
        <p:spPr/>
        <p:txBody>
          <a:bodyPr>
            <a:normAutofit/>
          </a:bodyPr>
          <a:lstStyle/>
          <a:p>
            <a:r>
              <a:rPr lang="en-GB" sz="6000" dirty="0" smtClean="0"/>
              <a:t>Energy</a:t>
            </a:r>
          </a:p>
          <a:p>
            <a:r>
              <a:rPr lang="en-GB" sz="6000" smtClean="0"/>
              <a:t>Compost</a:t>
            </a:r>
            <a:endParaRPr lang="en-GB" sz="6000" dirty="0"/>
          </a:p>
        </p:txBody>
      </p:sp>
    </p:spTree>
    <p:extLst>
      <p:ext uri="{BB962C8B-B14F-4D97-AF65-F5344CB8AC3E}">
        <p14:creationId xmlns:p14="http://schemas.microsoft.com/office/powerpoint/2010/main" val="1083634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2</a:t>
            </a:r>
            <a:endParaRPr lang="en-GB" dirty="0"/>
          </a:p>
        </p:txBody>
      </p:sp>
      <p:sp>
        <p:nvSpPr>
          <p:cNvPr id="3" name="Content Placeholder 2"/>
          <p:cNvSpPr>
            <a:spLocks noGrp="1"/>
          </p:cNvSpPr>
          <p:nvPr>
            <p:ph idx="1"/>
          </p:nvPr>
        </p:nvSpPr>
        <p:spPr/>
        <p:txBody>
          <a:bodyPr>
            <a:normAutofit lnSpcReduction="10000"/>
          </a:bodyPr>
          <a:lstStyle/>
          <a:p>
            <a:r>
              <a:rPr lang="en-GB" sz="6000" dirty="0"/>
              <a:t>Identify the PMI (plus, minus and interesting thinking tool) of having energy recovery from waste</a:t>
            </a:r>
            <a:r>
              <a:rPr lang="en-GB" sz="6000" dirty="0" smtClean="0"/>
              <a:t>.</a:t>
            </a:r>
            <a:endParaRPr lang="en-GB" sz="6000" dirty="0"/>
          </a:p>
          <a:p>
            <a:endParaRPr lang="en-GB" sz="6000" dirty="0"/>
          </a:p>
          <a:p>
            <a:endParaRPr lang="en-GB" dirty="0"/>
          </a:p>
        </p:txBody>
      </p:sp>
    </p:spTree>
    <p:extLst>
      <p:ext uri="{BB962C8B-B14F-4D97-AF65-F5344CB8AC3E}">
        <p14:creationId xmlns:p14="http://schemas.microsoft.com/office/powerpoint/2010/main" val="265237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answer to activity 2</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u="sng" dirty="0" smtClean="0"/>
              <a:t>Plus</a:t>
            </a:r>
          </a:p>
          <a:p>
            <a:pPr marL="0" indent="0">
              <a:buNone/>
            </a:pPr>
            <a:r>
              <a:rPr lang="en-GB" dirty="0" smtClean="0"/>
              <a:t>Free/cheaper energy</a:t>
            </a:r>
          </a:p>
          <a:p>
            <a:pPr marL="0" indent="0">
              <a:buNone/>
            </a:pPr>
            <a:r>
              <a:rPr lang="en-GB" dirty="0" smtClean="0"/>
              <a:t>Reduction of Waste</a:t>
            </a:r>
          </a:p>
          <a:p>
            <a:pPr marL="0" indent="0">
              <a:buNone/>
            </a:pPr>
            <a:r>
              <a:rPr lang="en-GB" dirty="0" smtClean="0"/>
              <a:t>Less pests and diseases</a:t>
            </a:r>
          </a:p>
          <a:p>
            <a:pPr marL="0" indent="0">
              <a:buNone/>
            </a:pPr>
            <a:r>
              <a:rPr lang="en-GB" dirty="0"/>
              <a:t>More  possibility to comply with EU directives</a:t>
            </a:r>
          </a:p>
          <a:p>
            <a:pPr marL="0" indent="0">
              <a:buNone/>
            </a:pPr>
            <a:r>
              <a:rPr lang="en-GB" dirty="0" smtClean="0"/>
              <a:t>Possibility </a:t>
            </a:r>
            <a:r>
              <a:rPr lang="en-GB" dirty="0"/>
              <a:t>of less use of prime materials to produce </a:t>
            </a:r>
            <a:r>
              <a:rPr lang="en-GB" dirty="0" smtClean="0"/>
              <a:t>energy </a:t>
            </a:r>
            <a:endParaRPr lang="en-GB" dirty="0"/>
          </a:p>
          <a:p>
            <a:pPr marL="0" indent="0">
              <a:buNone/>
            </a:pPr>
            <a:r>
              <a:rPr lang="en-GB" u="sng" dirty="0" smtClean="0"/>
              <a:t>Minus</a:t>
            </a:r>
          </a:p>
          <a:p>
            <a:pPr marL="0" indent="0">
              <a:buNone/>
            </a:pPr>
            <a:r>
              <a:rPr lang="en-GB" dirty="0" smtClean="0"/>
              <a:t>Promotion to waste more</a:t>
            </a:r>
          </a:p>
          <a:p>
            <a:pPr marL="0" indent="0">
              <a:buNone/>
            </a:pPr>
            <a:r>
              <a:rPr lang="en-GB" dirty="0" smtClean="0"/>
              <a:t>Less reduce promotion amongst citizens</a:t>
            </a:r>
          </a:p>
          <a:p>
            <a:pPr marL="0" indent="0">
              <a:buNone/>
            </a:pPr>
            <a:r>
              <a:rPr lang="en-GB" dirty="0" smtClean="0"/>
              <a:t>Less concern to reuse</a:t>
            </a:r>
            <a:r>
              <a:rPr lang="en-GB" dirty="0" smtClean="0"/>
              <a:t>.</a:t>
            </a:r>
            <a:endParaRPr lang="en-GB" dirty="0"/>
          </a:p>
          <a:p>
            <a:pPr marL="0" indent="0">
              <a:buNone/>
            </a:pPr>
            <a:r>
              <a:rPr lang="en-GB" u="sng" dirty="0" smtClean="0"/>
              <a:t>Interesting </a:t>
            </a:r>
            <a:endParaRPr lang="en-GB" u="sng" dirty="0" smtClean="0"/>
          </a:p>
          <a:p>
            <a:pPr marL="0" indent="0">
              <a:buNone/>
            </a:pPr>
            <a:r>
              <a:rPr lang="en-GB" dirty="0" smtClean="0"/>
              <a:t>If the general public show more interest and give more ideas on how to </a:t>
            </a:r>
            <a:r>
              <a:rPr lang="en-GB" smtClean="0"/>
              <a:t>reduce waste.</a:t>
            </a:r>
            <a:endParaRPr lang="en-GB" dirty="0" smtClean="0"/>
          </a:p>
          <a:p>
            <a:pPr marL="0" indent="0">
              <a:buNone/>
            </a:pPr>
            <a:r>
              <a:rPr lang="en-GB" dirty="0" smtClean="0"/>
              <a:t>If politicians considered more children's ideas and perception on waste</a:t>
            </a:r>
          </a:p>
          <a:p>
            <a:pPr marL="0" indent="0">
              <a:buNone/>
            </a:pPr>
            <a:endParaRPr lang="en-GB" u="sng" dirty="0" smtClean="0"/>
          </a:p>
        </p:txBody>
      </p:sp>
    </p:spTree>
    <p:extLst>
      <p:ext uri="{BB962C8B-B14F-4D97-AF65-F5344CB8AC3E}">
        <p14:creationId xmlns:p14="http://schemas.microsoft.com/office/powerpoint/2010/main" val="2383387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3</a:t>
            </a:r>
            <a:endParaRPr lang="en-GB" dirty="0"/>
          </a:p>
        </p:txBody>
      </p:sp>
      <p:sp>
        <p:nvSpPr>
          <p:cNvPr id="3" name="Content Placeholder 2"/>
          <p:cNvSpPr>
            <a:spLocks noGrp="1"/>
          </p:cNvSpPr>
          <p:nvPr>
            <p:ph idx="1"/>
          </p:nvPr>
        </p:nvSpPr>
        <p:spPr/>
        <p:txBody>
          <a:bodyPr>
            <a:noAutofit/>
          </a:bodyPr>
          <a:lstStyle/>
          <a:p>
            <a:r>
              <a:rPr lang="en-GB" sz="5400" dirty="0"/>
              <a:t>Identify by using the A.P.C. thinking tools (Alternatives, Possibilities, Choices)  of  incinerating  waste in the Maltese Islands</a:t>
            </a:r>
          </a:p>
        </p:txBody>
      </p:sp>
    </p:spTree>
    <p:extLst>
      <p:ext uri="{BB962C8B-B14F-4D97-AF65-F5344CB8AC3E}">
        <p14:creationId xmlns:p14="http://schemas.microsoft.com/office/powerpoint/2010/main" val="4163214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answer to activity 3</a:t>
            </a:r>
            <a:endParaRPr lang="en-GB" dirty="0"/>
          </a:p>
        </p:txBody>
      </p:sp>
      <p:sp>
        <p:nvSpPr>
          <p:cNvPr id="3" name="Content Placeholder 2"/>
          <p:cNvSpPr>
            <a:spLocks noGrp="1"/>
          </p:cNvSpPr>
          <p:nvPr>
            <p:ph idx="1"/>
          </p:nvPr>
        </p:nvSpPr>
        <p:spPr/>
        <p:txBody>
          <a:bodyPr>
            <a:normAutofit/>
          </a:bodyPr>
          <a:lstStyle/>
          <a:p>
            <a:r>
              <a:rPr lang="en-GB" dirty="0" smtClean="0"/>
              <a:t>Alternatives</a:t>
            </a:r>
          </a:p>
          <a:p>
            <a:pPr marL="0" indent="0">
              <a:buNone/>
            </a:pPr>
            <a:r>
              <a:rPr lang="en-GB" dirty="0" smtClean="0"/>
              <a:t>Provide more education amongst citizens to reduce and recycle their waste</a:t>
            </a:r>
          </a:p>
          <a:p>
            <a:r>
              <a:rPr lang="en-GB" dirty="0" smtClean="0"/>
              <a:t>Possibilities</a:t>
            </a:r>
          </a:p>
          <a:p>
            <a:pPr marL="0" indent="0">
              <a:buNone/>
            </a:pPr>
            <a:r>
              <a:rPr lang="en-GB" dirty="0" smtClean="0"/>
              <a:t>Charge citizens on the amount of excessive waste they produce </a:t>
            </a:r>
            <a:endParaRPr lang="en-GB" dirty="0"/>
          </a:p>
          <a:p>
            <a:r>
              <a:rPr lang="en-GB" dirty="0" smtClean="0"/>
              <a:t>Choices</a:t>
            </a:r>
          </a:p>
          <a:p>
            <a:pPr marL="0" indent="0">
              <a:buNone/>
            </a:pPr>
            <a:r>
              <a:rPr lang="en-GB" dirty="0" smtClean="0"/>
              <a:t>Introduce incineration in Malta</a:t>
            </a:r>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975935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4.</a:t>
            </a:r>
            <a:endParaRPr lang="en-GB" dirty="0"/>
          </a:p>
        </p:txBody>
      </p:sp>
      <p:sp>
        <p:nvSpPr>
          <p:cNvPr id="3" name="Content Placeholder 2"/>
          <p:cNvSpPr>
            <a:spLocks noGrp="1"/>
          </p:cNvSpPr>
          <p:nvPr>
            <p:ph idx="1"/>
          </p:nvPr>
        </p:nvSpPr>
        <p:spPr/>
        <p:txBody>
          <a:bodyPr>
            <a:normAutofit fontScale="77500" lnSpcReduction="20000"/>
          </a:bodyPr>
          <a:lstStyle/>
          <a:p>
            <a:r>
              <a:rPr lang="en-GB" sz="5400" dirty="0" smtClean="0"/>
              <a:t>Imagine that a new law has passed in the Maltese Island stating that all households are to pay for their refuse being thrown away.  (according to the weight of rubbish disposed).  Do a full consequence and Sequel  on this issue</a:t>
            </a:r>
            <a:r>
              <a:rPr lang="en-GB" dirty="0" smtClean="0"/>
              <a:t>.</a:t>
            </a:r>
          </a:p>
        </p:txBody>
      </p:sp>
    </p:spTree>
    <p:extLst>
      <p:ext uri="{BB962C8B-B14F-4D97-AF65-F5344CB8AC3E}">
        <p14:creationId xmlns:p14="http://schemas.microsoft.com/office/powerpoint/2010/main" val="298989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answer to activity 4</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Consequence and Sequel.</a:t>
            </a:r>
          </a:p>
          <a:p>
            <a:r>
              <a:rPr lang="en-GB" dirty="0" smtClean="0"/>
              <a:t>More rubbish will be thrown away in our country side</a:t>
            </a:r>
          </a:p>
          <a:p>
            <a:r>
              <a:rPr lang="en-GB" dirty="0" smtClean="0"/>
              <a:t>Protesting of people and unions</a:t>
            </a:r>
          </a:p>
          <a:p>
            <a:r>
              <a:rPr lang="en-GB" dirty="0" smtClean="0"/>
              <a:t>Less demand for packaging of goods </a:t>
            </a:r>
          </a:p>
          <a:p>
            <a:r>
              <a:rPr lang="en-GB" dirty="0" smtClean="0"/>
              <a:t>Industries and exporters will produce less packaging material as consumer will demand less due to fee of wastage to be paid</a:t>
            </a:r>
            <a:endParaRPr lang="en-GB" dirty="0"/>
          </a:p>
        </p:txBody>
      </p:sp>
    </p:spTree>
    <p:extLst>
      <p:ext uri="{BB962C8B-B14F-4D97-AF65-F5344CB8AC3E}">
        <p14:creationId xmlns:p14="http://schemas.microsoft.com/office/powerpoint/2010/main" val="3375135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Waste Management</a:t>
            </a:r>
            <a:endParaRPr lang="en-GB" dirty="0"/>
          </a:p>
        </p:txBody>
      </p:sp>
      <p:sp>
        <p:nvSpPr>
          <p:cNvPr id="3" name="Content Placeholder 2"/>
          <p:cNvSpPr>
            <a:spLocks noGrp="1"/>
          </p:cNvSpPr>
          <p:nvPr>
            <p:ph idx="1"/>
          </p:nvPr>
        </p:nvSpPr>
        <p:spPr/>
        <p:txBody>
          <a:bodyPr/>
          <a:lstStyle/>
          <a:p>
            <a:pPr marL="0" indent="0">
              <a:buNone/>
            </a:pPr>
            <a:r>
              <a:rPr lang="en-GB" dirty="0" smtClean="0"/>
              <a:t>Waste management is built around what are known to be the 3 R’s.</a:t>
            </a:r>
          </a:p>
          <a:p>
            <a:pPr marL="0" indent="0">
              <a:buNone/>
            </a:pPr>
            <a:endParaRPr lang="en-GB" dirty="0"/>
          </a:p>
          <a:p>
            <a:pPr marL="514350" indent="-514350">
              <a:buAutoNum type="arabicPeriod"/>
            </a:pPr>
            <a:r>
              <a:rPr lang="en-GB" dirty="0" smtClean="0"/>
              <a:t>Reduce</a:t>
            </a:r>
          </a:p>
          <a:p>
            <a:pPr marL="514350" indent="-514350">
              <a:buAutoNum type="arabicPeriod"/>
            </a:pPr>
            <a:r>
              <a:rPr lang="en-GB" dirty="0" smtClean="0"/>
              <a:t>Reuse</a:t>
            </a:r>
          </a:p>
          <a:p>
            <a:pPr marL="514350" indent="-514350">
              <a:buAutoNum type="arabicPeriod"/>
            </a:pPr>
            <a:r>
              <a:rPr lang="en-GB" dirty="0" smtClean="0"/>
              <a:t>Recycle.</a:t>
            </a:r>
          </a:p>
          <a:p>
            <a:pPr marL="514350" indent="-514350">
              <a:buAutoNum type="arabicPeriod"/>
            </a:pPr>
            <a:endParaRPr lang="en-GB" dirty="0" smtClean="0"/>
          </a:p>
          <a:p>
            <a:pPr marL="0" indent="0">
              <a:buNone/>
            </a:pPr>
            <a:endParaRPr lang="en-GB" dirty="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7" y="2924943"/>
            <a:ext cx="3760354" cy="3534733"/>
          </a:xfrm>
          <a:prstGeom prst="rect">
            <a:avLst/>
          </a:prstGeom>
        </p:spPr>
      </p:pic>
    </p:spTree>
    <p:extLst>
      <p:ext uri="{BB962C8B-B14F-4D97-AF65-F5344CB8AC3E}">
        <p14:creationId xmlns:p14="http://schemas.microsoft.com/office/powerpoint/2010/main" val="221440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5</a:t>
            </a:r>
            <a:endParaRPr lang="en-GB" dirty="0"/>
          </a:p>
        </p:txBody>
      </p:sp>
      <p:sp>
        <p:nvSpPr>
          <p:cNvPr id="3" name="Content Placeholder 2"/>
          <p:cNvSpPr>
            <a:spLocks noGrp="1"/>
          </p:cNvSpPr>
          <p:nvPr>
            <p:ph idx="1"/>
          </p:nvPr>
        </p:nvSpPr>
        <p:spPr/>
        <p:txBody>
          <a:bodyPr>
            <a:normAutofit/>
          </a:bodyPr>
          <a:lstStyle/>
          <a:p>
            <a:r>
              <a:rPr lang="en-GB" sz="6000" dirty="0"/>
              <a:t>What are the Aims, Goals and Objectives of reducing waste as a country.</a:t>
            </a:r>
          </a:p>
          <a:p>
            <a:endParaRPr lang="en-GB" sz="6000" dirty="0"/>
          </a:p>
        </p:txBody>
      </p:sp>
    </p:spTree>
    <p:extLst>
      <p:ext uri="{BB962C8B-B14F-4D97-AF65-F5344CB8AC3E}">
        <p14:creationId xmlns:p14="http://schemas.microsoft.com/office/powerpoint/2010/main" val="2344473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answer to activity 5</a:t>
            </a:r>
            <a:endParaRPr lang="en-GB" dirty="0"/>
          </a:p>
        </p:txBody>
      </p:sp>
      <p:sp>
        <p:nvSpPr>
          <p:cNvPr id="3" name="Content Placeholder 2"/>
          <p:cNvSpPr>
            <a:spLocks noGrp="1"/>
          </p:cNvSpPr>
          <p:nvPr>
            <p:ph idx="1"/>
          </p:nvPr>
        </p:nvSpPr>
        <p:spPr/>
        <p:txBody>
          <a:bodyPr/>
          <a:lstStyle/>
          <a:p>
            <a:r>
              <a:rPr lang="en-GB" dirty="0" smtClean="0"/>
              <a:t>Aims – long term goals</a:t>
            </a:r>
          </a:p>
          <a:p>
            <a:pPr marL="0" indent="0">
              <a:buNone/>
            </a:pPr>
            <a:r>
              <a:rPr lang="en-GB" dirty="0" smtClean="0"/>
              <a:t>To produce less refuse in the future and thus spend less money on the refuse of waste</a:t>
            </a:r>
          </a:p>
          <a:p>
            <a:pPr marL="0" indent="0">
              <a:buNone/>
            </a:pPr>
            <a:endParaRPr lang="en-GB" dirty="0" smtClean="0"/>
          </a:p>
          <a:p>
            <a:r>
              <a:rPr lang="en-GB" dirty="0" smtClean="0"/>
              <a:t>Objectives- short term goals</a:t>
            </a:r>
          </a:p>
          <a:p>
            <a:pPr marL="0" indent="0">
              <a:buNone/>
            </a:pPr>
            <a:r>
              <a:rPr lang="en-GB" dirty="0" smtClean="0"/>
              <a:t>More educational projects to help reduce waste in the short term, while rewarding citizens for reducing waste</a:t>
            </a:r>
          </a:p>
          <a:p>
            <a:endParaRPr lang="en-GB" dirty="0" smtClean="0"/>
          </a:p>
          <a:p>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1760789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6</a:t>
            </a:r>
            <a:endParaRPr lang="en-GB" dirty="0"/>
          </a:p>
        </p:txBody>
      </p:sp>
      <p:sp>
        <p:nvSpPr>
          <p:cNvPr id="3" name="Content Placeholder 2"/>
          <p:cNvSpPr>
            <a:spLocks noGrp="1"/>
          </p:cNvSpPr>
          <p:nvPr>
            <p:ph idx="1"/>
          </p:nvPr>
        </p:nvSpPr>
        <p:spPr/>
        <p:txBody>
          <a:bodyPr>
            <a:noAutofit/>
          </a:bodyPr>
          <a:lstStyle/>
          <a:p>
            <a:r>
              <a:rPr lang="en-GB" sz="4000" dirty="0" smtClean="0"/>
              <a:t>The Government has been informed by the EU that it is required to take further immediate actions as regards reducing  waste. In your opinion what is required to be done to satisfy the EU at least in the short term (APC tool)</a:t>
            </a:r>
            <a:endParaRPr lang="en-GB" sz="4000" dirty="0"/>
          </a:p>
        </p:txBody>
      </p:sp>
    </p:spTree>
    <p:extLst>
      <p:ext uri="{BB962C8B-B14F-4D97-AF65-F5344CB8AC3E}">
        <p14:creationId xmlns:p14="http://schemas.microsoft.com/office/powerpoint/2010/main" val="700249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answer to activity 6</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Encourage more the reduction of waste amongst citizens through formal and informal education including the media.</a:t>
            </a:r>
          </a:p>
          <a:p>
            <a:r>
              <a:rPr lang="en-GB" dirty="0" smtClean="0"/>
              <a:t>Encourage more reuse amongst citizens – competitions, sponsorships to learn how to reuse and sell reusable items/reusable entrepreneur skills.</a:t>
            </a:r>
          </a:p>
          <a:p>
            <a:r>
              <a:rPr lang="en-GB" dirty="0" smtClean="0"/>
              <a:t>Encourage more the use of recycling  and the use of recycling bins by using well known personalities that can be good role models to children and society </a:t>
            </a:r>
            <a:r>
              <a:rPr lang="en-GB" smtClean="0"/>
              <a:t>in general.</a:t>
            </a:r>
            <a:endParaRPr lang="en-GB" dirty="0" smtClean="0"/>
          </a:p>
          <a:p>
            <a:endParaRPr lang="en-GB" dirty="0" smtClean="0"/>
          </a:p>
        </p:txBody>
      </p:sp>
    </p:spTree>
    <p:extLst>
      <p:ext uri="{BB962C8B-B14F-4D97-AF65-F5344CB8AC3E}">
        <p14:creationId xmlns:p14="http://schemas.microsoft.com/office/powerpoint/2010/main" val="365703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759943"/>
            <a:ext cx="5976664" cy="4908220"/>
          </a:xfrm>
        </p:spPr>
      </p:pic>
    </p:spTree>
    <p:extLst>
      <p:ext uri="{BB962C8B-B14F-4D97-AF65-F5344CB8AC3E}">
        <p14:creationId xmlns:p14="http://schemas.microsoft.com/office/powerpoint/2010/main" val="1628630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Reduce</a:t>
            </a:r>
            <a:endParaRPr lang="en-GB" dirty="0"/>
          </a:p>
        </p:txBody>
      </p:sp>
      <p:sp>
        <p:nvSpPr>
          <p:cNvPr id="3" name="Content Placeholder 2"/>
          <p:cNvSpPr>
            <a:spLocks noGrp="1"/>
          </p:cNvSpPr>
          <p:nvPr>
            <p:ph idx="1"/>
          </p:nvPr>
        </p:nvSpPr>
        <p:spPr/>
        <p:txBody>
          <a:bodyPr/>
          <a:lstStyle/>
          <a:p>
            <a:pPr marL="0" indent="0">
              <a:buNone/>
            </a:pPr>
            <a:r>
              <a:rPr lang="en-GB" dirty="0" smtClean="0"/>
              <a:t>Reducing </a:t>
            </a:r>
            <a:r>
              <a:rPr lang="en-GB" dirty="0"/>
              <a:t>the amount of waste you produce is the best way to help the </a:t>
            </a:r>
            <a:r>
              <a:rPr lang="en-GB" dirty="0" smtClean="0"/>
              <a:t>environment.  Reducing waste can take place by:</a:t>
            </a:r>
          </a:p>
          <a:p>
            <a:r>
              <a:rPr lang="en-GB" dirty="0" smtClean="0"/>
              <a:t>Borrowing items</a:t>
            </a:r>
          </a:p>
          <a:p>
            <a:r>
              <a:rPr lang="en-GB" dirty="0" smtClean="0"/>
              <a:t>Purchasing items with minimum packaging</a:t>
            </a:r>
          </a:p>
          <a:p>
            <a:r>
              <a:rPr lang="en-GB" dirty="0" smtClean="0"/>
              <a:t>Purchasing second hand items etc.</a:t>
            </a:r>
            <a:endParaRPr lang="en-GB" dirty="0"/>
          </a:p>
        </p:txBody>
      </p:sp>
    </p:spTree>
    <p:extLst>
      <p:ext uri="{BB962C8B-B14F-4D97-AF65-F5344CB8AC3E}">
        <p14:creationId xmlns:p14="http://schemas.microsoft.com/office/powerpoint/2010/main" val="180089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Recycle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772816"/>
            <a:ext cx="5725177" cy="4719024"/>
          </a:xfrm>
        </p:spPr>
      </p:pic>
    </p:spTree>
    <p:extLst>
      <p:ext uri="{BB962C8B-B14F-4D97-AF65-F5344CB8AC3E}">
        <p14:creationId xmlns:p14="http://schemas.microsoft.com/office/powerpoint/2010/main" val="1821030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Recycle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Recycled </a:t>
            </a:r>
            <a:r>
              <a:rPr lang="en-GB" dirty="0"/>
              <a:t>items are put through a process that makes it possible to create new products out of the materials from the old ones</a:t>
            </a:r>
            <a:r>
              <a:rPr lang="en-GB" dirty="0" smtClean="0"/>
              <a:t>.</a:t>
            </a:r>
          </a:p>
          <a:p>
            <a:pPr marL="0" indent="0">
              <a:buNone/>
            </a:pPr>
            <a:r>
              <a:rPr lang="en-GB" dirty="0" smtClean="0"/>
              <a:t>What can be recycled</a:t>
            </a:r>
          </a:p>
          <a:p>
            <a:pPr marL="0" indent="0">
              <a:buNone/>
            </a:pPr>
            <a:r>
              <a:rPr lang="en-GB" dirty="0" smtClean="0"/>
              <a:t>1.  Glass</a:t>
            </a:r>
          </a:p>
          <a:p>
            <a:pPr marL="0" indent="0">
              <a:buNone/>
            </a:pPr>
            <a:r>
              <a:rPr lang="en-GB" dirty="0" smtClean="0"/>
              <a:t>2.  Plastic</a:t>
            </a:r>
          </a:p>
          <a:p>
            <a:pPr marL="514350" indent="-514350">
              <a:buAutoNum type="arabicPeriod" startAt="3"/>
            </a:pPr>
            <a:r>
              <a:rPr lang="en-GB" dirty="0" smtClean="0"/>
              <a:t>Paper</a:t>
            </a:r>
          </a:p>
          <a:p>
            <a:pPr marL="514350" indent="-514350">
              <a:buAutoNum type="arabicPeriod" startAt="3"/>
            </a:pPr>
            <a:r>
              <a:rPr lang="en-GB" dirty="0" smtClean="0"/>
              <a:t>Aluminium</a:t>
            </a:r>
          </a:p>
          <a:p>
            <a:pPr marL="514350" indent="-514350">
              <a:buAutoNum type="arabicPeriod" startAt="3"/>
            </a:pPr>
            <a:endParaRPr lang="en-GB" dirty="0"/>
          </a:p>
        </p:txBody>
      </p:sp>
    </p:spTree>
    <p:extLst>
      <p:ext uri="{BB962C8B-B14F-4D97-AF65-F5344CB8AC3E}">
        <p14:creationId xmlns:p14="http://schemas.microsoft.com/office/powerpoint/2010/main" val="2792657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Reuse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6281" y="1772816"/>
            <a:ext cx="4951437" cy="4951437"/>
          </a:xfrm>
        </p:spPr>
      </p:pic>
    </p:spTree>
    <p:extLst>
      <p:ext uri="{BB962C8B-B14F-4D97-AF65-F5344CB8AC3E}">
        <p14:creationId xmlns:p14="http://schemas.microsoft.com/office/powerpoint/2010/main" val="3102979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700" dirty="0"/>
              <a:t>Reuse</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Instead </a:t>
            </a:r>
            <a:r>
              <a:rPr lang="en-GB" dirty="0"/>
              <a:t>of throwing things away, try to find ways to use them again</a:t>
            </a:r>
            <a:r>
              <a:rPr lang="en-GB" dirty="0" smtClean="0"/>
              <a:t>! Example:</a:t>
            </a:r>
          </a:p>
          <a:p>
            <a:r>
              <a:rPr lang="en-GB" dirty="0" smtClean="0"/>
              <a:t>Use reusable bags when shopping</a:t>
            </a:r>
          </a:p>
          <a:p>
            <a:r>
              <a:rPr lang="en-GB" dirty="0" smtClean="0"/>
              <a:t>Do not throw cloths or toys away but donate them to charity</a:t>
            </a:r>
          </a:p>
          <a:p>
            <a:r>
              <a:rPr lang="en-GB" dirty="0" smtClean="0"/>
              <a:t>Use plastic containers instead of plastic bags to take lunch to work or school etc.</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880" y="5313908"/>
            <a:ext cx="2543200" cy="1500166"/>
          </a:xfrm>
          <a:prstGeom prst="rect">
            <a:avLst/>
          </a:prstGeom>
        </p:spPr>
      </p:pic>
    </p:spTree>
    <p:extLst>
      <p:ext uri="{BB962C8B-B14F-4D97-AF65-F5344CB8AC3E}">
        <p14:creationId xmlns:p14="http://schemas.microsoft.com/office/powerpoint/2010/main" val="1789134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Waste Management Pyramid </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700808"/>
            <a:ext cx="5106396" cy="4896544"/>
          </a:xfrm>
        </p:spPr>
      </p:pic>
    </p:spTree>
    <p:extLst>
      <p:ext uri="{BB962C8B-B14F-4D97-AF65-F5344CB8AC3E}">
        <p14:creationId xmlns:p14="http://schemas.microsoft.com/office/powerpoint/2010/main" val="1796121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Conservation globe template with video</Template>
  <TotalTime>165</TotalTime>
  <Words>651</Words>
  <Application>Microsoft Office PowerPoint</Application>
  <PresentationFormat>On-screen Show (4:3)</PresentationFormat>
  <Paragraphs>90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Waste Management</vt:lpstr>
      <vt:lpstr>Waste Management</vt:lpstr>
      <vt:lpstr>Reduce</vt:lpstr>
      <vt:lpstr>Reduce</vt:lpstr>
      <vt:lpstr>Recycle</vt:lpstr>
      <vt:lpstr>Recycle</vt:lpstr>
      <vt:lpstr>Reuse</vt:lpstr>
      <vt:lpstr>Reuse </vt:lpstr>
      <vt:lpstr>Waste Management Pyramid </vt:lpstr>
      <vt:lpstr>Waste management pyramid</vt:lpstr>
      <vt:lpstr>Waste management activities.</vt:lpstr>
      <vt:lpstr>activity 1</vt:lpstr>
      <vt:lpstr>Sample answer to activity 1</vt:lpstr>
      <vt:lpstr>activity 2</vt:lpstr>
      <vt:lpstr>Sample answer to activity 2</vt:lpstr>
      <vt:lpstr>activity 3</vt:lpstr>
      <vt:lpstr>Sample answer to activity 3</vt:lpstr>
      <vt:lpstr>Activity 4.</vt:lpstr>
      <vt:lpstr>Sample answer to activity 4</vt:lpstr>
      <vt:lpstr>Activity 5</vt:lpstr>
      <vt:lpstr>Sample answer to activity 5</vt:lpstr>
      <vt:lpstr>Activity 6</vt:lpstr>
      <vt:lpstr>Sample answer to activity 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Management</dc:title>
  <dc:creator>Owner</dc:creator>
  <cp:keywords/>
  <dc:description>animated 2010 green global template from PresentationPro.com</dc:description>
  <cp:lastModifiedBy>Owner</cp:lastModifiedBy>
  <cp:revision>28</cp:revision>
  <dcterms:created xsi:type="dcterms:W3CDTF">2013-06-07T13:55:03Z</dcterms:created>
  <dcterms:modified xsi:type="dcterms:W3CDTF">2013-06-12T08:58:19Z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