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4A66-36CB-401A-AF87-1746B414B81B}" type="datetimeFigureOut">
              <a:rPr lang="es-AR" smtClean="0"/>
              <a:pPr/>
              <a:t>10/09/2013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8D5F2-3898-42D7-959D-06312ADE035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598342">
            <a:off x="1454568" y="1664426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  <a:latin typeface="Forte" pitchFamily="66" charset="0"/>
              </a:rPr>
              <a:t>El Expresionismo</a:t>
            </a:r>
            <a:endParaRPr lang="es-AR" dirty="0">
              <a:solidFill>
                <a:srgbClr val="C00000"/>
              </a:solidFill>
              <a:latin typeface="Forte" pitchFamily="66" charset="0"/>
            </a:endParaRPr>
          </a:p>
        </p:txBody>
      </p:sp>
      <p:pic>
        <p:nvPicPr>
          <p:cNvPr id="4" name="3 Imagen" descr="expresionismo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86057"/>
            <a:ext cx="4360321" cy="34743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500042"/>
            <a:ext cx="36433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bg1"/>
                </a:solidFill>
                <a:latin typeface="Bernard MT Condensed" pitchFamily="18" charset="0"/>
              </a:rPr>
              <a:t>El expresionismo fue un movimiento surgido en Alemania a principios del siglo XX, coincidiendo en el </a:t>
            </a:r>
            <a:r>
              <a:rPr lang="es-AR" sz="2000" dirty="0">
                <a:solidFill>
                  <a:schemeClr val="bg1"/>
                </a:solidFill>
                <a:latin typeface="Bernard MT Condensed" pitchFamily="18" charset="0"/>
              </a:rPr>
              <a:t>tiempo con la aparición del fauvismo </a:t>
            </a:r>
            <a:r>
              <a:rPr lang="es-AR" sz="2000" dirty="0" smtClean="0">
                <a:solidFill>
                  <a:schemeClr val="bg1"/>
                </a:solidFill>
                <a:latin typeface="Bernard MT Condensed" pitchFamily="18" charset="0"/>
              </a:rPr>
              <a:t>francés</a:t>
            </a:r>
            <a:endParaRPr lang="es-AR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929190" y="135729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  <a:latin typeface="Bernard MT Condensed" pitchFamily="18" charset="0"/>
              </a:rPr>
              <a:t>Surgido como reacción </a:t>
            </a:r>
            <a:r>
              <a:rPr lang="es-AR" sz="2000" dirty="0" smtClean="0">
                <a:solidFill>
                  <a:schemeClr val="bg1"/>
                </a:solidFill>
                <a:latin typeface="Bernard MT Condensed" pitchFamily="18" charset="0"/>
              </a:rPr>
              <a:t>al impresionismo</a:t>
            </a:r>
            <a:r>
              <a:rPr lang="es-AR" sz="2000" dirty="0">
                <a:solidFill>
                  <a:schemeClr val="bg1"/>
                </a:solidFill>
                <a:latin typeface="Bernard MT Condensed" pitchFamily="18" charset="0"/>
              </a:rPr>
              <a:t>, frente al naturalismo y el carácter </a:t>
            </a:r>
            <a:r>
              <a:rPr lang="es-AR" sz="2000" dirty="0" smtClean="0">
                <a:solidFill>
                  <a:schemeClr val="bg1"/>
                </a:solidFill>
                <a:latin typeface="Bernard MT Condensed" pitchFamily="18" charset="0"/>
              </a:rPr>
              <a:t>positivista</a:t>
            </a:r>
            <a:r>
              <a:rPr lang="es-AR" sz="2000" dirty="0">
                <a:solidFill>
                  <a:schemeClr val="bg1"/>
                </a:solidFill>
                <a:latin typeface="Bernard MT Condensed" pitchFamily="18" charset="0"/>
              </a:rPr>
              <a:t> los expresionistas defendían un arte más personal e </a:t>
            </a:r>
            <a:r>
              <a:rPr lang="es-AR" sz="2000" dirty="0" smtClean="0">
                <a:solidFill>
                  <a:schemeClr val="bg1"/>
                </a:solidFill>
                <a:latin typeface="Bernard MT Condensed" pitchFamily="18" charset="0"/>
              </a:rPr>
              <a:t>intuitivo</a:t>
            </a:r>
            <a:endParaRPr lang="es-AR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2500306"/>
            <a:ext cx="3429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  <a:latin typeface="Bernard MT Condensed" pitchFamily="18" charset="0"/>
              </a:rPr>
              <a:t>El expresionismo suele ser entendido como la deformación de la realidad para expresar de forma más subjetiva la naturaleza y el ser humano, dando primacía a la expresión de los sentimientos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857752" y="3643314"/>
            <a:ext cx="33575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  <a:latin typeface="Bernard MT Condensed" pitchFamily="18" charset="0"/>
              </a:rPr>
              <a:t>Con sus colores violentos y su temática de soledad y de miseria, el expresionismo reflejó la amargura que invadió a los círculos artísticos e intelectuales de la Alemania prebélica, así como de la Primera Guerra Mundial </a:t>
            </a:r>
            <a:r>
              <a:rPr lang="es-AR" sz="2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s-AR" sz="2000" dirty="0">
                <a:solidFill>
                  <a:schemeClr val="bg1"/>
                </a:solidFill>
                <a:latin typeface="Bernard MT Condensed" pitchFamily="18" charset="0"/>
              </a:rPr>
              <a:t>y del período de </a:t>
            </a:r>
            <a:r>
              <a:rPr lang="es-AR" sz="2000" dirty="0" smtClean="0">
                <a:solidFill>
                  <a:schemeClr val="bg1"/>
                </a:solidFill>
                <a:latin typeface="Bernard MT Condensed" pitchFamily="18" charset="0"/>
              </a:rPr>
              <a:t>entreguerras.</a:t>
            </a:r>
            <a:endParaRPr lang="es-AR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presionism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3078531" cy="4000528"/>
          </a:xfrm>
          <a:prstGeom prst="rect">
            <a:avLst/>
          </a:prstGeom>
        </p:spPr>
      </p:pic>
      <p:pic>
        <p:nvPicPr>
          <p:cNvPr id="5" name="4 Imagen" descr="expresionismo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006" y="1714488"/>
            <a:ext cx="3781994" cy="514351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85720" y="450057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mic Sans MS" pitchFamily="66" charset="0"/>
              </a:rPr>
              <a:t>(Arriba) </a:t>
            </a:r>
            <a:r>
              <a:rPr lang="es-ES" sz="2400" u="sng" dirty="0" smtClean="0">
                <a:latin typeface="Comic Sans MS" pitchFamily="66" charset="0"/>
              </a:rPr>
              <a:t>El Grito: </a:t>
            </a:r>
            <a:r>
              <a:rPr lang="es-ES" sz="2400" dirty="0" smtClean="0">
                <a:latin typeface="Comic Sans MS" pitchFamily="66" charset="0"/>
              </a:rPr>
              <a:t> 1893, de </a:t>
            </a:r>
            <a:r>
              <a:rPr lang="es-ES" sz="2400" dirty="0" err="1" smtClean="0">
                <a:latin typeface="Comic Sans MS" pitchFamily="66" charset="0"/>
              </a:rPr>
              <a:t>Munch</a:t>
            </a:r>
            <a:endParaRPr lang="es-AR" sz="24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29256" y="428604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mic Sans MS" pitchFamily="66" charset="0"/>
              </a:rPr>
              <a:t>(Abajo) </a:t>
            </a:r>
            <a:r>
              <a:rPr lang="es-ES" sz="2400" u="sng" dirty="0" smtClean="0">
                <a:latin typeface="Comic Sans MS" pitchFamily="66" charset="0"/>
              </a:rPr>
              <a:t>Tres bañistas:</a:t>
            </a:r>
            <a:r>
              <a:rPr lang="es-ES" sz="2400" dirty="0" smtClean="0">
                <a:latin typeface="Comic Sans MS" pitchFamily="66" charset="0"/>
              </a:rPr>
              <a:t> 1913, de </a:t>
            </a:r>
            <a:r>
              <a:rPr lang="es-ES" sz="2400" dirty="0" err="1" smtClean="0">
                <a:latin typeface="Comic Sans MS" pitchFamily="66" charset="0"/>
              </a:rPr>
              <a:t>Ernest</a:t>
            </a:r>
            <a:r>
              <a:rPr lang="es-ES" sz="2400" dirty="0" smtClean="0">
                <a:latin typeface="Comic Sans MS" pitchFamily="66" charset="0"/>
              </a:rPr>
              <a:t> </a:t>
            </a:r>
            <a:r>
              <a:rPr lang="es-ES" sz="2400" dirty="0" err="1" smtClean="0">
                <a:latin typeface="Comic Sans MS" pitchFamily="66" charset="0"/>
              </a:rPr>
              <a:t>Ludwing</a:t>
            </a:r>
            <a:r>
              <a:rPr lang="es-ES" sz="2400" dirty="0" smtClean="0">
                <a:latin typeface="Comic Sans MS" pitchFamily="66" charset="0"/>
              </a:rPr>
              <a:t> Kirchner</a:t>
            </a:r>
            <a:endParaRPr lang="es-A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xpresionismo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173210"/>
            <a:ext cx="4624412" cy="368479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214942" y="1214422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mic Sans MS" pitchFamily="66" charset="0"/>
              </a:rPr>
              <a:t>(Abajo) </a:t>
            </a:r>
            <a:r>
              <a:rPr lang="es-ES" sz="2400" u="sng" dirty="0" smtClean="0">
                <a:latin typeface="Comic Sans MS" pitchFamily="66" charset="0"/>
              </a:rPr>
              <a:t>La noche estrellada:</a:t>
            </a:r>
            <a:r>
              <a:rPr lang="es-ES" sz="2400" dirty="0" smtClean="0">
                <a:latin typeface="Comic Sans MS" pitchFamily="66" charset="0"/>
              </a:rPr>
              <a:t> 1809, de </a:t>
            </a:r>
            <a:r>
              <a:rPr lang="es-ES" sz="2400" dirty="0" err="1" smtClean="0">
                <a:latin typeface="Comic Sans MS" pitchFamily="66" charset="0"/>
              </a:rPr>
              <a:t>Vincent</a:t>
            </a:r>
            <a:r>
              <a:rPr lang="es-ES" sz="2400" dirty="0" smtClean="0">
                <a:latin typeface="Comic Sans MS" pitchFamily="66" charset="0"/>
              </a:rPr>
              <a:t> Van </a:t>
            </a:r>
            <a:r>
              <a:rPr lang="es-ES" sz="2400" dirty="0" err="1" smtClean="0">
                <a:latin typeface="Comic Sans MS" pitchFamily="66" charset="0"/>
              </a:rPr>
              <a:t>Gogh</a:t>
            </a:r>
            <a:endParaRPr lang="es-AR" sz="2400" dirty="0">
              <a:latin typeface="Comic Sans MS" pitchFamily="66" charset="0"/>
            </a:endParaRPr>
          </a:p>
        </p:txBody>
      </p:sp>
      <p:pic>
        <p:nvPicPr>
          <p:cNvPr id="6" name="5 Imagen" descr="expresionismo 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42852"/>
            <a:ext cx="3844239" cy="457203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57158" y="5000636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Comic Sans MS" pitchFamily="66" charset="0"/>
              </a:rPr>
              <a:t>(Arriba) </a:t>
            </a:r>
            <a:r>
              <a:rPr lang="es-ES" sz="2400" u="sng" dirty="0" smtClean="0">
                <a:latin typeface="Comic Sans MS" pitchFamily="66" charset="0"/>
              </a:rPr>
              <a:t>Cristo y una mujer descubierta en adulterio:</a:t>
            </a:r>
            <a:r>
              <a:rPr lang="es-ES" sz="2400" dirty="0" smtClean="0">
                <a:latin typeface="Comic Sans MS" pitchFamily="66" charset="0"/>
              </a:rPr>
              <a:t>  1917, de </a:t>
            </a:r>
            <a:r>
              <a:rPr lang="es-ES" sz="2400" dirty="0" err="1" smtClean="0">
                <a:latin typeface="Comic Sans MS" pitchFamily="66" charset="0"/>
              </a:rPr>
              <a:t>Beckmman</a:t>
            </a:r>
            <a:r>
              <a:rPr lang="es-ES" sz="2400" dirty="0" smtClean="0">
                <a:latin typeface="Comic Sans MS" pitchFamily="66" charset="0"/>
              </a:rPr>
              <a:t> Max</a:t>
            </a:r>
            <a:endParaRPr lang="es-A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71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Expresionismo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Expresionismo</dc:title>
  <dc:creator>Nazaret</dc:creator>
  <cp:lastModifiedBy>Nazaret</cp:lastModifiedBy>
  <cp:revision>4</cp:revision>
  <dcterms:created xsi:type="dcterms:W3CDTF">2013-09-09T15:43:25Z</dcterms:created>
  <dcterms:modified xsi:type="dcterms:W3CDTF">2013-09-10T15:16:17Z</dcterms:modified>
</cp:coreProperties>
</file>