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76" r:id="rId10"/>
    <p:sldId id="277" r:id="rId11"/>
    <p:sldId id="267" r:id="rId12"/>
    <p:sldId id="278" r:id="rId13"/>
    <p:sldId id="279" r:id="rId14"/>
    <p:sldId id="280" r:id="rId15"/>
    <p:sldId id="281" r:id="rId16"/>
    <p:sldId id="282" r:id="rId17"/>
    <p:sldId id="283" r:id="rId18"/>
    <p:sldId id="284" r:id="rId19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12/09/2013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12/09/2013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12/09/2013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12/09/2013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12/09/2013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12/09/2013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12/09/2013</a:t>
            </a:fld>
            <a:endParaRPr lang="es-A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12/09/2013</a:t>
            </a:fld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12/09/2013</a:t>
            </a:fld>
            <a:endParaRPr lang="es-AR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12/09/2013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EC2DF-6093-45A3-80C1-E6B07AEA6AF9}" type="datetimeFigureOut">
              <a:rPr lang="es-AR" smtClean="0"/>
              <a:pPr/>
              <a:t>12/09/2013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EC2DF-6093-45A3-80C1-E6B07AEA6AF9}" type="datetimeFigureOut">
              <a:rPr lang="es-AR" smtClean="0"/>
              <a:pPr/>
              <a:t>12/09/2013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A5843-25F5-4457-87B7-46D5D6B266C3}" type="slidenum">
              <a:rPr lang="es-AR" smtClean="0"/>
              <a:pPr/>
              <a:t>‹Nº›</a:t>
            </a:fld>
            <a:endParaRPr lang="es-A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8280920" cy="1758057"/>
          </a:xfrm>
        </p:spPr>
        <p:txBody>
          <a:bodyPr>
            <a:normAutofit/>
            <a:scene3d>
              <a:camera prst="obliqueBottomLeft"/>
              <a:lightRig rig="threePt" dir="t"/>
            </a:scene3d>
          </a:bodyPr>
          <a:lstStyle/>
          <a:p>
            <a:pPr algn="r"/>
            <a:r>
              <a:rPr lang="en-US" sz="8800" b="1" u="sng" dirty="0" smtClean="0"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REALISMO</a:t>
            </a:r>
            <a:endParaRPr lang="es-AR" sz="8800" b="1" u="sng" dirty="0">
              <a:solidFill>
                <a:schemeClr val="accent4">
                  <a:lumMod val="75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059832" y="5445224"/>
            <a:ext cx="4176464" cy="1412776"/>
          </a:xfrm>
        </p:spPr>
        <p:txBody>
          <a:bodyPr>
            <a:normAutofit/>
          </a:bodyPr>
          <a:lstStyle/>
          <a:p>
            <a:pPr algn="l"/>
            <a:endParaRPr lang="es-AR" b="0" i="0" dirty="0" smtClean="0">
              <a:solidFill>
                <a:schemeClr val="tx1"/>
              </a:solidFill>
              <a:latin typeface="Arial"/>
            </a:endParaRPr>
          </a:p>
          <a:p>
            <a:endParaRPr lang="es-AR" dirty="0"/>
          </a:p>
        </p:txBody>
      </p:sp>
      <p:pic>
        <p:nvPicPr>
          <p:cNvPr id="7" name="6 Imagen" descr="220px-Image-Roma-sanpietroinvincoli02_detal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6399"/>
            <a:ext cx="3491880" cy="6904399"/>
          </a:xfrm>
          <a:prstGeom prst="rect">
            <a:avLst/>
          </a:prstGeom>
        </p:spPr>
      </p:pic>
      <p:sp>
        <p:nvSpPr>
          <p:cNvPr id="8" name="7 Rectángulo"/>
          <p:cNvSpPr/>
          <p:nvPr/>
        </p:nvSpPr>
        <p:spPr>
          <a:xfrm>
            <a:off x="3491880" y="565767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i="1" dirty="0"/>
              <a:t>Moisés</a:t>
            </a:r>
            <a:r>
              <a:rPr lang="es-AR" dirty="0"/>
              <a:t>, de Miguel Ángel, 1513-1515. Se dice que, obsesionado con su realismo, el propio autor golpeó la escultura gritando: "¡Habla, perro!" (</a:t>
            </a:r>
            <a:r>
              <a:rPr lang="es-AR" i="1" dirty="0"/>
              <a:t>Parla, cane</a:t>
            </a:r>
            <a:r>
              <a:rPr lang="es-AR" dirty="0" smtClean="0"/>
              <a:t>).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POP ART</a:t>
            </a:r>
            <a:endParaRPr lang="es-AR" sz="8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3 Marcador de contenido" descr="primera-obra-po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412776"/>
            <a:ext cx="4572000" cy="5445223"/>
          </a:xfrm>
        </p:spPr>
      </p:pic>
      <p:sp>
        <p:nvSpPr>
          <p:cNvPr id="5" name="4 Rectángulo"/>
          <p:cNvSpPr/>
          <p:nvPr/>
        </p:nvSpPr>
        <p:spPr>
          <a:xfrm>
            <a:off x="4572000" y="2996952"/>
            <a:ext cx="457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dirty="0"/>
              <a:t>Esta fue la primera obra de pop art, se llama Just what is make today's </a:t>
            </a:r>
            <a:r>
              <a:rPr lang="es-AR" dirty="0" smtClean="0"/>
              <a:t>home </a:t>
            </a:r>
            <a:r>
              <a:rPr lang="es-AR" dirty="0"/>
              <a:t>so different, so appealing? Que significa: Sencillamente ¿Qué es lo que hace que los hogares de hoy sean tan diferentes, tan llamativos?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dirty="0"/>
              <a:t>Fue pintada por Richard </a:t>
            </a:r>
            <a:r>
              <a:rPr lang="es-AR" dirty="0" smtClean="0"/>
              <a:t>Hamilton, en </a:t>
            </a:r>
            <a:r>
              <a:rPr lang="es-AR" dirty="0"/>
              <a:t>el año 1956.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AR" dirty="0">
                <a:latin typeface="+mj-lt"/>
              </a:rPr>
              <a:t>El p</a:t>
            </a:r>
            <a:r>
              <a:rPr lang="es-AR" dirty="0" smtClean="0">
                <a:latin typeface="+mj-lt"/>
              </a:rPr>
              <a:t>op art </a:t>
            </a:r>
            <a:r>
              <a:rPr lang="es-AR" dirty="0">
                <a:latin typeface="+mj-lt"/>
              </a:rPr>
              <a:t>fue un importante </a:t>
            </a:r>
            <a:r>
              <a:rPr lang="es-AR" dirty="0" smtClean="0">
                <a:latin typeface="+mj-lt"/>
              </a:rPr>
              <a:t/>
            </a:r>
            <a:br>
              <a:rPr lang="es-AR" dirty="0" smtClean="0">
                <a:latin typeface="+mj-lt"/>
              </a:rPr>
            </a:br>
            <a:r>
              <a:rPr lang="es-AR" dirty="0" smtClean="0">
                <a:latin typeface="+mj-lt"/>
              </a:rPr>
              <a:t>movimiento </a:t>
            </a:r>
            <a:r>
              <a:rPr lang="es-AR" dirty="0">
                <a:latin typeface="+mj-lt"/>
              </a:rPr>
              <a:t>artístico del siglo XX que se caracteriza por el empleo de imágenes de la cultura popular tomadas de los medios de comunicación, tales como anuncios </a:t>
            </a:r>
            <a:r>
              <a:rPr lang="es-AR" dirty="0" smtClean="0">
                <a:latin typeface="+mj-lt"/>
              </a:rPr>
              <a:t>publicitarios, comic book y del </a:t>
            </a:r>
            <a:r>
              <a:rPr lang="es-AR" dirty="0">
                <a:latin typeface="+mj-lt"/>
              </a:rPr>
              <a:t>mundo del cine.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Marcador de contenido" descr="campbell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806480" y="1124744"/>
            <a:ext cx="3337520" cy="4995155"/>
          </a:xfrm>
        </p:spPr>
      </p:pic>
      <p:sp>
        <p:nvSpPr>
          <p:cNvPr id="7" name="6 Rectángulo"/>
          <p:cNvSpPr/>
          <p:nvPr/>
        </p:nvSpPr>
        <p:spPr>
          <a:xfrm>
            <a:off x="6444208" y="6519446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sz="1600" dirty="0" smtClean="0">
                <a:latin typeface="Segoe Script" pitchFamily="34" charset="0"/>
              </a:rPr>
              <a:t>1965 de</a:t>
            </a:r>
            <a:r>
              <a:rPr lang="es-AR" sz="1600" dirty="0">
                <a:latin typeface="Segoe Script" pitchFamily="34" charset="0"/>
              </a:rPr>
              <a:t> Andy Warhol</a:t>
            </a:r>
          </a:p>
        </p:txBody>
      </p:sp>
      <p:pic>
        <p:nvPicPr>
          <p:cNvPr id="9" name="8 Imagen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899495" cy="3334615"/>
          </a:xfrm>
          <a:prstGeom prst="rect">
            <a:avLst/>
          </a:prstGeom>
        </p:spPr>
      </p:pic>
      <p:sp>
        <p:nvSpPr>
          <p:cNvPr id="10" name="9 Rectángulo"/>
          <p:cNvSpPr/>
          <p:nvPr/>
        </p:nvSpPr>
        <p:spPr>
          <a:xfrm>
            <a:off x="0" y="3429000"/>
            <a:ext cx="34579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1600" dirty="0" smtClean="0">
                <a:latin typeface="Segoe Script" pitchFamily="34" charset="0"/>
              </a:rPr>
              <a:t>De Roy </a:t>
            </a:r>
            <a:r>
              <a:rPr lang="es-AR" sz="1600" dirty="0">
                <a:latin typeface="Segoe Script" pitchFamily="34" charset="0"/>
              </a:rPr>
              <a:t>Lichtenstein en 1936</a:t>
            </a:r>
          </a:p>
        </p:txBody>
      </p:sp>
      <p:pic>
        <p:nvPicPr>
          <p:cNvPr id="11" name="10 Imagen" descr="lichtenstein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27784" y="3870176"/>
            <a:ext cx="2987824" cy="2987824"/>
          </a:xfrm>
          <a:prstGeom prst="rect">
            <a:avLst/>
          </a:prstGeom>
        </p:spPr>
      </p:pic>
      <p:sp>
        <p:nvSpPr>
          <p:cNvPr id="12" name="11 Rectángulo"/>
          <p:cNvSpPr/>
          <p:nvPr/>
        </p:nvSpPr>
        <p:spPr>
          <a:xfrm>
            <a:off x="0" y="6211669"/>
            <a:ext cx="28055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dirty="0" smtClean="0">
                <a:latin typeface="Segoe Script" pitchFamily="34" charset="0"/>
              </a:rPr>
              <a:t>De Roy Lichtenstein </a:t>
            </a:r>
            <a:br>
              <a:rPr lang="es-AR" dirty="0" smtClean="0">
                <a:latin typeface="Segoe Script" pitchFamily="34" charset="0"/>
              </a:rPr>
            </a:br>
            <a:r>
              <a:rPr lang="es-AR" dirty="0" smtClean="0">
                <a:latin typeface="Segoe Script" pitchFamily="34" charset="0"/>
              </a:rPr>
              <a:t>en 1957</a:t>
            </a:r>
            <a:endParaRPr lang="es-AR" dirty="0">
              <a:latin typeface="Segoe Scrip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21315902">
            <a:off x="-1088221" y="938217"/>
            <a:ext cx="7734987" cy="1008143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ROMANTICISMO</a:t>
            </a:r>
            <a:endParaRPr lang="es-AR" sz="6600" dirty="0">
              <a:solidFill>
                <a:schemeClr val="accent3">
                  <a:lumMod val="60000"/>
                  <a:lumOff val="40000"/>
                </a:schemeClr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4" name="3 Marcador de contenido" descr="Francisco_de_Goya,_Saturno_devorando_a_su_hijo_(1819-182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71592" y="0"/>
            <a:ext cx="3672408" cy="6858000"/>
          </a:xfrm>
        </p:spPr>
      </p:pic>
      <p:sp>
        <p:nvSpPr>
          <p:cNvPr id="5" name="4 Rectángulo"/>
          <p:cNvSpPr/>
          <p:nvPr/>
        </p:nvSpPr>
        <p:spPr>
          <a:xfrm>
            <a:off x="971600" y="510367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i="1" dirty="0"/>
              <a:t>Saturno devorando a un hijo</a:t>
            </a:r>
            <a:r>
              <a:rPr lang="es-AR" dirty="0"/>
              <a:t>, una de las</a:t>
            </a:r>
            <a:r>
              <a:rPr lang="es-AR" i="1" dirty="0"/>
              <a:t>Pinturas negras</a:t>
            </a:r>
            <a:r>
              <a:rPr lang="es-AR" dirty="0"/>
              <a:t> de Goya, realizada durante el Trienio Liberal (1820–1823), y que, a bajo una capa mitológica, alude a la famosa frase de Vergniaud poco antes de ser guillotinado: «La Revolución devora a sus propios hijos»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532859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AR" sz="2800" dirty="0"/>
              <a:t>El romanticismo </a:t>
            </a:r>
            <a:r>
              <a:rPr lang="es-AR" sz="2800" dirty="0" smtClean="0"/>
              <a:t>fue originado en</a:t>
            </a:r>
            <a:r>
              <a:rPr lang="es-AR" sz="2800" dirty="0"/>
              <a:t> </a:t>
            </a:r>
            <a:r>
              <a:rPr lang="es-AR" sz="2800" dirty="0" smtClean="0"/>
              <a:t>Alemania</a:t>
            </a:r>
            <a:r>
              <a:rPr lang="es-AR" sz="2800" dirty="0"/>
              <a:t> </a:t>
            </a:r>
            <a:r>
              <a:rPr lang="es-AR" sz="2800" dirty="0" smtClean="0"/>
              <a:t>finales </a:t>
            </a:r>
            <a:r>
              <a:rPr lang="es-AR" sz="2800" dirty="0"/>
              <a:t>del siglo </a:t>
            </a:r>
            <a:r>
              <a:rPr lang="es-AR" sz="2800" cap="small" dirty="0"/>
              <a:t>xviii</a:t>
            </a:r>
            <a:r>
              <a:rPr lang="es-AR" sz="2800" dirty="0"/>
              <a:t> como una reacción revolucionaria contra el </a:t>
            </a:r>
            <a:r>
              <a:rPr lang="es-AR" sz="2800" dirty="0" smtClean="0"/>
              <a:t>racionalismo</a:t>
            </a:r>
            <a:r>
              <a:rPr lang="es-AR" sz="2800" dirty="0"/>
              <a:t> </a:t>
            </a:r>
            <a:r>
              <a:rPr lang="es-AR" sz="2800" dirty="0" smtClean="0"/>
              <a:t>de </a:t>
            </a:r>
            <a:r>
              <a:rPr lang="es-AR" sz="2800" dirty="0"/>
              <a:t>la Ilustración y el Clasicismo, confiriendo prioridad a los sentimientos. Su característica fundamental es la ruptura con la tradición clasicista basada en un conjunto de reglas </a:t>
            </a:r>
            <a:r>
              <a:rPr lang="es-AR" sz="2800" dirty="0" smtClean="0"/>
              <a:t>estereotipadas.</a:t>
            </a:r>
            <a:endParaRPr lang="es-A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220px-Goethe_Campagn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852936"/>
            <a:ext cx="4320480" cy="3397468"/>
          </a:xfrm>
        </p:spPr>
      </p:pic>
      <p:sp>
        <p:nvSpPr>
          <p:cNvPr id="5" name="4 Rectángulo"/>
          <p:cNvSpPr/>
          <p:nvPr/>
        </p:nvSpPr>
        <p:spPr>
          <a:xfrm>
            <a:off x="0" y="6242447"/>
            <a:ext cx="4572000" cy="61555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sz="1600" i="1" dirty="0" smtClean="0">
                <a:latin typeface="Segoe Script" pitchFamily="34" charset="0"/>
              </a:rPr>
              <a:t>En</a:t>
            </a:r>
            <a:r>
              <a:rPr lang="es-AR" sz="1600" dirty="0" smtClean="0">
                <a:latin typeface="Segoe Script" pitchFamily="34" charset="0"/>
              </a:rPr>
              <a:t> 1786, por</a:t>
            </a:r>
            <a:r>
              <a:rPr lang="es-AR" sz="1600" dirty="0">
                <a:latin typeface="Segoe Script" pitchFamily="34" charset="0"/>
              </a:rPr>
              <a:t> Johann Heinrich Wilhelm Tischbein</a:t>
            </a:r>
            <a:r>
              <a:rPr lang="es-AR" dirty="0"/>
              <a:t>.</a:t>
            </a:r>
          </a:p>
        </p:txBody>
      </p:sp>
      <p:pic>
        <p:nvPicPr>
          <p:cNvPr id="6" name="5 Imagen" descr="Caspar_David_Friedrich_032_(The_wanderer_above_the_sea_of_fog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87616" y="2060848"/>
            <a:ext cx="3456384" cy="4430456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4932040" y="6273225"/>
            <a:ext cx="32063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1600" dirty="0" smtClean="0">
                <a:latin typeface="Segoe Script" pitchFamily="34" charset="0"/>
              </a:rPr>
              <a:t>1818 </a:t>
            </a:r>
            <a:br>
              <a:rPr lang="es-AR" sz="1600" dirty="0" smtClean="0">
                <a:latin typeface="Segoe Script" pitchFamily="34" charset="0"/>
              </a:rPr>
            </a:br>
            <a:r>
              <a:rPr lang="es-AR" sz="1600" dirty="0" smtClean="0">
                <a:latin typeface="Segoe Script" pitchFamily="34" charset="0"/>
              </a:rPr>
              <a:t>de</a:t>
            </a:r>
            <a:r>
              <a:rPr lang="es-AR" sz="1600" dirty="0">
                <a:latin typeface="Segoe Script" pitchFamily="34" charset="0"/>
              </a:rPr>
              <a:t> Caspar </a:t>
            </a:r>
            <a:r>
              <a:rPr lang="es-AR" sz="1600" dirty="0" smtClean="0">
                <a:latin typeface="Segoe Script" pitchFamily="34" charset="0"/>
              </a:rPr>
              <a:t>David</a:t>
            </a:r>
            <a:r>
              <a:rPr lang="es-AR" sz="1600" dirty="0">
                <a:latin typeface="Segoe Script" pitchFamily="34" charset="0"/>
              </a:rPr>
              <a:t> </a:t>
            </a:r>
            <a:r>
              <a:rPr lang="es-AR" sz="1600" dirty="0" smtClean="0">
                <a:latin typeface="Segoe Script" pitchFamily="34" charset="0"/>
              </a:rPr>
              <a:t>Friedrich</a:t>
            </a:r>
            <a:r>
              <a:rPr lang="es-AR" sz="1600" dirty="0">
                <a:latin typeface="Segoe Script" pitchFamily="34" charset="0"/>
              </a:rPr>
              <a:t>.</a:t>
            </a:r>
          </a:p>
        </p:txBody>
      </p:sp>
      <p:pic>
        <p:nvPicPr>
          <p:cNvPr id="8" name="7 Imagen" descr="400px-Los_poetas_contemporáne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624" y="0"/>
            <a:ext cx="4536504" cy="2708920"/>
          </a:xfrm>
          <a:prstGeom prst="rect">
            <a:avLst/>
          </a:prstGeom>
        </p:spPr>
      </p:pic>
      <p:sp>
        <p:nvSpPr>
          <p:cNvPr id="9" name="8 Rectángulo"/>
          <p:cNvSpPr/>
          <p:nvPr/>
        </p:nvSpPr>
        <p:spPr>
          <a:xfrm>
            <a:off x="5796136" y="18864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sz="1600" i="1" dirty="0">
                <a:latin typeface="Segoe Script" pitchFamily="34" charset="0"/>
              </a:rPr>
              <a:t>Los poetas contemporáneos</a:t>
            </a:r>
            <a:r>
              <a:rPr lang="es-AR" sz="1600" dirty="0">
                <a:latin typeface="Segoe Script" pitchFamily="34" charset="0"/>
              </a:rPr>
              <a:t> </a:t>
            </a:r>
            <a:r>
              <a:rPr lang="es-AR" sz="1600" dirty="0" smtClean="0">
                <a:latin typeface="Segoe Script" pitchFamily="34" charset="0"/>
              </a:rPr>
              <a:t/>
            </a:r>
            <a:br>
              <a:rPr lang="es-AR" sz="1600" dirty="0" smtClean="0">
                <a:latin typeface="Segoe Script" pitchFamily="34" charset="0"/>
              </a:rPr>
            </a:br>
            <a:r>
              <a:rPr lang="es-AR" sz="1600" dirty="0" smtClean="0">
                <a:latin typeface="Segoe Script" pitchFamily="34" charset="0"/>
              </a:rPr>
              <a:t>1846</a:t>
            </a:r>
            <a:br>
              <a:rPr lang="es-AR" sz="1600" dirty="0" smtClean="0">
                <a:latin typeface="Segoe Script" pitchFamily="34" charset="0"/>
              </a:rPr>
            </a:br>
            <a:r>
              <a:rPr lang="es-AR" sz="1600" dirty="0" smtClean="0">
                <a:latin typeface="Segoe Script" pitchFamily="34" charset="0"/>
              </a:rPr>
              <a:t>de</a:t>
            </a:r>
            <a:r>
              <a:rPr lang="es-AR" sz="1600" dirty="0">
                <a:latin typeface="Segoe Script" pitchFamily="34" charset="0"/>
              </a:rPr>
              <a:t> Antonio María Esquivel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r>
              <a:rPr lang="en-US" sz="9600" b="1" dirty="0" smtClean="0">
                <a:ln/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DADAÍSMO</a:t>
            </a:r>
            <a:endParaRPr lang="es-AR" sz="9600" b="1" dirty="0">
              <a:ln/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" name="3 Marcador de contenido" descr="c617x266_dada1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916832"/>
            <a:ext cx="6667046" cy="2874286"/>
          </a:xfrm>
        </p:spPr>
      </p:pic>
      <p:sp>
        <p:nvSpPr>
          <p:cNvPr id="5" name="4 Rectángulo"/>
          <p:cNvSpPr/>
          <p:nvPr/>
        </p:nvSpPr>
        <p:spPr>
          <a:xfrm>
            <a:off x="323528" y="5157192"/>
            <a:ext cx="82089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s-AR" dirty="0" smtClean="0"/>
              <a:t>En </a:t>
            </a:r>
            <a:r>
              <a:rPr lang="es-AR" dirty="0"/>
              <a:t>este </a:t>
            </a:r>
            <a:r>
              <a:rPr lang="es-AR" dirty="0" smtClean="0"/>
              <a:t>cabaret </a:t>
            </a:r>
            <a:r>
              <a:rPr lang="es-AR" dirty="0"/>
              <a:t>surge el </a:t>
            </a:r>
            <a:r>
              <a:rPr lang="es-AR" dirty="0" smtClean="0"/>
              <a:t>dadaísmo. </a:t>
            </a:r>
            <a:r>
              <a:rPr lang="es-AR" dirty="0" smtClean="0"/>
              <a:t>Es un </a:t>
            </a:r>
            <a:r>
              <a:rPr lang="es-AR" dirty="0"/>
              <a:t>intento por demostrar que fue elegido de manera casual alude a uno de sus principios:</a:t>
            </a:r>
          </a:p>
          <a:p>
            <a:pPr fontAlgn="base"/>
            <a:r>
              <a:rPr lang="es-AR" dirty="0"/>
              <a:t>el azar es algo </a:t>
            </a:r>
            <a:r>
              <a:rPr lang="es-AR" dirty="0" smtClean="0"/>
              <a:t>fundamental, no </a:t>
            </a:r>
            <a:r>
              <a:rPr lang="es-AR" dirty="0"/>
              <a:t>se someten a ninguna normativa de ningún </a:t>
            </a:r>
            <a:r>
              <a:rPr lang="es-AR" dirty="0" smtClean="0"/>
              <a:t>tipo, defienden </a:t>
            </a:r>
            <a:r>
              <a:rPr lang="es-AR" dirty="0"/>
              <a:t>libertad absoluta de creación</a:t>
            </a:r>
          </a:p>
          <a:p>
            <a:pPr fontAlgn="base"/>
            <a:r>
              <a:rPr lang="es-AR" dirty="0" smtClean="0"/>
              <a:t>Es de </a:t>
            </a:r>
            <a:r>
              <a:rPr lang="es-AR" dirty="0"/>
              <a:t>Tristán Tzara </a:t>
            </a:r>
            <a:r>
              <a:rPr lang="es-AR" dirty="0" smtClean="0"/>
              <a:t> en 1918</a:t>
            </a:r>
            <a:r>
              <a:rPr lang="es-AR" dirty="0"/>
              <a:t>, </a:t>
            </a:r>
            <a:r>
              <a:rPr lang="es-AR" dirty="0" smtClean="0"/>
              <a:t>titulado </a:t>
            </a:r>
            <a:r>
              <a:rPr lang="es-AR" i="1" dirty="0" smtClean="0"/>
              <a:t>manifiesto </a:t>
            </a:r>
            <a:r>
              <a:rPr lang="es-AR" i="1" dirty="0"/>
              <a:t>sobre el amor débil y el amor amargo</a:t>
            </a:r>
            <a:r>
              <a:rPr lang="es-AR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AR" sz="2800" dirty="0" smtClean="0"/>
              <a:t>Surgió </a:t>
            </a:r>
            <a:r>
              <a:rPr lang="es-AR" sz="2800" dirty="0"/>
              <a:t>en 1916 en el Cabaret Voltaire en </a:t>
            </a:r>
            <a:r>
              <a:rPr lang="es-AR" sz="2800" dirty="0" smtClean="0"/>
              <a:t>Suiza. </a:t>
            </a:r>
            <a:r>
              <a:rPr lang="es-AR" sz="2800" dirty="0"/>
              <a:t>Fue propuesto por Hugo Ball, escritor de los primeros textos dadaístas; posteriormente, se unió </a:t>
            </a:r>
            <a:r>
              <a:rPr lang="es-AR" sz="2800" dirty="0" smtClean="0"/>
              <a:t>Tristan </a:t>
            </a:r>
            <a:r>
              <a:rPr lang="es-AR" sz="2800" dirty="0"/>
              <a:t>Tzara que llegaría a ser el emblema del Dadaísmo. Una característica fundamental del Dadaísmo es la oposición al concepto de razón instaurado </a:t>
            </a:r>
            <a:r>
              <a:rPr lang="es-AR" sz="2800" dirty="0" smtClean="0"/>
              <a:t>por el</a:t>
            </a:r>
            <a:r>
              <a:rPr lang="es-AR" sz="2800" dirty="0"/>
              <a:t> </a:t>
            </a:r>
            <a:r>
              <a:rPr lang="es-AR" sz="2800" dirty="0" smtClean="0"/>
              <a:t>Positivismo</a:t>
            </a:r>
            <a:r>
              <a:rPr lang="es-AR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220px-Theo_van_Doesburg_Dadamatiné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332656"/>
            <a:ext cx="4438248" cy="3207643"/>
          </a:xfrm>
        </p:spPr>
      </p:pic>
      <p:sp>
        <p:nvSpPr>
          <p:cNvPr id="5" name="4 Rectángulo"/>
          <p:cNvSpPr/>
          <p:nvPr/>
        </p:nvSpPr>
        <p:spPr>
          <a:xfrm>
            <a:off x="0" y="0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sz="1600" dirty="0">
                <a:latin typeface="Segoe Script" pitchFamily="34" charset="0"/>
              </a:rPr>
              <a:t>Póster del Matinée dadá </a:t>
            </a:r>
            <a:r>
              <a:rPr lang="es-AR" sz="1600" dirty="0" smtClean="0">
                <a:latin typeface="Segoe Script" pitchFamily="34" charset="0"/>
              </a:rPr>
              <a:t>,1923</a:t>
            </a:r>
            <a:r>
              <a:rPr lang="es-AR" sz="1600" dirty="0">
                <a:latin typeface="Segoe Script" pitchFamily="34" charset="0"/>
              </a:rPr>
              <a:t>.</a:t>
            </a:r>
          </a:p>
        </p:txBody>
      </p:sp>
      <p:pic>
        <p:nvPicPr>
          <p:cNvPr id="6" name="5 Imagen" descr="rainbow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62154" y="0"/>
            <a:ext cx="3381846" cy="4369465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5754931" y="4365104"/>
            <a:ext cx="338906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600" dirty="0" smtClean="0">
                <a:latin typeface="Segoe Script" pitchFamily="34" charset="0"/>
              </a:rPr>
              <a:t>deSchwitters</a:t>
            </a:r>
            <a:r>
              <a:rPr lang="it-IT" sz="1600" dirty="0">
                <a:latin typeface="Segoe Script" pitchFamily="34" charset="0"/>
              </a:rPr>
              <a:t>, </a:t>
            </a:r>
            <a:r>
              <a:rPr lang="it-IT" sz="1600" dirty="0" smtClean="0">
                <a:latin typeface="Segoe Script" pitchFamily="34" charset="0"/>
              </a:rPr>
              <a:t>Merz. En 1939</a:t>
            </a:r>
            <a:endParaRPr lang="es-AR" sz="1600" dirty="0">
              <a:latin typeface="Segoe Script" pitchFamily="34" charset="0"/>
            </a:endParaRPr>
          </a:p>
        </p:txBody>
      </p:sp>
      <p:pic>
        <p:nvPicPr>
          <p:cNvPr id="9" name="8 Imagen" descr="Dadaismo_image00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75656" y="3708446"/>
            <a:ext cx="4174774" cy="3149554"/>
          </a:xfrm>
          <a:prstGeom prst="rect">
            <a:avLst/>
          </a:prstGeom>
        </p:spPr>
      </p:pic>
      <p:sp>
        <p:nvSpPr>
          <p:cNvPr id="10" name="9 Rectángulo"/>
          <p:cNvSpPr/>
          <p:nvPr/>
        </p:nvSpPr>
        <p:spPr>
          <a:xfrm>
            <a:off x="5754931" y="6488668"/>
            <a:ext cx="3389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1600" dirty="0" smtClean="0">
                <a:latin typeface="Segoe Script" pitchFamily="34" charset="0"/>
              </a:rPr>
              <a:t>De </a:t>
            </a:r>
            <a:r>
              <a:rPr lang="es-AR" sz="1600" dirty="0">
                <a:latin typeface="Segoe Script" pitchFamily="34" charset="0"/>
              </a:rPr>
              <a:t>Francis </a:t>
            </a:r>
            <a:r>
              <a:rPr lang="es-AR" sz="1600" dirty="0" smtClean="0">
                <a:latin typeface="Segoe Script" pitchFamily="34" charset="0"/>
              </a:rPr>
              <a:t>Picabia en 1915</a:t>
            </a:r>
            <a:r>
              <a:rPr lang="es-AR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836712"/>
            <a:ext cx="8820472" cy="5184576"/>
          </a:xfrm>
        </p:spPr>
        <p:txBody>
          <a:bodyPr numCol="1">
            <a:normAutofit/>
          </a:bodyPr>
          <a:lstStyle/>
          <a:p>
            <a:pPr>
              <a:lnSpc>
                <a:spcPct val="150000"/>
              </a:lnSpc>
            </a:pPr>
            <a:r>
              <a:rPr lang="es-AR" dirty="0" smtClean="0"/>
              <a:t> El realismo en las artes tiende </a:t>
            </a:r>
            <a:br>
              <a:rPr lang="es-AR" dirty="0" smtClean="0"/>
            </a:br>
            <a:r>
              <a:rPr lang="es-AR" dirty="0" smtClean="0"/>
              <a:t>a representar personajes, situaciones y objetos</a:t>
            </a:r>
            <a:br>
              <a:rPr lang="es-AR" dirty="0" smtClean="0"/>
            </a:br>
            <a:r>
              <a:rPr lang="es-AR" dirty="0" smtClean="0"/>
              <a:t>de la vida cotidiana de forma verosímil. </a:t>
            </a:r>
            <a:br>
              <a:rPr lang="es-AR" dirty="0" smtClean="0"/>
            </a:br>
            <a:r>
              <a:rPr lang="es-AR" dirty="0" smtClean="0"/>
              <a:t>Tiende a descartar los temas heroicos.</a:t>
            </a:r>
            <a:br>
              <a:rPr lang="es-AR" dirty="0" smtClean="0"/>
            </a:br>
            <a:r>
              <a:rPr lang="es-AR" dirty="0"/>
              <a:t>P</a:t>
            </a:r>
            <a:r>
              <a:rPr lang="es-AR" dirty="0" smtClean="0"/>
              <a:t>uede definirse como</a:t>
            </a:r>
            <a:r>
              <a:rPr lang="es-AR" dirty="0"/>
              <a:t> </a:t>
            </a:r>
            <a:r>
              <a:rPr lang="es-AR" dirty="0" smtClean="0"/>
              <a:t>el que representa </a:t>
            </a:r>
            <a:br>
              <a:rPr lang="es-AR" dirty="0" smtClean="0"/>
            </a:br>
            <a:r>
              <a:rPr lang="es-AR" dirty="0" smtClean="0"/>
              <a:t>los temas sin recurso a intervención sobrenatural.</a:t>
            </a:r>
          </a:p>
          <a:p>
            <a:pPr>
              <a:lnSpc>
                <a:spcPct val="150000"/>
              </a:lnSpc>
            </a:pP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220px-Masaccio_0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341216" cy="4161333"/>
          </a:xfrm>
        </p:spPr>
      </p:pic>
      <p:sp>
        <p:nvSpPr>
          <p:cNvPr id="5" name="4 Rectángulo"/>
          <p:cNvSpPr/>
          <p:nvPr/>
        </p:nvSpPr>
        <p:spPr>
          <a:xfrm>
            <a:off x="0" y="4221088"/>
            <a:ext cx="34932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1600" i="1" dirty="0">
                <a:latin typeface="Segoe Script" pitchFamily="34" charset="0"/>
              </a:rPr>
              <a:t>Trinidad</a:t>
            </a:r>
            <a:r>
              <a:rPr lang="es-AR" sz="1600" dirty="0">
                <a:latin typeface="Segoe Script" pitchFamily="34" charset="0"/>
              </a:rPr>
              <a:t>, de Masaccio, 1427.</a:t>
            </a:r>
          </a:p>
        </p:txBody>
      </p:sp>
      <p:pic>
        <p:nvPicPr>
          <p:cNvPr id="6" name="5 Imagen" descr="220px-Hugo_van_der_Goes_-_The_Adoration_of_the_Shepherds_(detail)_-_WGA97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7864" y="3212976"/>
            <a:ext cx="2894965" cy="3645024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3275856" y="2564904"/>
            <a:ext cx="3096344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600" dirty="0">
                <a:latin typeface="Segoe Script" pitchFamily="34" charset="0"/>
              </a:rPr>
              <a:t>D</a:t>
            </a:r>
            <a:r>
              <a:rPr lang="es-AR" sz="1600" dirty="0" smtClean="0">
                <a:latin typeface="Segoe Script" pitchFamily="34" charset="0"/>
              </a:rPr>
              <a:t>e</a:t>
            </a:r>
            <a:r>
              <a:rPr lang="es-AR" sz="1600" dirty="0">
                <a:latin typeface="Segoe Script" pitchFamily="34" charset="0"/>
              </a:rPr>
              <a:t> Hugo van der Goes, 1476-1479</a:t>
            </a:r>
            <a:r>
              <a:rPr lang="es-AR" dirty="0">
                <a:latin typeface="Segoe Script" pitchFamily="34" charset="0"/>
              </a:rPr>
              <a:t>.</a:t>
            </a:r>
          </a:p>
        </p:txBody>
      </p:sp>
      <p:pic>
        <p:nvPicPr>
          <p:cNvPr id="9" name="8 Imagen" descr="108px-Albrecht_Dürer_-_Young_Hare_-_WGA0736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43104" y="0"/>
            <a:ext cx="2900896" cy="3223218"/>
          </a:xfrm>
          <a:prstGeom prst="rect">
            <a:avLst/>
          </a:prstGeom>
        </p:spPr>
      </p:pic>
      <p:sp>
        <p:nvSpPr>
          <p:cNvPr id="10" name="9 Rectángulo"/>
          <p:cNvSpPr/>
          <p:nvPr/>
        </p:nvSpPr>
        <p:spPr>
          <a:xfrm>
            <a:off x="6228184" y="3212976"/>
            <a:ext cx="23695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1600" dirty="0">
                <a:latin typeface="Segoe Script" pitchFamily="34" charset="0"/>
              </a:rPr>
              <a:t>D</a:t>
            </a:r>
            <a:r>
              <a:rPr lang="es-AR" sz="1600" dirty="0" smtClean="0">
                <a:latin typeface="Segoe Script" pitchFamily="34" charset="0"/>
              </a:rPr>
              <a:t>e Alberto </a:t>
            </a:r>
            <a:r>
              <a:rPr lang="es-AR" sz="1600" dirty="0">
                <a:latin typeface="Segoe Script" pitchFamily="34" charset="0"/>
              </a:rPr>
              <a:t>Durero, </a:t>
            </a:r>
            <a:r>
              <a:rPr lang="es-AR" sz="1600" dirty="0" smtClean="0">
                <a:latin typeface="Segoe Script" pitchFamily="34" charset="0"/>
              </a:rPr>
              <a:t/>
            </a:r>
            <a:br>
              <a:rPr lang="es-AR" sz="1600" dirty="0" smtClean="0">
                <a:latin typeface="Segoe Script" pitchFamily="34" charset="0"/>
              </a:rPr>
            </a:br>
            <a:r>
              <a:rPr lang="es-AR" sz="1600" dirty="0" smtClean="0">
                <a:latin typeface="Segoe Script" pitchFamily="34" charset="0"/>
              </a:rPr>
              <a:t>1502</a:t>
            </a:r>
            <a:r>
              <a:rPr lang="es-AR" sz="1600" dirty="0">
                <a:latin typeface="Segoe Script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-243408"/>
            <a:ext cx="8568952" cy="2204864"/>
          </a:xfrm>
        </p:spPr>
        <p:txBody>
          <a:bodyPr vert="horz">
            <a:noAutofit/>
          </a:bodyPr>
          <a:lstStyle/>
          <a:p>
            <a:r>
              <a:rPr lang="en-US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SURREALISMO</a:t>
            </a:r>
            <a:endParaRPr lang="es-AR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pic>
        <p:nvPicPr>
          <p:cNvPr id="4" name="3 Marcador de contenido" descr="250px-Arcimboldovertemnus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68416" y="1484784"/>
            <a:ext cx="4375584" cy="5373216"/>
          </a:xfrm>
        </p:spPr>
      </p:pic>
      <p:sp>
        <p:nvSpPr>
          <p:cNvPr id="5" name="4 Rectángulo"/>
          <p:cNvSpPr/>
          <p:nvPr/>
        </p:nvSpPr>
        <p:spPr>
          <a:xfrm>
            <a:off x="251520" y="510367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dirty="0"/>
              <a:t>Retrato en "Vertumnus" (Verano) del emperador Rodolfo II realizado por Giuseppe Arcimboldo. Todos los frutos y flores representados en el cuadro eran propios de la estación del verano en el siglo XVI. Algunos surrealistas vieron en él a un precursor.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515813"/>
            <a:ext cx="8686800" cy="579350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AR" dirty="0"/>
              <a:t>La primera fecha histórica del movimiento 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es </a:t>
            </a:r>
            <a:r>
              <a:rPr lang="es-AR" dirty="0"/>
              <a:t>1916, año en que André Breton</a:t>
            </a:r>
            <a:r>
              <a:rPr lang="es-AR" dirty="0" smtClean="0"/>
              <a:t>,</a:t>
            </a:r>
            <a:br>
              <a:rPr lang="es-AR" dirty="0" smtClean="0"/>
            </a:br>
            <a:r>
              <a:rPr lang="es-AR" dirty="0" smtClean="0"/>
              <a:t>precursor</a:t>
            </a:r>
            <a:r>
              <a:rPr lang="es-AR" dirty="0"/>
              <a:t>, líder y gran pensador del movimiento, descubre las teorías de Sigmund Freud </a:t>
            </a:r>
            <a:r>
              <a:rPr lang="es-AR" dirty="0" smtClean="0"/>
              <a:t>y</a:t>
            </a:r>
            <a:br>
              <a:rPr lang="es-AR" dirty="0" smtClean="0"/>
            </a:br>
            <a:r>
              <a:rPr lang="es-AR" dirty="0"/>
              <a:t> Alfred </a:t>
            </a:r>
            <a:r>
              <a:rPr lang="es-AR" dirty="0" smtClean="0"/>
              <a:t>Jarry. Se </a:t>
            </a:r>
            <a:r>
              <a:rPr lang="es-AR" dirty="0"/>
              <a:t>da un confuso encuentro con el </a:t>
            </a:r>
            <a:r>
              <a:rPr lang="es-AR" dirty="0" smtClean="0"/>
              <a:t>dadaísmo</a:t>
            </a:r>
            <a:r>
              <a:rPr lang="es-AR" dirty="0"/>
              <a:t>,</a:t>
            </a:r>
            <a:r>
              <a:rPr lang="es-AR" dirty="0" smtClean="0"/>
              <a:t> </a:t>
            </a:r>
            <a:r>
              <a:rPr lang="es-AR" dirty="0"/>
              <a:t>el cual se decantan las ideas de ambos movimientos.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Marcador de contenido" descr="la-conquista-filosofo-chir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104456" cy="5356550"/>
          </a:xfrm>
        </p:spPr>
      </p:pic>
      <p:sp>
        <p:nvSpPr>
          <p:cNvPr id="10" name="9 Rectángulo"/>
          <p:cNvSpPr/>
          <p:nvPr/>
        </p:nvSpPr>
        <p:spPr>
          <a:xfrm>
            <a:off x="0" y="5445224"/>
            <a:ext cx="36840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s-AR" sz="1600" dirty="0" smtClean="0">
                <a:latin typeface="Segoe Script" pitchFamily="34" charset="0"/>
              </a:rPr>
              <a:t>De GIORGIO </a:t>
            </a:r>
            <a:r>
              <a:rPr lang="es-AR" sz="1600" dirty="0">
                <a:latin typeface="Segoe Script" pitchFamily="34" charset="0"/>
              </a:rPr>
              <a:t>DE </a:t>
            </a:r>
            <a:r>
              <a:rPr lang="es-AR" sz="1600" dirty="0" smtClean="0">
                <a:latin typeface="Segoe Script" pitchFamily="34" charset="0"/>
              </a:rPr>
              <a:t>CHIRICO</a:t>
            </a:r>
            <a:r>
              <a:rPr lang="es-AR" sz="1600" dirty="0">
                <a:latin typeface="Segoe Script" pitchFamily="34" charset="0"/>
              </a:rPr>
              <a:t> </a:t>
            </a:r>
            <a:r>
              <a:rPr lang="es-AR" sz="1600" dirty="0" smtClean="0">
                <a:latin typeface="Segoe Script" pitchFamily="34" charset="0"/>
              </a:rPr>
              <a:t> </a:t>
            </a:r>
            <a:br>
              <a:rPr lang="es-AR" sz="1600" dirty="0" smtClean="0">
                <a:latin typeface="Segoe Script" pitchFamily="34" charset="0"/>
              </a:rPr>
            </a:br>
            <a:r>
              <a:rPr lang="es-AR" sz="1600" dirty="0" smtClean="0">
                <a:latin typeface="Segoe Script" pitchFamily="34" charset="0"/>
              </a:rPr>
              <a:t>La </a:t>
            </a:r>
            <a:r>
              <a:rPr lang="es-AR" sz="1600" dirty="0">
                <a:latin typeface="Segoe Script" pitchFamily="34" charset="0"/>
              </a:rPr>
              <a:t>Conquista del filósofo. 1914</a:t>
            </a:r>
          </a:p>
        </p:txBody>
      </p:sp>
      <p:pic>
        <p:nvPicPr>
          <p:cNvPr id="11" name="10 Imagen" descr="Joan-Miro-Siest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39512" y="2708920"/>
            <a:ext cx="4704488" cy="4149080"/>
          </a:xfrm>
          <a:prstGeom prst="rect">
            <a:avLst/>
          </a:prstGeom>
        </p:spPr>
      </p:pic>
      <p:sp>
        <p:nvSpPr>
          <p:cNvPr id="12" name="11 Rectángulo"/>
          <p:cNvSpPr/>
          <p:nvPr/>
        </p:nvSpPr>
        <p:spPr>
          <a:xfrm>
            <a:off x="5110524" y="2204864"/>
            <a:ext cx="4033476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1600" dirty="0">
                <a:latin typeface="Segoe Script" pitchFamily="34" charset="0"/>
              </a:rPr>
              <a:t>La siesta, de </a:t>
            </a:r>
            <a:r>
              <a:rPr lang="es-AR" sz="1600" dirty="0" smtClean="0">
                <a:latin typeface="Segoe Script" pitchFamily="34" charset="0"/>
              </a:rPr>
              <a:t>1925, de </a:t>
            </a:r>
            <a:r>
              <a:rPr lang="es-AR" sz="1600" dirty="0">
                <a:latin typeface="Segoe Script" pitchFamily="34" charset="0"/>
              </a:rPr>
              <a:t>JOAN MIRÓ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011344" cy="2218258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C00000"/>
                </a:solidFill>
                <a:effectLst>
                  <a:innerShdw blurRad="63500" dist="50800">
                    <a:prstClr val="black">
                      <a:alpha val="50000"/>
                    </a:prstClr>
                  </a:innerShdw>
                </a:effectLst>
                <a:latin typeface="+mn-lt"/>
              </a:rPr>
              <a:t>ARTE CINÉTICO</a:t>
            </a:r>
            <a:endParaRPr lang="es-AR" sz="9600" dirty="0">
              <a:solidFill>
                <a:srgbClr val="C00000"/>
              </a:solidFill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51920" y="4969358"/>
            <a:ext cx="3898776" cy="37772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AR" dirty="0"/>
              <a:t> </a:t>
            </a:r>
            <a:r>
              <a:rPr lang="es-AR" dirty="0" smtClean="0"/>
              <a:t>   </a:t>
            </a:r>
            <a:r>
              <a:rPr lang="es-AR" sz="1900" dirty="0" smtClean="0"/>
              <a:t>Se </a:t>
            </a:r>
            <a:r>
              <a:rPr lang="es-AR" sz="1900" dirty="0"/>
              <a:t>mueven, tambalean, </a:t>
            </a:r>
            <a:r>
              <a:rPr lang="es-AR" sz="1900" dirty="0" smtClean="0"/>
              <a:t>destellan, para contemplarlo </a:t>
            </a:r>
            <a:r>
              <a:rPr lang="es-AR" sz="1900" dirty="0"/>
              <a:t>bien, </a:t>
            </a:r>
            <a:r>
              <a:rPr lang="es-AR" sz="1900" dirty="0" smtClean="0"/>
              <a:t>debemos movernos</a:t>
            </a:r>
            <a:r>
              <a:rPr lang="es-AR" sz="1900" dirty="0"/>
              <a:t> </a:t>
            </a:r>
            <a:r>
              <a:rPr lang="es-AR" sz="1900" dirty="0" smtClean="0"/>
              <a:t>a </a:t>
            </a:r>
            <a:r>
              <a:rPr lang="es-AR" sz="1900" dirty="0"/>
              <a:t>su alrededor. </a:t>
            </a:r>
            <a:r>
              <a:rPr lang="es-AR" sz="1900" dirty="0" smtClean="0"/>
              <a:t/>
            </a:r>
            <a:br>
              <a:rPr lang="es-AR" sz="1900" dirty="0" smtClean="0"/>
            </a:br>
            <a:r>
              <a:rPr lang="es-AR" sz="1900" dirty="0" smtClean="0"/>
              <a:t>de Martha Boto, realizada en 1971</a:t>
            </a:r>
            <a:endParaRPr lang="es-AR" sz="1900" dirty="0"/>
          </a:p>
        </p:txBody>
      </p:sp>
      <p:pic>
        <p:nvPicPr>
          <p:cNvPr id="5" name="4 Imagen" descr="Movimientos-cromocineticos-Martha-Boto-realizada_CLAIMA20120614_0054_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921527"/>
            <a:ext cx="3960440" cy="49364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579350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AR" sz="2800" dirty="0"/>
              <a:t>El arte cinético es una corriente artística, principalmente </a:t>
            </a:r>
            <a:r>
              <a:rPr lang="es-AR" sz="2800" dirty="0" smtClean="0"/>
              <a:t>pictórica, </a:t>
            </a:r>
            <a:r>
              <a:rPr lang="es-AR" sz="2800" dirty="0"/>
              <a:t>basada </a:t>
            </a:r>
            <a:r>
              <a:rPr lang="es-AR" sz="2800" dirty="0" smtClean="0"/>
              <a:t>en el</a:t>
            </a:r>
            <a:r>
              <a:rPr lang="es-AR" sz="2800" dirty="0"/>
              <a:t> movimiento. Las obras cinéticas están dotadas de movimiento real, juegan con efectos ópticos que lo simulan o incluso provocan que sea el propio espectador el que se mueva para experimentar con sus distintas interpretaciones.</a:t>
            </a:r>
          </a:p>
          <a:p>
            <a:pPr>
              <a:lnSpc>
                <a:spcPct val="150000"/>
              </a:lnSpc>
            </a:pPr>
            <a:endParaRPr lang="es-A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230px-Hungary_pecs_-_vasarely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60648"/>
            <a:ext cx="4622531" cy="3476947"/>
          </a:xfrm>
        </p:spPr>
      </p:pic>
      <p:sp>
        <p:nvSpPr>
          <p:cNvPr id="5" name="4 Rectángulo"/>
          <p:cNvSpPr/>
          <p:nvPr/>
        </p:nvSpPr>
        <p:spPr>
          <a:xfrm>
            <a:off x="0" y="3861048"/>
            <a:ext cx="4509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1600" dirty="0">
                <a:latin typeface="Segoe Script" pitchFamily="34" charset="0"/>
              </a:rPr>
              <a:t>Obra de Vasarely expuesta en Hungría</a:t>
            </a:r>
            <a:r>
              <a:rPr lang="es-AR" dirty="0"/>
              <a:t>.</a:t>
            </a:r>
          </a:p>
        </p:txBody>
      </p:sp>
      <p:pic>
        <p:nvPicPr>
          <p:cNvPr id="6" name="5 Imagen" descr="z-surface-8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764704"/>
            <a:ext cx="3312368" cy="3345826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4675347" y="188640"/>
            <a:ext cx="44686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1600" dirty="0">
                <a:latin typeface="Segoe Script" pitchFamily="34" charset="0"/>
              </a:rPr>
              <a:t>Julio Le Parc. </a:t>
            </a:r>
            <a:r>
              <a:rPr lang="es-AR" sz="1600" dirty="0" smtClean="0">
                <a:latin typeface="Segoe Script" pitchFamily="34" charset="0"/>
              </a:rPr>
              <a:t>Acrílico </a:t>
            </a:r>
            <a:r>
              <a:rPr lang="es-AR" sz="1600" dirty="0">
                <a:latin typeface="Segoe Script" pitchFamily="34" charset="0"/>
              </a:rPr>
              <a:t>sobre lienzo. 1959</a:t>
            </a:r>
          </a:p>
        </p:txBody>
      </p:sp>
      <p:pic>
        <p:nvPicPr>
          <p:cNvPr id="8" name="7 Imagen" descr="z-relief-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59632" y="4304596"/>
            <a:ext cx="3888432" cy="2553404"/>
          </a:xfrm>
          <a:prstGeom prst="rect">
            <a:avLst/>
          </a:prstGeom>
        </p:spPr>
      </p:pic>
      <p:sp>
        <p:nvSpPr>
          <p:cNvPr id="9" name="8 Rectángulo"/>
          <p:cNvSpPr/>
          <p:nvPr/>
        </p:nvSpPr>
        <p:spPr>
          <a:xfrm>
            <a:off x="5148064" y="6273225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sz="1600" i="1" dirty="0">
                <a:latin typeface="Segoe Script" pitchFamily="34" charset="0"/>
              </a:rPr>
              <a:t>Curvas a partir de derechas</a:t>
            </a:r>
            <a:r>
              <a:rPr lang="es-AR" sz="1600" dirty="0">
                <a:latin typeface="Segoe Script" pitchFamily="34" charset="0"/>
              </a:rPr>
              <a:t>, </a:t>
            </a:r>
            <a:r>
              <a:rPr lang="es-AR" sz="1600" dirty="0" smtClean="0">
                <a:latin typeface="Segoe Script" pitchFamily="34" charset="0"/>
              </a:rPr>
              <a:t/>
            </a:r>
            <a:br>
              <a:rPr lang="es-AR" sz="1600" dirty="0" smtClean="0">
                <a:latin typeface="Segoe Script" pitchFamily="34" charset="0"/>
              </a:rPr>
            </a:br>
            <a:r>
              <a:rPr lang="es-AR" sz="1600" dirty="0" smtClean="0">
                <a:latin typeface="Segoe Script" pitchFamily="34" charset="0"/>
              </a:rPr>
              <a:t>Julio </a:t>
            </a:r>
            <a:r>
              <a:rPr lang="es-AR" sz="1600" dirty="0">
                <a:latin typeface="Segoe Script" pitchFamily="34" charset="0"/>
              </a:rPr>
              <a:t>Le </a:t>
            </a:r>
            <a:r>
              <a:rPr lang="es-AR" sz="1600" dirty="0" smtClean="0">
                <a:latin typeface="Segoe Script" pitchFamily="34" charset="0"/>
              </a:rPr>
              <a:t>Parc  1960</a:t>
            </a:r>
            <a:endParaRPr lang="es-AR" sz="1600" dirty="0">
              <a:latin typeface="Segoe Scrip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250</Words>
  <Application>Microsoft Office PowerPoint</Application>
  <PresentationFormat>Presentación en pantalla (4:3)</PresentationFormat>
  <Paragraphs>37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 de Office</vt:lpstr>
      <vt:lpstr>REALISMO</vt:lpstr>
      <vt:lpstr>Diapositiva 2</vt:lpstr>
      <vt:lpstr>Diapositiva 3</vt:lpstr>
      <vt:lpstr>SURREALISMO</vt:lpstr>
      <vt:lpstr>Diapositiva 5</vt:lpstr>
      <vt:lpstr>Diapositiva 6</vt:lpstr>
      <vt:lpstr>ARTE CINÉTICO</vt:lpstr>
      <vt:lpstr>Diapositiva 8</vt:lpstr>
      <vt:lpstr>Diapositiva 9</vt:lpstr>
      <vt:lpstr>POP ART</vt:lpstr>
      <vt:lpstr>Diapositiva 11</vt:lpstr>
      <vt:lpstr>Diapositiva 12</vt:lpstr>
      <vt:lpstr>ROMANTICISMO</vt:lpstr>
      <vt:lpstr>Diapositiva 14</vt:lpstr>
      <vt:lpstr>Diapositiva 15</vt:lpstr>
      <vt:lpstr>DADAÍSMO</vt:lpstr>
      <vt:lpstr>Diapositiva 17</vt:lpstr>
      <vt:lpstr>Diapositiva 18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REALISMO</dc:title>
  <dc:creator>Andri</dc:creator>
  <cp:lastModifiedBy>Andri</cp:lastModifiedBy>
  <cp:revision>22</cp:revision>
  <dcterms:created xsi:type="dcterms:W3CDTF">2013-09-12T01:16:37Z</dcterms:created>
  <dcterms:modified xsi:type="dcterms:W3CDTF">2013-09-12T09:50:53Z</dcterms:modified>
</cp:coreProperties>
</file>