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7" r:id="rId4"/>
    <p:sldId id="260" r:id="rId5"/>
    <p:sldId id="261" r:id="rId6"/>
    <p:sldId id="262" r:id="rId7"/>
    <p:sldId id="263" r:id="rId8"/>
    <p:sldId id="269" r:id="rId9"/>
    <p:sldId id="271" r:id="rId10"/>
    <p:sldId id="272" r:id="rId11"/>
    <p:sldId id="287" r:id="rId12"/>
    <p:sldId id="273" r:id="rId13"/>
    <p:sldId id="274" r:id="rId14"/>
    <p:sldId id="275" r:id="rId15"/>
    <p:sldId id="276" r:id="rId16"/>
    <p:sldId id="278" r:id="rId17"/>
    <p:sldId id="279" r:id="rId18"/>
    <p:sldId id="280" r:id="rId19"/>
    <p:sldId id="281" r:id="rId20"/>
    <p:sldId id="282" r:id="rId21"/>
    <p:sldId id="283" r:id="rId22"/>
    <p:sldId id="284" r:id="rId23"/>
    <p:sldId id="285" r:id="rId24"/>
    <p:sldId id="286" r:id="rId2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090"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FDF1F0FA-A758-45A7-AB93-4F46E5E06FCF}" type="datetimeFigureOut">
              <a:rPr lang="es-ES" smtClean="0"/>
              <a:t>05/10/2010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56B46B9-839E-4744-B0A0-D49601215CF0}"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DF1F0FA-A758-45A7-AB93-4F46E5E06FCF}" type="datetimeFigureOut">
              <a:rPr lang="es-ES" smtClean="0"/>
              <a:t>05/10/2010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56B46B9-839E-4744-B0A0-D49601215CF0}"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DF1F0FA-A758-45A7-AB93-4F46E5E06FCF}" type="datetimeFigureOut">
              <a:rPr lang="es-ES" smtClean="0"/>
              <a:t>05/10/2010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56B46B9-839E-4744-B0A0-D49601215CF0}" type="slidenum">
              <a:rPr lang="es-ES" smtClean="0"/>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ítulo, texto y 2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457200" y="1600200"/>
            <a:ext cx="4038600" cy="45259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quarter" idx="2"/>
          </p:nvPr>
        </p:nvSpPr>
        <p:spPr>
          <a:xfrm>
            <a:off x="4648200" y="1600200"/>
            <a:ext cx="4038600" cy="21859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contenido"/>
          <p:cNvSpPr>
            <a:spLocks noGrp="1"/>
          </p:cNvSpPr>
          <p:nvPr>
            <p:ph sz="quarter" idx="3"/>
          </p:nvPr>
        </p:nvSpPr>
        <p:spPr>
          <a:xfrm>
            <a:off x="4648200" y="3938588"/>
            <a:ext cx="4038600" cy="218757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fecha"/>
          <p:cNvSpPr>
            <a:spLocks noGrp="1"/>
          </p:cNvSpPr>
          <p:nvPr>
            <p:ph type="dt" sz="half" idx="10"/>
          </p:nvPr>
        </p:nvSpPr>
        <p:spPr>
          <a:xfrm>
            <a:off x="457200" y="6245225"/>
            <a:ext cx="2133600" cy="476250"/>
          </a:xfrm>
        </p:spPr>
        <p:txBody>
          <a:bodyPr/>
          <a:lstStyle>
            <a:lvl1pPr>
              <a:defRPr/>
            </a:lvl1pPr>
          </a:lstStyle>
          <a:p>
            <a:endParaRPr lang="es-ES"/>
          </a:p>
        </p:txBody>
      </p:sp>
      <p:sp>
        <p:nvSpPr>
          <p:cNvPr id="7" name="6 Marcador de pie de página"/>
          <p:cNvSpPr>
            <a:spLocks noGrp="1"/>
          </p:cNvSpPr>
          <p:nvPr>
            <p:ph type="ftr" sz="quarter" idx="11"/>
          </p:nvPr>
        </p:nvSpPr>
        <p:spPr>
          <a:xfrm>
            <a:off x="3124200" y="6245225"/>
            <a:ext cx="2895600" cy="476250"/>
          </a:xfrm>
        </p:spPr>
        <p:txBody>
          <a:bodyPr/>
          <a:lstStyle>
            <a:lvl1pPr>
              <a:defRPr/>
            </a:lvl1pPr>
          </a:lstStyle>
          <a:p>
            <a:endParaRPr lang="es-ES"/>
          </a:p>
        </p:txBody>
      </p:sp>
      <p:sp>
        <p:nvSpPr>
          <p:cNvPr id="8" name="7 Marcador de número de diapositiva"/>
          <p:cNvSpPr>
            <a:spLocks noGrp="1"/>
          </p:cNvSpPr>
          <p:nvPr>
            <p:ph type="sldNum" sz="quarter" idx="12"/>
          </p:nvPr>
        </p:nvSpPr>
        <p:spPr>
          <a:xfrm>
            <a:off x="6553200" y="6245225"/>
            <a:ext cx="2133600" cy="476250"/>
          </a:xfrm>
        </p:spPr>
        <p:txBody>
          <a:bodyPr/>
          <a:lstStyle>
            <a:lvl1pPr>
              <a:defRPr/>
            </a:lvl1pPr>
          </a:lstStyle>
          <a:p>
            <a:fld id="{DE4B1232-2D9A-4133-B090-C3116C986D98}" type="slidenum">
              <a:rPr lang="es-ES"/>
              <a:pPr/>
              <a:t>‹Nº›</a:t>
            </a:fld>
            <a:endParaRPr lang="es-ES"/>
          </a:p>
        </p:txBody>
      </p:sp>
    </p:spTree>
  </p:cSld>
  <p:clrMapOvr>
    <a:masterClrMapping/>
  </p:clrMapOvr>
  <p:transition spd="slow">
    <p:blinds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cSld name="Título y objetos encima del text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8229600" cy="21859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3938588"/>
            <a:ext cx="8229600" cy="218757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a:xfrm>
            <a:off x="457200" y="6245225"/>
            <a:ext cx="2133600" cy="476250"/>
          </a:xfrm>
        </p:spPr>
        <p:txBody>
          <a:bodyPr/>
          <a:lstStyle>
            <a:lvl1pPr>
              <a:defRPr/>
            </a:lvl1pPr>
          </a:lstStyle>
          <a:p>
            <a:endParaRPr lang="es-ES"/>
          </a:p>
        </p:txBody>
      </p:sp>
      <p:sp>
        <p:nvSpPr>
          <p:cNvPr id="6" name="5 Marcador de pie de página"/>
          <p:cNvSpPr>
            <a:spLocks noGrp="1"/>
          </p:cNvSpPr>
          <p:nvPr>
            <p:ph type="ftr" sz="quarter" idx="11"/>
          </p:nvPr>
        </p:nvSpPr>
        <p:spPr>
          <a:xfrm>
            <a:off x="3124200" y="6245225"/>
            <a:ext cx="2895600" cy="476250"/>
          </a:xfrm>
        </p:spPr>
        <p:txBody>
          <a:bodyPr/>
          <a:lstStyle>
            <a:lvl1pPr>
              <a:defRPr/>
            </a:lvl1pPr>
          </a:lstStyle>
          <a:p>
            <a:endParaRPr lang="es-ES"/>
          </a:p>
        </p:txBody>
      </p:sp>
      <p:sp>
        <p:nvSpPr>
          <p:cNvPr id="7" name="6 Marcador de número de diapositiva"/>
          <p:cNvSpPr>
            <a:spLocks noGrp="1"/>
          </p:cNvSpPr>
          <p:nvPr>
            <p:ph type="sldNum" sz="quarter" idx="12"/>
          </p:nvPr>
        </p:nvSpPr>
        <p:spPr>
          <a:xfrm>
            <a:off x="6553200" y="6245225"/>
            <a:ext cx="2133600" cy="476250"/>
          </a:xfrm>
        </p:spPr>
        <p:txBody>
          <a:bodyPr/>
          <a:lstStyle>
            <a:lvl1pPr>
              <a:defRPr/>
            </a:lvl1pPr>
          </a:lstStyle>
          <a:p>
            <a:fld id="{854FD172-9FC1-42BE-9307-886ED298A2B6}" type="slidenum">
              <a:rPr lang="es-ES"/>
              <a:pPr/>
              <a:t>‹Nº›</a:t>
            </a:fld>
            <a:endParaRPr lang="es-ES"/>
          </a:p>
        </p:txBody>
      </p:sp>
    </p:spTree>
  </p:cSld>
  <p:clrMapOvr>
    <a:masterClrMapping/>
  </p:clrMapOvr>
  <p:transition spd="slow">
    <p:blinds dir="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ítulo, text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457200" y="1600200"/>
            <a:ext cx="4038600" cy="45259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a:xfrm>
            <a:off x="457200" y="6245225"/>
            <a:ext cx="2133600" cy="476250"/>
          </a:xfrm>
        </p:spPr>
        <p:txBody>
          <a:bodyPr/>
          <a:lstStyle>
            <a:lvl1pPr>
              <a:defRPr/>
            </a:lvl1pPr>
          </a:lstStyle>
          <a:p>
            <a:endParaRPr lang="es-ES"/>
          </a:p>
        </p:txBody>
      </p:sp>
      <p:sp>
        <p:nvSpPr>
          <p:cNvPr id="6" name="5 Marcador de pie de página"/>
          <p:cNvSpPr>
            <a:spLocks noGrp="1"/>
          </p:cNvSpPr>
          <p:nvPr>
            <p:ph type="ftr" sz="quarter" idx="11"/>
          </p:nvPr>
        </p:nvSpPr>
        <p:spPr>
          <a:xfrm>
            <a:off x="3124200" y="6245225"/>
            <a:ext cx="2895600" cy="476250"/>
          </a:xfrm>
        </p:spPr>
        <p:txBody>
          <a:bodyPr/>
          <a:lstStyle>
            <a:lvl1pPr>
              <a:defRPr/>
            </a:lvl1pPr>
          </a:lstStyle>
          <a:p>
            <a:endParaRPr lang="es-ES"/>
          </a:p>
        </p:txBody>
      </p:sp>
      <p:sp>
        <p:nvSpPr>
          <p:cNvPr id="7" name="6 Marcador de número de diapositiva"/>
          <p:cNvSpPr>
            <a:spLocks noGrp="1"/>
          </p:cNvSpPr>
          <p:nvPr>
            <p:ph type="sldNum" sz="quarter" idx="12"/>
          </p:nvPr>
        </p:nvSpPr>
        <p:spPr>
          <a:xfrm>
            <a:off x="6553200" y="6245225"/>
            <a:ext cx="2133600" cy="476250"/>
          </a:xfrm>
        </p:spPr>
        <p:txBody>
          <a:bodyPr/>
          <a:lstStyle>
            <a:lvl1pPr>
              <a:defRPr/>
            </a:lvl1pPr>
          </a:lstStyle>
          <a:p>
            <a:fld id="{84B06FC9-6F63-4922-A2DA-1E4BB6CDB638}" type="slidenum">
              <a:rPr lang="es-ES"/>
              <a:pPr/>
              <a:t>‹Nº›</a:t>
            </a:fld>
            <a:endParaRPr lang="es-ES"/>
          </a:p>
        </p:txBody>
      </p:sp>
    </p:spTree>
  </p:cSld>
  <p:clrMapOvr>
    <a:masterClrMapping/>
  </p:clrMapOvr>
  <p:transition spd="slow">
    <p:blinds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DF1F0FA-A758-45A7-AB93-4F46E5E06FCF}" type="datetimeFigureOut">
              <a:rPr lang="es-ES" smtClean="0"/>
              <a:t>05/10/2010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56B46B9-839E-4744-B0A0-D49601215CF0}"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DF1F0FA-A758-45A7-AB93-4F46E5E06FCF}" type="datetimeFigureOut">
              <a:rPr lang="es-ES" smtClean="0"/>
              <a:t>05/10/2010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56B46B9-839E-4744-B0A0-D49601215CF0}"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FDF1F0FA-A758-45A7-AB93-4F46E5E06FCF}" type="datetimeFigureOut">
              <a:rPr lang="es-ES" smtClean="0"/>
              <a:t>05/10/2010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56B46B9-839E-4744-B0A0-D49601215CF0}"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FDF1F0FA-A758-45A7-AB93-4F46E5E06FCF}" type="datetimeFigureOut">
              <a:rPr lang="es-ES" smtClean="0"/>
              <a:t>05/10/2010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656B46B9-839E-4744-B0A0-D49601215CF0}"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FDF1F0FA-A758-45A7-AB93-4F46E5E06FCF}" type="datetimeFigureOut">
              <a:rPr lang="es-ES" smtClean="0"/>
              <a:t>05/10/2010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656B46B9-839E-4744-B0A0-D49601215CF0}"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DF1F0FA-A758-45A7-AB93-4F46E5E06FCF}" type="datetimeFigureOut">
              <a:rPr lang="es-ES" smtClean="0"/>
              <a:t>05/10/2010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656B46B9-839E-4744-B0A0-D49601215CF0}"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DF1F0FA-A758-45A7-AB93-4F46E5E06FCF}" type="datetimeFigureOut">
              <a:rPr lang="es-ES" smtClean="0"/>
              <a:t>05/10/2010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56B46B9-839E-4744-B0A0-D49601215CF0}"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DF1F0FA-A758-45A7-AB93-4F46E5E06FCF}" type="datetimeFigureOut">
              <a:rPr lang="es-ES" smtClean="0"/>
              <a:t>05/10/2010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56B46B9-839E-4744-B0A0-D49601215CF0}"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1F0FA-A758-45A7-AB93-4F46E5E06FCF}" type="datetimeFigureOut">
              <a:rPr lang="es-ES" smtClean="0"/>
              <a:t>05/10/2010</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6B46B9-839E-4744-B0A0-D49601215CF0}"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hyperlink" Target="http://www.monografias.com/trabajos5/natlu/natlu.shtml" TargetMode="External"/><Relationship Id="rId3" Type="http://schemas.openxmlformats.org/officeDocument/2006/relationships/hyperlink" Target="http://www.monografias.com/trabajos14/administ-procesos/administ-procesos.shtml#PROCE" TargetMode="External"/><Relationship Id="rId7" Type="http://schemas.openxmlformats.org/officeDocument/2006/relationships/hyperlink" Target="http://www.monografias.com/trabajos15/quimica-agropecuaria/quimica-agropecuaria2.shtml#NUTRIC" TargetMode="External"/><Relationship Id="rId2" Type="http://schemas.openxmlformats.org/officeDocument/2006/relationships/hyperlink" Target="http://www.monografias.com/trabajos14/patrimonio/patrimonio.shtml" TargetMode="External"/><Relationship Id="rId1" Type="http://schemas.openxmlformats.org/officeDocument/2006/relationships/slideLayout" Target="../slideLayouts/slideLayout7.xml"/><Relationship Id="rId6" Type="http://schemas.openxmlformats.org/officeDocument/2006/relationships/hyperlink" Target="http://www.monografias.com/trabajos12/elproduc/elproduc.shtml" TargetMode="External"/><Relationship Id="rId5" Type="http://schemas.openxmlformats.org/officeDocument/2006/relationships/hyperlink" Target="http://www.monografias.com/trabajos7/alim/alim.shtml" TargetMode="External"/><Relationship Id="rId4" Type="http://schemas.openxmlformats.org/officeDocument/2006/relationships/hyperlink" Target="http://www.monografias.com/trabajos12/embrio/embrio.shtml#respi"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www.monografias.com/trabajos5/natlu/natlu.shtml" TargetMode="External"/><Relationship Id="rId3" Type="http://schemas.openxmlformats.org/officeDocument/2006/relationships/hyperlink" Target="http://www.monografias.com/trabajos14/administ-procesos/administ-procesos.shtml#PROCE" TargetMode="External"/><Relationship Id="rId7" Type="http://schemas.openxmlformats.org/officeDocument/2006/relationships/hyperlink" Target="http://www.monografias.com/trabajos15/quimica-agropecuaria/quimica-agropecuaria2.shtml#NUTRIC" TargetMode="External"/><Relationship Id="rId2" Type="http://schemas.openxmlformats.org/officeDocument/2006/relationships/hyperlink" Target="http://www.monografias.com/trabajos14/patrimonio/patrimonio.shtml" TargetMode="External"/><Relationship Id="rId1" Type="http://schemas.openxmlformats.org/officeDocument/2006/relationships/slideLayout" Target="../slideLayouts/slideLayout7.xml"/><Relationship Id="rId6" Type="http://schemas.openxmlformats.org/officeDocument/2006/relationships/hyperlink" Target="http://www.monografias.com/trabajos12/elproduc/elproduc.shtml" TargetMode="External"/><Relationship Id="rId5" Type="http://schemas.openxmlformats.org/officeDocument/2006/relationships/hyperlink" Target="http://www.monografias.com/trabajos7/alim/alim.shtml" TargetMode="External"/><Relationship Id="rId4" Type="http://schemas.openxmlformats.org/officeDocument/2006/relationships/hyperlink" Target="http://www.monografias.com/trabajos12/embrio/embrio.shtml#respi"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764705"/>
            <a:ext cx="7772400" cy="1872207"/>
          </a:xfrm>
        </p:spPr>
        <p:txBody>
          <a:bodyPr>
            <a:normAutofit fontScale="90000"/>
          </a:bodyPr>
          <a:lstStyle/>
          <a:p>
            <a:r>
              <a:rPr lang="es-ES" dirty="0" smtClean="0"/>
              <a:t>LOS CICLOS BIOGEOQUIMICOS O DE LA MATERIA</a:t>
            </a:r>
            <a:br>
              <a:rPr lang="es-ES" dirty="0" smtClean="0"/>
            </a:br>
            <a:endParaRPr lang="es-ES" dirty="0"/>
          </a:p>
        </p:txBody>
      </p:sp>
      <p:sp>
        <p:nvSpPr>
          <p:cNvPr id="3" name="2 Subtítulo"/>
          <p:cNvSpPr>
            <a:spLocks noGrp="1"/>
          </p:cNvSpPr>
          <p:nvPr>
            <p:ph type="subTitle" idx="1"/>
          </p:nvPr>
        </p:nvSpPr>
        <p:spPr/>
        <p:txBody>
          <a:bodyPr/>
          <a:lstStyle/>
          <a:p>
            <a:endParaRPr lang="es-ES" dirty="0"/>
          </a:p>
        </p:txBody>
      </p:sp>
      <p:pic>
        <p:nvPicPr>
          <p:cNvPr id="4" name="Picture 5" descr="Los ciclos biogeoquímicos aportan los nutrientes esenciales para la vida."/>
          <p:cNvPicPr>
            <a:picLocks noChangeAspect="1" noChangeArrowheads="1"/>
          </p:cNvPicPr>
          <p:nvPr/>
        </p:nvPicPr>
        <p:blipFill>
          <a:blip r:embed="rId2" cstate="print"/>
          <a:srcRect/>
          <a:stretch>
            <a:fillRect/>
          </a:stretch>
        </p:blipFill>
        <p:spPr bwMode="auto">
          <a:xfrm>
            <a:off x="251520" y="2276872"/>
            <a:ext cx="8424863" cy="396044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8" name="Rectangle 6"/>
          <p:cNvSpPr>
            <a:spLocks noGrp="1" noChangeArrowheads="1"/>
          </p:cNvSpPr>
          <p:nvPr>
            <p:ph type="title"/>
          </p:nvPr>
        </p:nvSpPr>
        <p:spPr>
          <a:xfrm>
            <a:off x="457200" y="274638"/>
            <a:ext cx="8229600" cy="706437"/>
          </a:xfrm>
        </p:spPr>
        <p:txBody>
          <a:bodyPr/>
          <a:lstStyle/>
          <a:p>
            <a:r>
              <a:rPr lang="es-ES" sz="4000">
                <a:solidFill>
                  <a:srgbClr val="339933"/>
                </a:solidFill>
                <a:latin typeface="Comic Sans MS" pitchFamily="66" charset="0"/>
              </a:rPr>
              <a:t>CICLO DEL CARBONO</a:t>
            </a:r>
          </a:p>
        </p:txBody>
      </p:sp>
      <p:pic>
        <p:nvPicPr>
          <p:cNvPr id="54277" name="Picture 5" descr="CICLO DEL CARBONO"/>
          <p:cNvPicPr>
            <a:picLocks noChangeAspect="1" noChangeArrowheads="1"/>
          </p:cNvPicPr>
          <p:nvPr>
            <p:ph sz="half" idx="1"/>
          </p:nvPr>
        </p:nvPicPr>
        <p:blipFill>
          <a:blip r:embed="rId2" cstate="print"/>
          <a:srcRect/>
          <a:stretch>
            <a:fillRect/>
          </a:stretch>
        </p:blipFill>
        <p:spPr>
          <a:xfrm>
            <a:off x="468313" y="1196975"/>
            <a:ext cx="8424862" cy="4464050"/>
          </a:xfrm>
          <a:noFill/>
          <a:ln/>
        </p:spPr>
      </p:pic>
      <p:sp>
        <p:nvSpPr>
          <p:cNvPr id="54279" name="Rectangle 7"/>
          <p:cNvSpPr>
            <a:spLocks noGrp="1" noChangeArrowheads="1"/>
          </p:cNvSpPr>
          <p:nvPr>
            <p:ph type="body" sz="half" idx="2"/>
          </p:nvPr>
        </p:nvSpPr>
        <p:spPr>
          <a:xfrm>
            <a:off x="395288" y="5734050"/>
            <a:ext cx="8229600" cy="863600"/>
          </a:xfrm>
        </p:spPr>
        <p:txBody>
          <a:bodyPr>
            <a:normAutofit lnSpcReduction="10000"/>
          </a:bodyPr>
          <a:lstStyle/>
          <a:p>
            <a:pPr>
              <a:buFontTx/>
              <a:buNone/>
            </a:pPr>
            <a:r>
              <a:rPr lang="es-ES" sz="1800">
                <a:solidFill>
                  <a:schemeClr val="hlink"/>
                </a:solidFill>
                <a:latin typeface="Comic Sans MS" pitchFamily="66" charset="0"/>
              </a:rPr>
              <a:t>1	Los organismos productores, tanto terrestres como acuáticos, incorporan el carbono en forma de CO</a:t>
            </a:r>
            <a:r>
              <a:rPr lang="es-ES" sz="1200">
                <a:solidFill>
                  <a:schemeClr val="hlink"/>
                </a:solidFill>
                <a:latin typeface="Comic Sans MS" pitchFamily="66" charset="0"/>
              </a:rPr>
              <a:t>2</a:t>
            </a:r>
            <a:r>
              <a:rPr lang="es-ES" sz="1800">
                <a:solidFill>
                  <a:schemeClr val="hlink"/>
                </a:solidFill>
                <a:latin typeface="Comic Sans MS" pitchFamily="66" charset="0"/>
              </a:rPr>
              <a:t> mediante la fotosíntesis, formando moléculas orgánicas ( glúcidos, proteínas...).</a:t>
            </a: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279">
                                            <p:txEl>
                                              <p:pRg st="0" end="0"/>
                                            </p:txEl>
                                          </p:spTgt>
                                        </p:tgtEl>
                                        <p:attrNameLst>
                                          <p:attrName>style.visibility</p:attrName>
                                        </p:attrNameLst>
                                      </p:cBhvr>
                                      <p:to>
                                        <p:strVal val="visible"/>
                                      </p:to>
                                    </p:set>
                                    <p:anim calcmode="lin" valueType="num">
                                      <p:cBhvr additive="base">
                                        <p:cTn id="7" dur="1000" fill="hold"/>
                                        <p:tgtEl>
                                          <p:spTgt spid="54279">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5427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61" name="Picture 5" descr="microb32"/>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7" name="Text Box 5"/>
          <p:cNvSpPr txBox="1">
            <a:spLocks noChangeArrowheads="1"/>
          </p:cNvSpPr>
          <p:nvPr/>
        </p:nvSpPr>
        <p:spPr bwMode="auto">
          <a:xfrm>
            <a:off x="827088" y="2133600"/>
            <a:ext cx="7777162" cy="2654300"/>
          </a:xfrm>
          <a:prstGeom prst="rect">
            <a:avLst/>
          </a:prstGeom>
          <a:noFill/>
          <a:ln w="9525">
            <a:noFill/>
            <a:miter lim="800000"/>
            <a:headEnd/>
            <a:tailEnd/>
          </a:ln>
          <a:effectLst/>
        </p:spPr>
        <p:txBody>
          <a:bodyPr>
            <a:spAutoFit/>
          </a:bodyPr>
          <a:lstStyle/>
          <a:p>
            <a:pPr>
              <a:spcBef>
                <a:spcPct val="50000"/>
              </a:spcBef>
            </a:pPr>
            <a:r>
              <a:rPr lang="es-ES" sz="2800">
                <a:solidFill>
                  <a:srgbClr val="0099FF"/>
                </a:solidFill>
              </a:rPr>
              <a:t>Un ciclo se refiere al intercambio de nutrimentos de un ser vivo con el ambiente o de éste con los organismos. Por ejemplo, el agua que para beber pudo haber sido parte de una nube o resultado de la transpiración de algún ser vivo.</a:t>
            </a:r>
          </a:p>
        </p:txBody>
      </p:sp>
      <p:sp>
        <p:nvSpPr>
          <p:cNvPr id="120838" name="Text Box 6"/>
          <p:cNvSpPr txBox="1">
            <a:spLocks noChangeArrowheads="1"/>
          </p:cNvSpPr>
          <p:nvPr/>
        </p:nvSpPr>
        <p:spPr bwMode="auto">
          <a:xfrm>
            <a:off x="1403350" y="1125538"/>
            <a:ext cx="3384550" cy="457200"/>
          </a:xfrm>
          <a:prstGeom prst="rect">
            <a:avLst/>
          </a:prstGeom>
          <a:noFill/>
          <a:ln w="9525">
            <a:noFill/>
            <a:miter lim="800000"/>
            <a:headEnd/>
            <a:tailEnd/>
          </a:ln>
          <a:effectLst/>
        </p:spPr>
        <p:txBody>
          <a:bodyPr>
            <a:spAutoFit/>
          </a:bodyPr>
          <a:lstStyle/>
          <a:p>
            <a:pPr>
              <a:spcBef>
                <a:spcPct val="50000"/>
              </a:spcBef>
            </a:pPr>
            <a:r>
              <a:rPr lang="es-ES" sz="2400">
                <a:solidFill>
                  <a:srgbClr val="0099FF"/>
                </a:solidFill>
              </a:rPr>
              <a:t>Que es un ciclo</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5000" name="Picture 8" descr="wcycle"/>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Text Box 4"/>
          <p:cNvSpPr txBox="1">
            <a:spLocks noChangeArrowheads="1"/>
          </p:cNvSpPr>
          <p:nvPr/>
        </p:nvSpPr>
        <p:spPr bwMode="auto">
          <a:xfrm>
            <a:off x="323850" y="1916113"/>
            <a:ext cx="8424863" cy="3444875"/>
          </a:xfrm>
          <a:prstGeom prst="rect">
            <a:avLst/>
          </a:prstGeom>
          <a:noFill/>
          <a:ln w="9525">
            <a:noFill/>
            <a:miter lim="800000"/>
            <a:headEnd/>
            <a:tailEnd/>
          </a:ln>
          <a:effectLst/>
        </p:spPr>
        <p:txBody>
          <a:bodyPr>
            <a:spAutoFit/>
          </a:bodyPr>
          <a:lstStyle/>
          <a:p>
            <a:pPr>
              <a:spcBef>
                <a:spcPct val="50000"/>
              </a:spcBef>
            </a:pPr>
            <a:r>
              <a:rPr lang="es-ES" sz="2000">
                <a:solidFill>
                  <a:srgbClr val="3366FF"/>
                </a:solidFill>
              </a:rPr>
              <a:t>El oxígeno molecular (O2) representa el 20% de la atmósfera terrestre. Este </a:t>
            </a:r>
            <a:r>
              <a:rPr lang="es-ES" sz="2000">
                <a:solidFill>
                  <a:srgbClr val="3366FF"/>
                </a:solidFill>
                <a:hlinkClick r:id="rId2"/>
              </a:rPr>
              <a:t>patrimonio</a:t>
            </a:r>
            <a:r>
              <a:rPr lang="es-ES" sz="2000">
                <a:solidFill>
                  <a:srgbClr val="3366FF"/>
                </a:solidFill>
              </a:rPr>
              <a:t> abastece las necesidades de todos los organismos terrestres respiradores y cuando se disuelve en el agua, las necesidades de los organismos acuáticos. En el </a:t>
            </a:r>
            <a:r>
              <a:rPr lang="es-ES" sz="2000">
                <a:solidFill>
                  <a:srgbClr val="3366FF"/>
                </a:solidFill>
                <a:hlinkClick r:id="rId3"/>
              </a:rPr>
              <a:t>proceso</a:t>
            </a:r>
            <a:r>
              <a:rPr lang="es-ES" sz="2000">
                <a:solidFill>
                  <a:srgbClr val="3366FF"/>
                </a:solidFill>
              </a:rPr>
              <a:t> de la </a:t>
            </a:r>
            <a:r>
              <a:rPr lang="es-ES" sz="2000">
                <a:solidFill>
                  <a:srgbClr val="3366FF"/>
                </a:solidFill>
                <a:hlinkClick r:id="rId4"/>
              </a:rPr>
              <a:t>respiración</a:t>
            </a:r>
            <a:r>
              <a:rPr lang="es-ES" sz="2000">
                <a:solidFill>
                  <a:srgbClr val="3366FF"/>
                </a:solidFill>
              </a:rPr>
              <a:t>, el oxígeno actúa como aceptor final para los electrones retirados de los átomos de carbono de los </a:t>
            </a:r>
            <a:r>
              <a:rPr lang="es-ES" sz="2000">
                <a:solidFill>
                  <a:srgbClr val="3366FF"/>
                </a:solidFill>
                <a:hlinkClick r:id="rId5"/>
              </a:rPr>
              <a:t>alimentos</a:t>
            </a:r>
            <a:r>
              <a:rPr lang="es-ES" sz="2000">
                <a:solidFill>
                  <a:srgbClr val="3366FF"/>
                </a:solidFill>
              </a:rPr>
              <a:t>. El </a:t>
            </a:r>
            <a:r>
              <a:rPr lang="es-ES" sz="2000">
                <a:solidFill>
                  <a:srgbClr val="3366FF"/>
                </a:solidFill>
                <a:hlinkClick r:id="rId6"/>
              </a:rPr>
              <a:t>producto</a:t>
            </a:r>
            <a:r>
              <a:rPr lang="es-ES" sz="2000">
                <a:solidFill>
                  <a:srgbClr val="3366FF"/>
                </a:solidFill>
              </a:rPr>
              <a:t> es agua. El ciclo se completa en la </a:t>
            </a:r>
            <a:r>
              <a:rPr lang="es-ES" sz="2000">
                <a:solidFill>
                  <a:srgbClr val="3366FF"/>
                </a:solidFill>
                <a:hlinkClick r:id="rId7"/>
              </a:rPr>
              <a:t>fotosíntesis</a:t>
            </a:r>
            <a:r>
              <a:rPr lang="es-ES" sz="2000">
                <a:solidFill>
                  <a:srgbClr val="3366FF"/>
                </a:solidFill>
              </a:rPr>
              <a:t> cuando se captura la energía de la </a:t>
            </a:r>
            <a:r>
              <a:rPr lang="es-ES" sz="2000">
                <a:solidFill>
                  <a:srgbClr val="3366FF"/>
                </a:solidFill>
                <a:hlinkClick r:id="rId8"/>
              </a:rPr>
              <a:t>luz</a:t>
            </a:r>
            <a:r>
              <a:rPr lang="es-ES" sz="2000">
                <a:solidFill>
                  <a:srgbClr val="3366FF"/>
                </a:solidFill>
              </a:rPr>
              <a:t> para alejar los electrones respecto de los átomos de oxígeno de las moléculas de agua. Los electrones reducen los átomos de carbono (de bióxido de carbono) a carbohidrato. Al final se produce oxígeno molecular y así el ciclo se completa. </a:t>
            </a:r>
          </a:p>
        </p:txBody>
      </p:sp>
      <p:sp>
        <p:nvSpPr>
          <p:cNvPr id="100357" name="Text Box 5"/>
          <p:cNvSpPr txBox="1">
            <a:spLocks noChangeArrowheads="1"/>
          </p:cNvSpPr>
          <p:nvPr/>
        </p:nvSpPr>
        <p:spPr bwMode="auto">
          <a:xfrm>
            <a:off x="1547813" y="1052513"/>
            <a:ext cx="4824412" cy="519112"/>
          </a:xfrm>
          <a:prstGeom prst="rect">
            <a:avLst/>
          </a:prstGeom>
          <a:noFill/>
          <a:ln w="9525">
            <a:noFill/>
            <a:miter lim="800000"/>
            <a:headEnd/>
            <a:tailEnd/>
          </a:ln>
          <a:effectLst/>
        </p:spPr>
        <p:txBody>
          <a:bodyPr>
            <a:spAutoFit/>
          </a:bodyPr>
          <a:lstStyle/>
          <a:p>
            <a:pPr algn="ctr">
              <a:spcBef>
                <a:spcPct val="50000"/>
              </a:spcBef>
            </a:pPr>
            <a:r>
              <a:rPr lang="es-ES" sz="2800" b="1">
                <a:solidFill>
                  <a:srgbClr val="0099FF"/>
                </a:solidFill>
              </a:rPr>
              <a:t>CICLO DEL OXIGENO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Text Box 4"/>
          <p:cNvSpPr txBox="1">
            <a:spLocks noChangeArrowheads="1"/>
          </p:cNvSpPr>
          <p:nvPr/>
        </p:nvSpPr>
        <p:spPr bwMode="auto">
          <a:xfrm>
            <a:off x="323850" y="1916113"/>
            <a:ext cx="8424863" cy="3444875"/>
          </a:xfrm>
          <a:prstGeom prst="rect">
            <a:avLst/>
          </a:prstGeom>
          <a:noFill/>
          <a:ln w="9525">
            <a:noFill/>
            <a:miter lim="800000"/>
            <a:headEnd/>
            <a:tailEnd/>
          </a:ln>
          <a:effectLst/>
        </p:spPr>
        <p:txBody>
          <a:bodyPr>
            <a:spAutoFit/>
          </a:bodyPr>
          <a:lstStyle/>
          <a:p>
            <a:pPr>
              <a:spcBef>
                <a:spcPct val="50000"/>
              </a:spcBef>
            </a:pPr>
            <a:r>
              <a:rPr lang="es-ES" sz="2000">
                <a:solidFill>
                  <a:srgbClr val="3366FF"/>
                </a:solidFill>
              </a:rPr>
              <a:t>El oxígeno molecular (O2) representa el 20% de la atmósfera terrestre. Este </a:t>
            </a:r>
            <a:r>
              <a:rPr lang="es-ES" sz="2000">
                <a:solidFill>
                  <a:srgbClr val="3366FF"/>
                </a:solidFill>
                <a:hlinkClick r:id="rId2"/>
              </a:rPr>
              <a:t>patrimonio</a:t>
            </a:r>
            <a:r>
              <a:rPr lang="es-ES" sz="2000">
                <a:solidFill>
                  <a:srgbClr val="3366FF"/>
                </a:solidFill>
              </a:rPr>
              <a:t> abastece las necesidades de todos los organismos terrestres respiradores y cuando se disuelve en el agua, las necesidades de los organismos acuáticos. En el </a:t>
            </a:r>
            <a:r>
              <a:rPr lang="es-ES" sz="2000">
                <a:solidFill>
                  <a:srgbClr val="3366FF"/>
                </a:solidFill>
                <a:hlinkClick r:id="rId3"/>
              </a:rPr>
              <a:t>proceso</a:t>
            </a:r>
            <a:r>
              <a:rPr lang="es-ES" sz="2000">
                <a:solidFill>
                  <a:srgbClr val="3366FF"/>
                </a:solidFill>
              </a:rPr>
              <a:t> de la </a:t>
            </a:r>
            <a:r>
              <a:rPr lang="es-ES" sz="2000">
                <a:solidFill>
                  <a:srgbClr val="3366FF"/>
                </a:solidFill>
                <a:hlinkClick r:id="rId4"/>
              </a:rPr>
              <a:t>respiración</a:t>
            </a:r>
            <a:r>
              <a:rPr lang="es-ES" sz="2000">
                <a:solidFill>
                  <a:srgbClr val="3366FF"/>
                </a:solidFill>
              </a:rPr>
              <a:t>, el oxígeno actúa como aceptor final para los electrones retirados de los átomos de carbono de los </a:t>
            </a:r>
            <a:r>
              <a:rPr lang="es-ES" sz="2000">
                <a:solidFill>
                  <a:srgbClr val="3366FF"/>
                </a:solidFill>
                <a:hlinkClick r:id="rId5"/>
              </a:rPr>
              <a:t>alimentos</a:t>
            </a:r>
            <a:r>
              <a:rPr lang="es-ES" sz="2000">
                <a:solidFill>
                  <a:srgbClr val="3366FF"/>
                </a:solidFill>
              </a:rPr>
              <a:t>. El </a:t>
            </a:r>
            <a:r>
              <a:rPr lang="es-ES" sz="2000">
                <a:solidFill>
                  <a:srgbClr val="3366FF"/>
                </a:solidFill>
                <a:hlinkClick r:id="rId6"/>
              </a:rPr>
              <a:t>producto</a:t>
            </a:r>
            <a:r>
              <a:rPr lang="es-ES" sz="2000">
                <a:solidFill>
                  <a:srgbClr val="3366FF"/>
                </a:solidFill>
              </a:rPr>
              <a:t> es agua. El ciclo se completa en la </a:t>
            </a:r>
            <a:r>
              <a:rPr lang="es-ES" sz="2000">
                <a:solidFill>
                  <a:srgbClr val="3366FF"/>
                </a:solidFill>
                <a:hlinkClick r:id="rId7"/>
              </a:rPr>
              <a:t>fotosíntesis</a:t>
            </a:r>
            <a:r>
              <a:rPr lang="es-ES" sz="2000">
                <a:solidFill>
                  <a:srgbClr val="3366FF"/>
                </a:solidFill>
              </a:rPr>
              <a:t> cuando se captura la energía de la </a:t>
            </a:r>
            <a:r>
              <a:rPr lang="es-ES" sz="2000">
                <a:solidFill>
                  <a:srgbClr val="3366FF"/>
                </a:solidFill>
                <a:hlinkClick r:id="rId8"/>
              </a:rPr>
              <a:t>luz</a:t>
            </a:r>
            <a:r>
              <a:rPr lang="es-ES" sz="2000">
                <a:solidFill>
                  <a:srgbClr val="3366FF"/>
                </a:solidFill>
              </a:rPr>
              <a:t> para alejar los electrones respecto de los átomos de oxígeno de las moléculas de agua. Los electrones reducen los átomos de carbono (de bióxido de carbono) a carbohidrato. Al final se produce oxígeno molecular y así el ciclo se completa. </a:t>
            </a:r>
          </a:p>
        </p:txBody>
      </p:sp>
      <p:sp>
        <p:nvSpPr>
          <p:cNvPr id="100357" name="Text Box 5"/>
          <p:cNvSpPr txBox="1">
            <a:spLocks noChangeArrowheads="1"/>
          </p:cNvSpPr>
          <p:nvPr/>
        </p:nvSpPr>
        <p:spPr bwMode="auto">
          <a:xfrm>
            <a:off x="1547813" y="1052513"/>
            <a:ext cx="4824412" cy="519112"/>
          </a:xfrm>
          <a:prstGeom prst="rect">
            <a:avLst/>
          </a:prstGeom>
          <a:noFill/>
          <a:ln w="9525">
            <a:noFill/>
            <a:miter lim="800000"/>
            <a:headEnd/>
            <a:tailEnd/>
          </a:ln>
          <a:effectLst/>
        </p:spPr>
        <p:txBody>
          <a:bodyPr>
            <a:spAutoFit/>
          </a:bodyPr>
          <a:lstStyle/>
          <a:p>
            <a:pPr algn="ctr">
              <a:spcBef>
                <a:spcPct val="50000"/>
              </a:spcBef>
            </a:pPr>
            <a:r>
              <a:rPr lang="es-ES" sz="2800" b="1">
                <a:solidFill>
                  <a:srgbClr val="0099FF"/>
                </a:solidFill>
              </a:rPr>
              <a:t>CICLO DEL OXIGENO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20" name="Picture 4" descr="Ciclox"/>
          <p:cNvPicPr>
            <a:picLocks noChangeAspect="1" noChangeArrowheads="1"/>
          </p:cNvPicPr>
          <p:nvPr/>
        </p:nvPicPr>
        <p:blipFill>
          <a:blip r:embed="rId2" cstate="print"/>
          <a:srcRect/>
          <a:stretch>
            <a:fillRect/>
          </a:stretch>
        </p:blipFill>
        <p:spPr bwMode="auto">
          <a:xfrm>
            <a:off x="323850" y="981075"/>
            <a:ext cx="8424863" cy="5108575"/>
          </a:xfrm>
          <a:prstGeom prst="rect">
            <a:avLst/>
          </a:prstGeom>
          <a:noFill/>
          <a:ln w="9525">
            <a:noFill/>
            <a:miter lim="800000"/>
            <a:headEnd/>
            <a:tailEnd/>
          </a:ln>
        </p:spPr>
      </p:pic>
      <p:sp>
        <p:nvSpPr>
          <p:cNvPr id="86021" name="Text Box 5"/>
          <p:cNvSpPr txBox="1">
            <a:spLocks noChangeArrowheads="1"/>
          </p:cNvSpPr>
          <p:nvPr/>
        </p:nvSpPr>
        <p:spPr bwMode="auto">
          <a:xfrm>
            <a:off x="2339975" y="404813"/>
            <a:ext cx="4464050" cy="457200"/>
          </a:xfrm>
          <a:prstGeom prst="rect">
            <a:avLst/>
          </a:prstGeom>
          <a:noFill/>
          <a:ln w="9525">
            <a:noFill/>
            <a:miter lim="800000"/>
            <a:headEnd/>
            <a:tailEnd/>
          </a:ln>
          <a:effectLst/>
        </p:spPr>
        <p:txBody>
          <a:bodyPr>
            <a:spAutoFit/>
          </a:bodyPr>
          <a:lstStyle/>
          <a:p>
            <a:pPr algn="ctr">
              <a:spcBef>
                <a:spcPct val="50000"/>
              </a:spcBef>
            </a:pPr>
            <a:r>
              <a:rPr lang="es-ES" sz="2400" b="1" i="1" u="sng">
                <a:solidFill>
                  <a:srgbClr val="0066CC"/>
                </a:solidFill>
              </a:rPr>
              <a:t>Ciclo del oxígeno</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457200" y="274638"/>
            <a:ext cx="8229600" cy="777875"/>
          </a:xfrm>
        </p:spPr>
        <p:txBody>
          <a:bodyPr/>
          <a:lstStyle/>
          <a:p>
            <a:r>
              <a:rPr lang="es-ES">
                <a:solidFill>
                  <a:srgbClr val="D60093"/>
                </a:solidFill>
                <a:latin typeface="Comic Sans MS" pitchFamily="66" charset="0"/>
              </a:rPr>
              <a:t>CICLO DEL NITRÓGENO</a:t>
            </a:r>
          </a:p>
        </p:txBody>
      </p:sp>
      <p:sp>
        <p:nvSpPr>
          <p:cNvPr id="145412" name="Rectangle 4"/>
          <p:cNvSpPr>
            <a:spLocks noGrp="1" noChangeArrowheads="1"/>
          </p:cNvSpPr>
          <p:nvPr>
            <p:ph type="body" sz="half" idx="1"/>
          </p:nvPr>
        </p:nvSpPr>
        <p:spPr>
          <a:xfrm>
            <a:off x="457200" y="1125538"/>
            <a:ext cx="4906963" cy="5732462"/>
          </a:xfrm>
        </p:spPr>
        <p:txBody>
          <a:bodyPr/>
          <a:lstStyle/>
          <a:p>
            <a:pPr>
              <a:lnSpc>
                <a:spcPct val="80000"/>
              </a:lnSpc>
              <a:buFontTx/>
              <a:buChar char="-"/>
            </a:pPr>
            <a:r>
              <a:rPr lang="es-ES">
                <a:solidFill>
                  <a:srgbClr val="000099"/>
                </a:solidFill>
                <a:latin typeface="Comic Sans MS" pitchFamily="66" charset="0"/>
              </a:rPr>
              <a:t>El </a:t>
            </a:r>
            <a:r>
              <a:rPr lang="es-ES" b="1">
                <a:solidFill>
                  <a:srgbClr val="000099"/>
                </a:solidFill>
                <a:latin typeface="Comic Sans MS" pitchFamily="66" charset="0"/>
              </a:rPr>
              <a:t>nitrógeno</a:t>
            </a:r>
            <a:r>
              <a:rPr lang="es-ES">
                <a:solidFill>
                  <a:srgbClr val="000099"/>
                </a:solidFill>
                <a:latin typeface="Comic Sans MS" pitchFamily="66" charset="0"/>
              </a:rPr>
              <a:t> es un elemento esencial para los seres vivos ya que forma parte de las proteínas y de los ácidos nucleicos. </a:t>
            </a:r>
          </a:p>
          <a:p>
            <a:pPr>
              <a:lnSpc>
                <a:spcPct val="80000"/>
              </a:lnSpc>
              <a:buFontTx/>
              <a:buNone/>
            </a:pPr>
            <a:endParaRPr lang="es-ES">
              <a:solidFill>
                <a:srgbClr val="000099"/>
              </a:solidFill>
              <a:latin typeface="Comic Sans MS" pitchFamily="66" charset="0"/>
            </a:endParaRPr>
          </a:p>
          <a:p>
            <a:pPr>
              <a:lnSpc>
                <a:spcPct val="80000"/>
              </a:lnSpc>
              <a:buFontTx/>
              <a:buChar char="-"/>
            </a:pPr>
            <a:r>
              <a:rPr lang="es-ES" altLang="zh-TW">
                <a:solidFill>
                  <a:srgbClr val="000099"/>
                </a:solidFill>
                <a:latin typeface="Comic Sans MS" pitchFamily="66" charset="0"/>
                <a:ea typeface="新細明體" charset="-120"/>
              </a:rPr>
              <a:t>El nitrógeno se encuentra en la atmósfera como gas (N</a:t>
            </a:r>
            <a:r>
              <a:rPr lang="es-ES" altLang="zh-TW" sz="2000">
                <a:solidFill>
                  <a:srgbClr val="000099"/>
                </a:solidFill>
                <a:latin typeface="Comic Sans MS" pitchFamily="66" charset="0"/>
                <a:ea typeface="新細明體" charset="-120"/>
              </a:rPr>
              <a:t>2</a:t>
            </a:r>
            <a:r>
              <a:rPr lang="es-ES" altLang="zh-TW">
                <a:solidFill>
                  <a:srgbClr val="000099"/>
                </a:solidFill>
                <a:latin typeface="Comic Sans MS" pitchFamily="66" charset="0"/>
                <a:ea typeface="新細明體" charset="-120"/>
              </a:rPr>
              <a:t>) constituyendo el 78% de los gases del aire.</a:t>
            </a:r>
            <a:endParaRPr lang="es-ES">
              <a:solidFill>
                <a:srgbClr val="000099"/>
              </a:solidFill>
              <a:latin typeface="Comic Sans MS" pitchFamily="66" charset="0"/>
            </a:endParaRPr>
          </a:p>
          <a:p>
            <a:pPr>
              <a:lnSpc>
                <a:spcPct val="80000"/>
              </a:lnSpc>
            </a:pPr>
            <a:endParaRPr lang="es-ES" sz="1200"/>
          </a:p>
        </p:txBody>
      </p:sp>
      <p:pic>
        <p:nvPicPr>
          <p:cNvPr id="145414" name="Picture 6" descr="nucleotidos_y_acidos_nucleicos02"/>
          <p:cNvPicPr>
            <a:picLocks noChangeAspect="1" noChangeArrowheads="1"/>
          </p:cNvPicPr>
          <p:nvPr>
            <p:ph sz="half" idx="2"/>
          </p:nvPr>
        </p:nvPicPr>
        <p:blipFill>
          <a:blip r:embed="rId2" cstate="print"/>
          <a:srcRect/>
          <a:stretch>
            <a:fillRect/>
          </a:stretch>
        </p:blipFill>
        <p:spPr>
          <a:xfrm>
            <a:off x="5580063" y="1196975"/>
            <a:ext cx="3313112" cy="5472113"/>
          </a:xfrm>
          <a:noFill/>
          <a:ln/>
        </p:spPr>
      </p:pic>
    </p:spTree>
  </p:cSld>
  <p:clrMapOvr>
    <a:masterClrMapping/>
  </p:clrMapOvr>
  <p:transition spd="slow">
    <p:blinds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468313" y="188913"/>
            <a:ext cx="8229600" cy="647700"/>
          </a:xfrm>
        </p:spPr>
        <p:txBody>
          <a:bodyPr>
            <a:normAutofit fontScale="90000"/>
          </a:bodyPr>
          <a:lstStyle/>
          <a:p>
            <a:r>
              <a:rPr lang="es-ES" sz="4000">
                <a:solidFill>
                  <a:srgbClr val="D60093"/>
                </a:solidFill>
                <a:latin typeface="Comic Sans MS" pitchFamily="66" charset="0"/>
              </a:rPr>
              <a:t>CICLO DEL NITRÓGENO</a:t>
            </a:r>
          </a:p>
        </p:txBody>
      </p:sp>
      <p:sp>
        <p:nvSpPr>
          <p:cNvPr id="147459" name="Rectangle 3"/>
          <p:cNvSpPr>
            <a:spLocks noGrp="1" noChangeArrowheads="1"/>
          </p:cNvSpPr>
          <p:nvPr>
            <p:ph type="body" idx="1"/>
          </p:nvPr>
        </p:nvSpPr>
        <p:spPr>
          <a:xfrm>
            <a:off x="179388" y="908050"/>
            <a:ext cx="8964612" cy="5761038"/>
          </a:xfrm>
        </p:spPr>
        <p:txBody>
          <a:bodyPr/>
          <a:lstStyle/>
          <a:p>
            <a:endParaRPr lang="es-ES" altLang="zh-TW">
              <a:solidFill>
                <a:srgbClr val="000099"/>
              </a:solidFill>
              <a:latin typeface="Comic Sans MS" pitchFamily="66" charset="0"/>
              <a:ea typeface="新細明體" charset="-120"/>
            </a:endParaRPr>
          </a:p>
          <a:p>
            <a:r>
              <a:rPr lang="es-ES" altLang="zh-TW">
                <a:solidFill>
                  <a:srgbClr val="000099"/>
                </a:solidFill>
                <a:latin typeface="Comic Sans MS" pitchFamily="66" charset="0"/>
                <a:ea typeface="新細明體" charset="-120"/>
              </a:rPr>
              <a:t>En el suelo en cambio es muy escaso. </a:t>
            </a:r>
          </a:p>
          <a:p>
            <a:pPr>
              <a:buFontTx/>
              <a:buNone/>
            </a:pPr>
            <a:endParaRPr lang="es-ES" altLang="zh-TW">
              <a:solidFill>
                <a:srgbClr val="000099"/>
              </a:solidFill>
              <a:latin typeface="Comic Sans MS" pitchFamily="66" charset="0"/>
              <a:ea typeface="新細明體" charset="-120"/>
            </a:endParaRPr>
          </a:p>
          <a:p>
            <a:r>
              <a:rPr lang="es-ES">
                <a:solidFill>
                  <a:srgbClr val="000099"/>
                </a:solidFill>
                <a:latin typeface="Comic Sans MS" pitchFamily="66" charset="0"/>
              </a:rPr>
              <a:t>El nitrógeno atmosférico (N</a:t>
            </a:r>
            <a:r>
              <a:rPr lang="es-ES" sz="2000">
                <a:solidFill>
                  <a:srgbClr val="000099"/>
                </a:solidFill>
                <a:latin typeface="Comic Sans MS" pitchFamily="66" charset="0"/>
              </a:rPr>
              <a:t>2</a:t>
            </a:r>
            <a:r>
              <a:rPr lang="es-ES">
                <a:solidFill>
                  <a:srgbClr val="000099"/>
                </a:solidFill>
                <a:latin typeface="Comic Sans MS" pitchFamily="66" charset="0"/>
              </a:rPr>
              <a:t>), no es utilizable por la mayoría de los seres vivos, ya que sólo determinadas bacterias tienen la capacidad de usarlo. </a:t>
            </a:r>
          </a:p>
          <a:p>
            <a:endParaRPr lang="es-ES">
              <a:solidFill>
                <a:srgbClr val="000099"/>
              </a:solidFill>
              <a:latin typeface="Comic Sans MS" pitchFamily="66" charset="0"/>
            </a:endParaRPr>
          </a:p>
          <a:p>
            <a:r>
              <a:rPr lang="es-ES">
                <a:solidFill>
                  <a:srgbClr val="000099"/>
                </a:solidFill>
                <a:latin typeface="Comic Sans MS" pitchFamily="66" charset="0"/>
              </a:rPr>
              <a:t>Los productores deben tomarlo en forma de nitratos (NO3).</a:t>
            </a:r>
          </a:p>
          <a:p>
            <a:endParaRPr lang="es-ES">
              <a:solidFill>
                <a:srgbClr val="000099"/>
              </a:solidFill>
              <a:latin typeface="Comic Sans MS" pitchFamily="66"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4"/>
          <p:cNvSpPr>
            <a:spLocks noGrp="1" noChangeArrowheads="1"/>
          </p:cNvSpPr>
          <p:nvPr>
            <p:ph type="title"/>
          </p:nvPr>
        </p:nvSpPr>
        <p:spPr>
          <a:xfrm>
            <a:off x="457200" y="274638"/>
            <a:ext cx="8229600" cy="706437"/>
          </a:xfrm>
        </p:spPr>
        <p:txBody>
          <a:bodyPr/>
          <a:lstStyle/>
          <a:p>
            <a:r>
              <a:rPr lang="es-ES" sz="4000">
                <a:solidFill>
                  <a:srgbClr val="D60093"/>
                </a:solidFill>
                <a:latin typeface="Comic Sans MS" pitchFamily="66" charset="0"/>
              </a:rPr>
              <a:t>CICLO DEL NITRÓGENO</a:t>
            </a:r>
          </a:p>
        </p:txBody>
      </p:sp>
      <p:sp>
        <p:nvSpPr>
          <p:cNvPr id="70662" name="Rectangle 6"/>
          <p:cNvSpPr>
            <a:spLocks noGrp="1" noChangeArrowheads="1"/>
          </p:cNvSpPr>
          <p:nvPr>
            <p:ph type="body" sz="half" idx="2"/>
          </p:nvPr>
        </p:nvSpPr>
        <p:spPr>
          <a:xfrm>
            <a:off x="179388" y="5445125"/>
            <a:ext cx="8964612" cy="1223963"/>
          </a:xfrm>
        </p:spPr>
        <p:txBody>
          <a:bodyPr/>
          <a:lstStyle/>
          <a:p>
            <a:pPr>
              <a:lnSpc>
                <a:spcPct val="80000"/>
              </a:lnSpc>
              <a:buFontTx/>
              <a:buNone/>
            </a:pPr>
            <a:r>
              <a:rPr lang="es-ES" sz="2400">
                <a:solidFill>
                  <a:srgbClr val="000099"/>
                </a:solidFill>
                <a:latin typeface="Comic Sans MS" pitchFamily="66" charset="0"/>
              </a:rPr>
              <a:t>1	</a:t>
            </a:r>
            <a:r>
              <a:rPr lang="es-ES" sz="2800">
                <a:solidFill>
                  <a:srgbClr val="000099"/>
                </a:solidFill>
                <a:latin typeface="Comic Sans MS" pitchFamily="66" charset="0"/>
              </a:rPr>
              <a:t>En el suelo existen bacterias fijadoras de nitrógeno atmosférico (N</a:t>
            </a:r>
            <a:r>
              <a:rPr lang="es-ES" sz="2000">
                <a:solidFill>
                  <a:srgbClr val="000099"/>
                </a:solidFill>
                <a:latin typeface="Comic Sans MS" pitchFamily="66" charset="0"/>
              </a:rPr>
              <a:t>2</a:t>
            </a:r>
            <a:r>
              <a:rPr lang="es-ES" sz="2800">
                <a:solidFill>
                  <a:srgbClr val="000099"/>
                </a:solidFill>
                <a:latin typeface="Comic Sans MS" pitchFamily="66" charset="0"/>
              </a:rPr>
              <a:t>) que producen compuestos inorgánicos como el amoníaco (NH</a:t>
            </a:r>
            <a:r>
              <a:rPr lang="es-ES" sz="2000">
                <a:solidFill>
                  <a:srgbClr val="000099"/>
                </a:solidFill>
                <a:latin typeface="Comic Sans MS" pitchFamily="66" charset="0"/>
              </a:rPr>
              <a:t>3</a:t>
            </a:r>
            <a:r>
              <a:rPr lang="es-ES" sz="2800">
                <a:solidFill>
                  <a:srgbClr val="000099"/>
                </a:solidFill>
                <a:latin typeface="Comic Sans MS" pitchFamily="66" charset="0"/>
              </a:rPr>
              <a:t>).</a:t>
            </a:r>
          </a:p>
        </p:txBody>
      </p:sp>
      <p:pic>
        <p:nvPicPr>
          <p:cNvPr id="70668" name="Picture 12" descr="CICLO NITRÓGENO POWER POINT"/>
          <p:cNvPicPr>
            <a:picLocks noChangeAspect="1" noChangeArrowheads="1"/>
          </p:cNvPicPr>
          <p:nvPr>
            <p:ph sz="half" idx="1"/>
          </p:nvPr>
        </p:nvPicPr>
        <p:blipFill>
          <a:blip r:embed="rId2" cstate="print"/>
          <a:srcRect/>
          <a:stretch>
            <a:fillRect/>
          </a:stretch>
        </p:blipFill>
        <p:spPr>
          <a:xfrm>
            <a:off x="250825" y="981075"/>
            <a:ext cx="8713788" cy="4319588"/>
          </a:xfrm>
          <a:noFill/>
          <a:ln/>
        </p:spPr>
      </p:pic>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0662">
                                            <p:txEl>
                                              <p:pRg st="0" end="0"/>
                                            </p:txEl>
                                          </p:spTgt>
                                        </p:tgtEl>
                                        <p:attrNameLst>
                                          <p:attrName>style.visibility</p:attrName>
                                        </p:attrNameLst>
                                      </p:cBhvr>
                                      <p:to>
                                        <p:strVal val="visible"/>
                                      </p:to>
                                    </p:set>
                                    <p:anim calcmode="lin" valueType="num">
                                      <p:cBhvr additive="base">
                                        <p:cTn id="7" dur="1000" fill="hold"/>
                                        <p:tgtEl>
                                          <p:spTgt spid="7066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7066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339752" y="620688"/>
            <a:ext cx="5151282" cy="523220"/>
          </a:xfrm>
          <a:prstGeom prst="rect">
            <a:avLst/>
          </a:prstGeom>
        </p:spPr>
        <p:txBody>
          <a:bodyPr wrap="none">
            <a:spAutoFit/>
          </a:bodyPr>
          <a:lstStyle/>
          <a:p>
            <a:r>
              <a:rPr lang="es-ES" sz="2800" dirty="0" smtClean="0">
                <a:solidFill>
                  <a:srgbClr val="0099FF"/>
                </a:solidFill>
              </a:rPr>
              <a:t>Qué son los ciclos biogeoquímicos</a:t>
            </a:r>
            <a:endParaRPr lang="es-ES" sz="2800" dirty="0"/>
          </a:p>
        </p:txBody>
      </p:sp>
      <p:sp>
        <p:nvSpPr>
          <p:cNvPr id="3" name="2 Rectángulo"/>
          <p:cNvSpPr/>
          <p:nvPr/>
        </p:nvSpPr>
        <p:spPr>
          <a:xfrm>
            <a:off x="1043608" y="1628800"/>
            <a:ext cx="7560840" cy="3108543"/>
          </a:xfrm>
          <a:prstGeom prst="rect">
            <a:avLst/>
          </a:prstGeom>
        </p:spPr>
        <p:txBody>
          <a:bodyPr wrap="square">
            <a:spAutoFit/>
          </a:bodyPr>
          <a:lstStyle/>
          <a:p>
            <a:r>
              <a:rPr lang="es-ES" sz="2800" dirty="0" smtClean="0">
                <a:solidFill>
                  <a:srgbClr val="CC66FF"/>
                </a:solidFill>
              </a:rPr>
              <a:t>Son procesos naturales que reciclan elementos en diferentes formas químicas desde el medio ambiente hacia los organismos, y luego a la inversa, desde el ambiente hacia los organismos. Agua, carbón, oxígeno, nitrógeno, fósforo y otros elementos recorren estos ciclos, conectando los componentes vivos y no vivos de la Tierra. </a:t>
            </a:r>
            <a:endParaRPr lang="es-ES"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es-ES">
                <a:solidFill>
                  <a:srgbClr val="D60093"/>
                </a:solidFill>
                <a:latin typeface="Comic Sans MS" pitchFamily="66" charset="0"/>
              </a:rPr>
              <a:t>CICLO DEL NITRÓGENO</a:t>
            </a:r>
          </a:p>
        </p:txBody>
      </p:sp>
      <p:sp>
        <p:nvSpPr>
          <p:cNvPr id="140291" name="Rectangle 3"/>
          <p:cNvSpPr>
            <a:spLocks noGrp="1" noChangeArrowheads="1"/>
          </p:cNvSpPr>
          <p:nvPr>
            <p:ph type="body" idx="1"/>
          </p:nvPr>
        </p:nvSpPr>
        <p:spPr/>
        <p:txBody>
          <a:bodyPr/>
          <a:lstStyle/>
          <a:p>
            <a:pPr lvl="1">
              <a:buFontTx/>
              <a:buNone/>
            </a:pPr>
            <a:r>
              <a:rPr lang="es-ES">
                <a:solidFill>
                  <a:srgbClr val="000099"/>
                </a:solidFill>
                <a:latin typeface="Comic Sans MS" pitchFamily="66" charset="0"/>
              </a:rPr>
              <a:t>	En este ciclo intervienen bacterias, que son las que permiten la circulación del Nitrógeno.</a:t>
            </a:r>
          </a:p>
          <a:p>
            <a:pPr lvl="1">
              <a:buFontTx/>
              <a:buNone/>
            </a:pPr>
            <a:r>
              <a:rPr lang="es-ES">
                <a:solidFill>
                  <a:srgbClr val="000099"/>
                </a:solidFill>
                <a:latin typeface="Comic Sans MS" pitchFamily="66" charset="0"/>
              </a:rPr>
              <a:t>* Bacterias que fijan nitrógeno atmosférico (N</a:t>
            </a:r>
            <a:r>
              <a:rPr lang="es-ES" sz="1800">
                <a:solidFill>
                  <a:srgbClr val="000099"/>
                </a:solidFill>
                <a:latin typeface="Comic Sans MS" pitchFamily="66" charset="0"/>
              </a:rPr>
              <a:t>2</a:t>
            </a:r>
            <a:r>
              <a:rPr lang="es-ES">
                <a:solidFill>
                  <a:srgbClr val="000099"/>
                </a:solidFill>
                <a:latin typeface="Comic Sans MS" pitchFamily="66" charset="0"/>
              </a:rPr>
              <a:t>) y lo convierten en amoníaco (NH</a:t>
            </a:r>
            <a:r>
              <a:rPr lang="es-ES" sz="1800">
                <a:solidFill>
                  <a:srgbClr val="000099"/>
                </a:solidFill>
                <a:latin typeface="Comic Sans MS" pitchFamily="66" charset="0"/>
              </a:rPr>
              <a:t>3</a:t>
            </a:r>
            <a:r>
              <a:rPr lang="es-ES">
                <a:solidFill>
                  <a:srgbClr val="000099"/>
                </a:solidFill>
                <a:latin typeface="Comic Sans MS" pitchFamily="66" charset="0"/>
              </a:rPr>
              <a:t>).</a:t>
            </a:r>
          </a:p>
          <a:p>
            <a:pPr lvl="1">
              <a:buFontTx/>
              <a:buNone/>
            </a:pPr>
            <a:r>
              <a:rPr lang="es-ES">
                <a:solidFill>
                  <a:srgbClr val="000099"/>
                </a:solidFill>
                <a:latin typeface="Comic Sans MS" pitchFamily="66" charset="0"/>
              </a:rPr>
              <a:t> 				N</a:t>
            </a:r>
            <a:r>
              <a:rPr lang="es-ES" sz="1800">
                <a:solidFill>
                  <a:srgbClr val="000099"/>
                </a:solidFill>
                <a:latin typeface="Comic Sans MS" pitchFamily="66" charset="0"/>
              </a:rPr>
              <a:t>2</a:t>
            </a:r>
            <a:r>
              <a:rPr lang="es-ES">
                <a:solidFill>
                  <a:srgbClr val="000099"/>
                </a:solidFill>
                <a:latin typeface="Comic Sans MS" pitchFamily="66" charset="0"/>
              </a:rPr>
              <a:t> 			NH</a:t>
            </a:r>
            <a:r>
              <a:rPr lang="es-ES" sz="1800">
                <a:solidFill>
                  <a:srgbClr val="000099"/>
                </a:solidFill>
                <a:latin typeface="Comic Sans MS" pitchFamily="66" charset="0"/>
              </a:rPr>
              <a:t>3</a:t>
            </a:r>
          </a:p>
          <a:p>
            <a:pPr lvl="1">
              <a:buFontTx/>
              <a:buNone/>
            </a:pPr>
            <a:r>
              <a:rPr lang="es-ES">
                <a:solidFill>
                  <a:srgbClr val="000099"/>
                </a:solidFill>
                <a:latin typeface="Comic Sans MS" pitchFamily="66" charset="0"/>
              </a:rPr>
              <a:t>* Bacterias nitrificantes que transforman el amoníaco (NH</a:t>
            </a:r>
            <a:r>
              <a:rPr lang="es-ES" sz="1800">
                <a:solidFill>
                  <a:srgbClr val="000099"/>
                </a:solidFill>
                <a:latin typeface="Comic Sans MS" pitchFamily="66" charset="0"/>
              </a:rPr>
              <a:t>3</a:t>
            </a:r>
            <a:r>
              <a:rPr lang="es-ES">
                <a:solidFill>
                  <a:srgbClr val="000099"/>
                </a:solidFill>
                <a:latin typeface="Comic Sans MS" pitchFamily="66" charset="0"/>
              </a:rPr>
              <a:t>)en nitrato (NO</a:t>
            </a:r>
            <a:r>
              <a:rPr lang="es-ES" sz="1800">
                <a:solidFill>
                  <a:srgbClr val="000099"/>
                </a:solidFill>
                <a:latin typeface="Comic Sans MS" pitchFamily="66" charset="0"/>
              </a:rPr>
              <a:t>3</a:t>
            </a:r>
            <a:r>
              <a:rPr lang="es-ES">
                <a:solidFill>
                  <a:srgbClr val="000099"/>
                </a:solidFill>
                <a:latin typeface="Comic Sans MS" pitchFamily="66" charset="0"/>
              </a:rPr>
              <a:t>).</a:t>
            </a:r>
          </a:p>
          <a:p>
            <a:pPr lvl="4">
              <a:buFontTx/>
              <a:buNone/>
            </a:pPr>
            <a:r>
              <a:rPr lang="es-ES">
                <a:solidFill>
                  <a:srgbClr val="000099"/>
                </a:solidFill>
                <a:latin typeface="Comic Sans MS" pitchFamily="66" charset="0"/>
              </a:rPr>
              <a:t>		</a:t>
            </a:r>
            <a:r>
              <a:rPr lang="es-ES" sz="2800">
                <a:solidFill>
                  <a:srgbClr val="000099"/>
                </a:solidFill>
                <a:latin typeface="Comic Sans MS" pitchFamily="66" charset="0"/>
              </a:rPr>
              <a:t>NH</a:t>
            </a:r>
            <a:r>
              <a:rPr lang="es-ES" sz="1800">
                <a:solidFill>
                  <a:srgbClr val="000099"/>
                </a:solidFill>
                <a:latin typeface="Comic Sans MS" pitchFamily="66" charset="0"/>
              </a:rPr>
              <a:t>3</a:t>
            </a:r>
            <a:r>
              <a:rPr lang="es-ES" sz="2800">
                <a:solidFill>
                  <a:srgbClr val="000099"/>
                </a:solidFill>
                <a:latin typeface="Comic Sans MS" pitchFamily="66" charset="0"/>
              </a:rPr>
              <a:t>			NO</a:t>
            </a:r>
            <a:r>
              <a:rPr lang="es-ES" sz="1800">
                <a:solidFill>
                  <a:srgbClr val="000099"/>
                </a:solidFill>
                <a:latin typeface="Comic Sans MS" pitchFamily="66" charset="0"/>
              </a:rPr>
              <a:t>3</a:t>
            </a:r>
            <a:endParaRPr lang="es-ES" sz="2800">
              <a:solidFill>
                <a:srgbClr val="000099"/>
              </a:solidFill>
              <a:latin typeface="Comic Sans MS" pitchFamily="66" charset="0"/>
            </a:endParaRPr>
          </a:p>
        </p:txBody>
      </p:sp>
      <p:sp>
        <p:nvSpPr>
          <p:cNvPr id="140292" name="AutoShape 4"/>
          <p:cNvSpPr>
            <a:spLocks noChangeArrowheads="1"/>
          </p:cNvSpPr>
          <p:nvPr/>
        </p:nvSpPr>
        <p:spPr bwMode="auto">
          <a:xfrm>
            <a:off x="4427538" y="3933825"/>
            <a:ext cx="719137" cy="485775"/>
          </a:xfrm>
          <a:prstGeom prst="rightArrow">
            <a:avLst>
              <a:gd name="adj1" fmla="val 50000"/>
              <a:gd name="adj2" fmla="val 37010"/>
            </a:avLst>
          </a:prstGeom>
          <a:solidFill>
            <a:schemeClr val="accent1"/>
          </a:solidFill>
          <a:ln w="9525">
            <a:solidFill>
              <a:schemeClr val="tx1"/>
            </a:solidFill>
            <a:miter lim="800000"/>
            <a:headEnd/>
            <a:tailEnd/>
          </a:ln>
          <a:effectLst/>
        </p:spPr>
        <p:txBody>
          <a:bodyPr wrap="none" anchor="ctr"/>
          <a:lstStyle/>
          <a:p>
            <a:endParaRPr lang="es-ES"/>
          </a:p>
        </p:txBody>
      </p:sp>
      <p:sp>
        <p:nvSpPr>
          <p:cNvPr id="140293" name="AutoShape 5"/>
          <p:cNvSpPr>
            <a:spLocks noChangeArrowheads="1"/>
          </p:cNvSpPr>
          <p:nvPr/>
        </p:nvSpPr>
        <p:spPr bwMode="auto">
          <a:xfrm>
            <a:off x="4356100" y="5373688"/>
            <a:ext cx="976313" cy="485775"/>
          </a:xfrm>
          <a:prstGeom prst="rightArrow">
            <a:avLst>
              <a:gd name="adj1" fmla="val 50000"/>
              <a:gd name="adj2" fmla="val 50245"/>
            </a:avLst>
          </a:prstGeom>
          <a:solidFill>
            <a:schemeClr val="accent1"/>
          </a:solidFill>
          <a:ln w="9525">
            <a:solidFill>
              <a:schemeClr val="tx1"/>
            </a:solidFill>
            <a:miter lim="800000"/>
            <a:headEnd/>
            <a:tailEnd/>
          </a:ln>
          <a:effectLst/>
        </p:spPr>
        <p:txBody>
          <a:bodyPr wrap="none" anchor="ctr"/>
          <a:lstStyle/>
          <a:p>
            <a:endParaRPr lang="es-ES"/>
          </a:p>
        </p:txBody>
      </p:sp>
      <p:sp>
        <p:nvSpPr>
          <p:cNvPr id="140294" name="Rectangle 6"/>
          <p:cNvSpPr>
            <a:spLocks noChangeArrowheads="1"/>
          </p:cNvSpPr>
          <p:nvPr/>
        </p:nvSpPr>
        <p:spPr bwMode="auto">
          <a:xfrm>
            <a:off x="4154488" y="1492250"/>
            <a:ext cx="247650" cy="366713"/>
          </a:xfrm>
          <a:prstGeom prst="rect">
            <a:avLst/>
          </a:prstGeom>
          <a:noFill/>
          <a:ln w="9525">
            <a:noFill/>
            <a:miter lim="800000"/>
            <a:headEnd/>
            <a:tailEnd/>
          </a:ln>
          <a:effectLst/>
        </p:spPr>
        <p:txBody>
          <a:bodyPr wrap="none">
            <a:spAutoFit/>
          </a:bodyPr>
          <a:lstStyle/>
          <a:p>
            <a:r>
              <a:rPr lang="es-ES">
                <a:solidFill>
                  <a:schemeClr val="tx2"/>
                </a:solidFill>
              </a:rPr>
              <a:t>I</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es-ES">
                <a:solidFill>
                  <a:srgbClr val="D60093"/>
                </a:solidFill>
                <a:latin typeface="Comic Sans MS" pitchFamily="66" charset="0"/>
              </a:rPr>
              <a:t>CICLO DEL NITRÓGENO</a:t>
            </a:r>
          </a:p>
        </p:txBody>
      </p:sp>
      <p:sp>
        <p:nvSpPr>
          <p:cNvPr id="141315" name="Rectangle 3"/>
          <p:cNvSpPr>
            <a:spLocks noGrp="1" noChangeArrowheads="1"/>
          </p:cNvSpPr>
          <p:nvPr>
            <p:ph type="body" idx="1"/>
          </p:nvPr>
        </p:nvSpPr>
        <p:spPr/>
        <p:txBody>
          <a:bodyPr/>
          <a:lstStyle/>
          <a:p>
            <a:pPr>
              <a:buFontTx/>
              <a:buNone/>
            </a:pPr>
            <a:r>
              <a:rPr lang="es-ES"/>
              <a:t>	</a:t>
            </a:r>
            <a:r>
              <a:rPr lang="es-ES">
                <a:solidFill>
                  <a:srgbClr val="000099"/>
                </a:solidFill>
                <a:latin typeface="Comic Sans MS" pitchFamily="66" charset="0"/>
              </a:rPr>
              <a:t>* Bacterias amonificantes que partiendo de restos orgánicos (orines y cadáveres de animales) devuelven amoníaco al suelo.</a:t>
            </a:r>
          </a:p>
          <a:p>
            <a:pPr>
              <a:buFontTx/>
              <a:buNone/>
            </a:pPr>
            <a:r>
              <a:rPr lang="es-ES">
                <a:solidFill>
                  <a:srgbClr val="000099"/>
                </a:solidFill>
                <a:latin typeface="Comic Sans MS" pitchFamily="66" charset="0"/>
              </a:rPr>
              <a:t>	* Bacterias desnitrificantes que transforman el nitrato (NO</a:t>
            </a:r>
            <a:r>
              <a:rPr lang="es-ES" sz="2000">
                <a:solidFill>
                  <a:srgbClr val="000099"/>
                </a:solidFill>
                <a:latin typeface="Comic Sans MS" pitchFamily="66" charset="0"/>
              </a:rPr>
              <a:t>3</a:t>
            </a:r>
            <a:r>
              <a:rPr lang="es-ES">
                <a:solidFill>
                  <a:srgbClr val="000099"/>
                </a:solidFill>
                <a:latin typeface="Comic Sans MS" pitchFamily="66" charset="0"/>
              </a:rPr>
              <a:t>) a nitrógeno atmosférico (N</a:t>
            </a:r>
            <a:r>
              <a:rPr lang="es-ES" sz="2000">
                <a:solidFill>
                  <a:srgbClr val="000099"/>
                </a:solidFill>
                <a:latin typeface="Comic Sans MS" pitchFamily="66" charset="0"/>
              </a:rPr>
              <a:t>2</a:t>
            </a:r>
            <a:r>
              <a:rPr lang="es-ES">
                <a:solidFill>
                  <a:srgbClr val="000099"/>
                </a:solidFill>
                <a:latin typeface="Comic Sans MS" pitchFamily="66" charset="0"/>
              </a:rPr>
              <a:t>).</a:t>
            </a:r>
          </a:p>
          <a:p>
            <a:pPr>
              <a:buFontTx/>
              <a:buNone/>
            </a:pPr>
            <a:r>
              <a:rPr lang="es-ES">
                <a:solidFill>
                  <a:srgbClr val="000099"/>
                </a:solidFill>
                <a:latin typeface="Comic Sans MS" pitchFamily="66" charset="0"/>
              </a:rPr>
              <a:t>			NO</a:t>
            </a:r>
            <a:r>
              <a:rPr lang="es-ES" sz="2000">
                <a:solidFill>
                  <a:srgbClr val="000099"/>
                </a:solidFill>
                <a:latin typeface="Comic Sans MS" pitchFamily="66" charset="0"/>
              </a:rPr>
              <a:t>3</a:t>
            </a:r>
            <a:r>
              <a:rPr lang="es-ES">
                <a:solidFill>
                  <a:srgbClr val="000099"/>
                </a:solidFill>
                <a:latin typeface="Comic Sans MS" pitchFamily="66" charset="0"/>
              </a:rPr>
              <a:t>				N</a:t>
            </a:r>
            <a:r>
              <a:rPr lang="es-ES" sz="2000">
                <a:solidFill>
                  <a:srgbClr val="000099"/>
                </a:solidFill>
                <a:latin typeface="Comic Sans MS" pitchFamily="66" charset="0"/>
              </a:rPr>
              <a:t>2</a:t>
            </a:r>
            <a:endParaRPr lang="es-ES">
              <a:solidFill>
                <a:srgbClr val="000099"/>
              </a:solidFill>
              <a:latin typeface="Comic Sans MS" pitchFamily="66" charset="0"/>
            </a:endParaRPr>
          </a:p>
          <a:p>
            <a:pPr>
              <a:buFontTx/>
              <a:buNone/>
            </a:pPr>
            <a:endParaRPr lang="es-ES"/>
          </a:p>
        </p:txBody>
      </p:sp>
      <p:sp>
        <p:nvSpPr>
          <p:cNvPr id="141316" name="AutoShape 4"/>
          <p:cNvSpPr>
            <a:spLocks noChangeArrowheads="1"/>
          </p:cNvSpPr>
          <p:nvPr/>
        </p:nvSpPr>
        <p:spPr bwMode="auto">
          <a:xfrm>
            <a:off x="3995738" y="5445125"/>
            <a:ext cx="976312" cy="485775"/>
          </a:xfrm>
          <a:prstGeom prst="rightArrow">
            <a:avLst>
              <a:gd name="adj1" fmla="val 50000"/>
              <a:gd name="adj2" fmla="val 50245"/>
            </a:avLst>
          </a:prstGeom>
          <a:solidFill>
            <a:schemeClr val="accent1"/>
          </a:solidFill>
          <a:ln w="9525">
            <a:solidFill>
              <a:schemeClr val="tx1"/>
            </a:solidFill>
            <a:miter lim="800000"/>
            <a:headEnd/>
            <a:tailEnd/>
          </a:ln>
          <a:effectLst/>
        </p:spPr>
        <p:txBody>
          <a:bodyPr wrap="none" anchor="ctr"/>
          <a:lstStyle/>
          <a:p>
            <a:endParaRPr lang="es-E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s-ES">
                <a:solidFill>
                  <a:srgbClr val="FF6600"/>
                </a:solidFill>
                <a:latin typeface="Comic Sans MS" pitchFamily="66" charset="0"/>
              </a:rPr>
              <a:t>CICLO DEL FÓSFORO</a:t>
            </a:r>
          </a:p>
        </p:txBody>
      </p:sp>
      <p:sp>
        <p:nvSpPr>
          <p:cNvPr id="48131" name="Rectangle 3"/>
          <p:cNvSpPr>
            <a:spLocks noGrp="1" noChangeArrowheads="1"/>
          </p:cNvSpPr>
          <p:nvPr>
            <p:ph type="body" sz="half" idx="1"/>
          </p:nvPr>
        </p:nvSpPr>
        <p:spPr>
          <a:xfrm>
            <a:off x="395288" y="1268413"/>
            <a:ext cx="4032250" cy="5400675"/>
          </a:xfrm>
        </p:spPr>
        <p:txBody>
          <a:bodyPr>
            <a:normAutofit fontScale="92500" lnSpcReduction="10000"/>
          </a:bodyPr>
          <a:lstStyle/>
          <a:p>
            <a:pPr>
              <a:buFontTx/>
              <a:buNone/>
            </a:pPr>
            <a:r>
              <a:rPr lang="es-ES" sz="2800"/>
              <a:t>   </a:t>
            </a:r>
            <a:r>
              <a:rPr lang="es-ES">
                <a:solidFill>
                  <a:srgbClr val="000099"/>
                </a:solidFill>
                <a:latin typeface="Comic Sans MS" pitchFamily="66" charset="0"/>
              </a:rPr>
              <a:t>El </a:t>
            </a:r>
            <a:r>
              <a:rPr lang="es-ES" b="1">
                <a:solidFill>
                  <a:srgbClr val="000099"/>
                </a:solidFill>
                <a:latin typeface="Comic Sans MS" pitchFamily="66" charset="0"/>
              </a:rPr>
              <a:t>fósforo</a:t>
            </a:r>
            <a:r>
              <a:rPr lang="es-ES">
                <a:solidFill>
                  <a:srgbClr val="000099"/>
                </a:solidFill>
                <a:latin typeface="Comic Sans MS" pitchFamily="66" charset="0"/>
              </a:rPr>
              <a:t> es un componente de los ácidos nucleicos y de la molécula donante de energía, el ATP. </a:t>
            </a:r>
          </a:p>
          <a:p>
            <a:pPr>
              <a:buFontTx/>
              <a:buNone/>
            </a:pPr>
            <a:r>
              <a:rPr lang="es-ES">
                <a:solidFill>
                  <a:srgbClr val="000099"/>
                </a:solidFill>
                <a:latin typeface="Comic Sans MS" pitchFamily="66" charset="0"/>
              </a:rPr>
              <a:t>	Se encuentra también en huesos y dientes de animales.</a:t>
            </a:r>
          </a:p>
          <a:p>
            <a:pPr>
              <a:buFontTx/>
              <a:buNone/>
            </a:pPr>
            <a:endParaRPr lang="es-ES">
              <a:solidFill>
                <a:srgbClr val="000099"/>
              </a:solidFill>
              <a:latin typeface="Comic Sans MS" pitchFamily="66" charset="0"/>
            </a:endParaRPr>
          </a:p>
          <a:p>
            <a:pPr>
              <a:buFontTx/>
              <a:buNone/>
            </a:pPr>
            <a:r>
              <a:rPr lang="es-ES" sz="2400">
                <a:solidFill>
                  <a:srgbClr val="000099"/>
                </a:solidFill>
                <a:latin typeface="Comic Sans MS" pitchFamily="66" charset="0"/>
              </a:rPr>
              <a:t>	</a:t>
            </a:r>
          </a:p>
        </p:txBody>
      </p:sp>
      <p:pic>
        <p:nvPicPr>
          <p:cNvPr id="48135" name="Picture 7" descr="molecula-atp"/>
          <p:cNvPicPr>
            <a:picLocks noChangeAspect="1" noChangeArrowheads="1"/>
          </p:cNvPicPr>
          <p:nvPr>
            <p:ph sz="quarter" idx="2"/>
          </p:nvPr>
        </p:nvPicPr>
        <p:blipFill>
          <a:blip r:embed="rId2" cstate="print"/>
          <a:srcRect/>
          <a:stretch>
            <a:fillRect/>
          </a:stretch>
        </p:blipFill>
        <p:spPr>
          <a:xfrm>
            <a:off x="5580063" y="1196975"/>
            <a:ext cx="2212975" cy="2232025"/>
          </a:xfrm>
          <a:noFill/>
          <a:ln/>
        </p:spPr>
      </p:pic>
      <p:pic>
        <p:nvPicPr>
          <p:cNvPr id="48139" name="Picture 11" descr="nucleotidos_y_acidos_nucleicos02"/>
          <p:cNvPicPr>
            <a:picLocks noChangeAspect="1" noChangeArrowheads="1"/>
          </p:cNvPicPr>
          <p:nvPr>
            <p:ph sz="quarter" idx="3"/>
          </p:nvPr>
        </p:nvPicPr>
        <p:blipFill>
          <a:blip r:embed="rId3" cstate="print"/>
          <a:srcRect/>
          <a:stretch>
            <a:fillRect/>
          </a:stretch>
        </p:blipFill>
        <p:spPr>
          <a:xfrm>
            <a:off x="5219700" y="3357563"/>
            <a:ext cx="2447925" cy="3311525"/>
          </a:xfrm>
          <a:noFill/>
          <a:ln/>
        </p:spPr>
      </p:pic>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8135"/>
                                        </p:tgtEl>
                                        <p:attrNameLst>
                                          <p:attrName>style.visibility</p:attrName>
                                        </p:attrNameLst>
                                      </p:cBhvr>
                                      <p:to>
                                        <p:strVal val="visible"/>
                                      </p:to>
                                    </p:set>
                                    <p:anim calcmode="lin" valueType="num">
                                      <p:cBhvr additive="base">
                                        <p:cTn id="7" dur="1000" fill="hold"/>
                                        <p:tgtEl>
                                          <p:spTgt spid="48135"/>
                                        </p:tgtEl>
                                        <p:attrNameLst>
                                          <p:attrName>ppt_x</p:attrName>
                                        </p:attrNameLst>
                                      </p:cBhvr>
                                      <p:tavLst>
                                        <p:tav tm="0">
                                          <p:val>
                                            <p:strVal val="#ppt_x"/>
                                          </p:val>
                                        </p:tav>
                                        <p:tav tm="100000">
                                          <p:val>
                                            <p:strVal val="#ppt_x"/>
                                          </p:val>
                                        </p:tav>
                                      </p:tavLst>
                                    </p:anim>
                                    <p:anim calcmode="lin" valueType="num">
                                      <p:cBhvr additive="base">
                                        <p:cTn id="8" dur="1000" fill="hold"/>
                                        <p:tgtEl>
                                          <p:spTgt spid="481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457200" y="0"/>
            <a:ext cx="8229600" cy="981075"/>
          </a:xfrm>
        </p:spPr>
        <p:txBody>
          <a:bodyPr/>
          <a:lstStyle/>
          <a:p>
            <a:r>
              <a:rPr lang="es-ES">
                <a:solidFill>
                  <a:srgbClr val="FF6600"/>
                </a:solidFill>
                <a:latin typeface="Comic Sans MS" pitchFamily="66" charset="0"/>
              </a:rPr>
              <a:t>CICLO DEL FOSFÓRO</a:t>
            </a:r>
          </a:p>
        </p:txBody>
      </p:sp>
      <p:sp>
        <p:nvSpPr>
          <p:cNvPr id="96259" name="Rectangle 3"/>
          <p:cNvSpPr>
            <a:spLocks noGrp="1" noChangeArrowheads="1"/>
          </p:cNvSpPr>
          <p:nvPr>
            <p:ph type="body" idx="1"/>
          </p:nvPr>
        </p:nvSpPr>
        <p:spPr>
          <a:xfrm>
            <a:off x="457200" y="908050"/>
            <a:ext cx="8229600" cy="5218113"/>
          </a:xfrm>
        </p:spPr>
        <p:txBody>
          <a:bodyPr/>
          <a:lstStyle/>
          <a:p>
            <a:pPr>
              <a:lnSpc>
                <a:spcPct val="90000"/>
              </a:lnSpc>
              <a:buFontTx/>
              <a:buNone/>
            </a:pPr>
            <a:r>
              <a:rPr lang="es-ES" sz="2000">
                <a:solidFill>
                  <a:srgbClr val="000099"/>
                </a:solidFill>
                <a:latin typeface="Comic Sans MS" pitchFamily="66" charset="0"/>
              </a:rPr>
              <a:t>	</a:t>
            </a:r>
            <a:r>
              <a:rPr lang="es-ES" altLang="zh-TW" sz="2400">
                <a:ea typeface="新細明體" charset="-120"/>
              </a:rPr>
              <a:t/>
            </a:r>
            <a:br>
              <a:rPr lang="es-ES" altLang="zh-TW" sz="2400">
                <a:ea typeface="新細明體" charset="-120"/>
              </a:rPr>
            </a:br>
            <a:r>
              <a:rPr lang="es-ES">
                <a:solidFill>
                  <a:srgbClr val="000099"/>
                </a:solidFill>
                <a:latin typeface="Comic Sans MS" pitchFamily="66" charset="0"/>
              </a:rPr>
              <a:t>En la naturaleza la principal reserva de fósforo se encuentra en las rocas de tipo apatito (fosfato tricálcico) en la corteza terrestre, por lo que no es una forma accesible para los seres vivos. </a:t>
            </a:r>
          </a:p>
          <a:p>
            <a:pPr>
              <a:lnSpc>
                <a:spcPct val="90000"/>
              </a:lnSpc>
              <a:buFontTx/>
              <a:buNone/>
            </a:pPr>
            <a:endParaRPr lang="es-ES">
              <a:solidFill>
                <a:srgbClr val="000099"/>
              </a:solidFill>
              <a:latin typeface="Comic Sans MS" pitchFamily="66" charset="0"/>
            </a:endParaRPr>
          </a:p>
          <a:p>
            <a:pPr>
              <a:lnSpc>
                <a:spcPct val="90000"/>
              </a:lnSpc>
              <a:buFontTx/>
              <a:buNone/>
            </a:pPr>
            <a:r>
              <a:rPr lang="es-ES">
                <a:solidFill>
                  <a:srgbClr val="000099"/>
                </a:solidFill>
                <a:latin typeface="Comic Sans MS" pitchFamily="66" charset="0"/>
              </a:rPr>
              <a:t>	Por meteorización se libera lentamente entrando en los ecosistemas terrestres en forma de sales disueltas (fosfatos).</a:t>
            </a:r>
          </a:p>
          <a:p>
            <a:pPr>
              <a:lnSpc>
                <a:spcPct val="90000"/>
              </a:lnSpc>
              <a:buFontTx/>
              <a:buNone/>
            </a:pPr>
            <a:endParaRPr lang="es-ES">
              <a:solidFill>
                <a:srgbClr val="000099"/>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anim calcmode="lin" valueType="num">
                                      <p:cBhvr additive="base">
                                        <p:cTn id="7" dur="500" fill="hold"/>
                                        <p:tgtEl>
                                          <p:spTgt spid="962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625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Rectangle 4"/>
          <p:cNvSpPr>
            <a:spLocks noGrp="1" noChangeArrowheads="1"/>
          </p:cNvSpPr>
          <p:nvPr>
            <p:ph type="title"/>
          </p:nvPr>
        </p:nvSpPr>
        <p:spPr/>
        <p:txBody>
          <a:bodyPr/>
          <a:lstStyle/>
          <a:p>
            <a:r>
              <a:rPr lang="es-ES">
                <a:solidFill>
                  <a:srgbClr val="FF6600"/>
                </a:solidFill>
                <a:latin typeface="Comic Sans MS" pitchFamily="66" charset="0"/>
              </a:rPr>
              <a:t>CICLO DEL FÓSFORO</a:t>
            </a:r>
          </a:p>
        </p:txBody>
      </p:sp>
      <p:sp>
        <p:nvSpPr>
          <p:cNvPr id="82950" name="Rectangle 6"/>
          <p:cNvSpPr>
            <a:spLocks noGrp="1" noChangeArrowheads="1"/>
          </p:cNvSpPr>
          <p:nvPr>
            <p:ph type="body" sz="half" idx="2"/>
          </p:nvPr>
        </p:nvSpPr>
        <p:spPr>
          <a:xfrm>
            <a:off x="457200" y="5373688"/>
            <a:ext cx="8229600" cy="1484312"/>
          </a:xfrm>
        </p:spPr>
        <p:txBody>
          <a:bodyPr/>
          <a:lstStyle/>
          <a:p>
            <a:pPr>
              <a:buFontTx/>
              <a:buNone/>
            </a:pPr>
            <a:r>
              <a:rPr lang="es-ES" sz="2800">
                <a:solidFill>
                  <a:srgbClr val="000099"/>
                </a:solidFill>
                <a:latin typeface="Comic Sans MS" pitchFamily="66" charset="0"/>
              </a:rPr>
              <a:t>1	Las plantas toman del suelo el fósforo en forma de sales minerales, los fosfatos, y lo incorporan a sus estructuras.</a:t>
            </a:r>
          </a:p>
        </p:txBody>
      </p:sp>
      <p:pic>
        <p:nvPicPr>
          <p:cNvPr id="82953" name="Picture 9" descr="CICLO LOCAL DEL FOSFORO"/>
          <p:cNvPicPr>
            <a:picLocks noChangeAspect="1" noChangeArrowheads="1"/>
          </p:cNvPicPr>
          <p:nvPr>
            <p:ph sz="half" idx="1"/>
          </p:nvPr>
        </p:nvPicPr>
        <p:blipFill>
          <a:blip r:embed="rId2" cstate="print"/>
          <a:srcRect/>
          <a:stretch>
            <a:fillRect/>
          </a:stretch>
        </p:blipFill>
        <p:spPr>
          <a:xfrm>
            <a:off x="900113" y="1341438"/>
            <a:ext cx="7129462" cy="3816350"/>
          </a:xfrm>
          <a:noFill/>
          <a:ln/>
        </p:spPr>
      </p:pic>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2950">
                                            <p:txEl>
                                              <p:pRg st="0" end="0"/>
                                            </p:txEl>
                                          </p:spTgt>
                                        </p:tgtEl>
                                        <p:attrNameLst>
                                          <p:attrName>style.visibility</p:attrName>
                                        </p:attrNameLst>
                                      </p:cBhvr>
                                      <p:to>
                                        <p:strVal val="visible"/>
                                      </p:to>
                                    </p:set>
                                    <p:anim calcmode="lin" valueType="num">
                                      <p:cBhvr additive="base">
                                        <p:cTn id="7" dur="1000" fill="hold"/>
                                        <p:tgtEl>
                                          <p:spTgt spid="82950">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8295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620688"/>
            <a:ext cx="8640960" cy="4724370"/>
          </a:xfrm>
          <a:prstGeom prst="rect">
            <a:avLst/>
          </a:prstGeom>
        </p:spPr>
        <p:txBody>
          <a:bodyPr wrap="square">
            <a:spAutoFit/>
          </a:bodyPr>
          <a:lstStyle/>
          <a:p>
            <a:pPr>
              <a:spcBef>
                <a:spcPct val="50000"/>
              </a:spcBef>
            </a:pPr>
            <a:r>
              <a:rPr lang="es-ES" sz="2000" b="1" dirty="0" smtClean="0">
                <a:solidFill>
                  <a:schemeClr val="tx2"/>
                </a:solidFill>
              </a:rPr>
              <a:t>En los ciclos biogeoquímicos se pueden reconocer dos elementos       o componentes:  elementos bióticos y abióticos.</a:t>
            </a:r>
            <a:br>
              <a:rPr lang="es-ES" sz="2000" b="1" dirty="0" smtClean="0">
                <a:solidFill>
                  <a:schemeClr val="tx2"/>
                </a:solidFill>
              </a:rPr>
            </a:br>
            <a:r>
              <a:rPr lang="es-ES" dirty="0" smtClean="0"/>
              <a:t/>
            </a:r>
            <a:br>
              <a:rPr lang="es-ES" dirty="0" smtClean="0"/>
            </a:br>
            <a:endParaRPr lang="es-ES" dirty="0" smtClean="0"/>
          </a:p>
          <a:p>
            <a:pPr>
              <a:spcBef>
                <a:spcPct val="50000"/>
              </a:spcBef>
            </a:pPr>
            <a:r>
              <a:rPr lang="es-ES" b="1" dirty="0" smtClean="0"/>
              <a:t>· </a:t>
            </a:r>
            <a:r>
              <a:rPr lang="es-ES" b="1" u="sng" dirty="0" smtClean="0">
                <a:solidFill>
                  <a:srgbClr val="3366FF"/>
                </a:solidFill>
              </a:rPr>
              <a:t>La parte biótica</a:t>
            </a:r>
            <a:r>
              <a:rPr lang="es-ES" b="1" dirty="0" smtClean="0">
                <a:solidFill>
                  <a:srgbClr val="3366FF"/>
                </a:solidFill>
              </a:rPr>
              <a:t>:</a:t>
            </a:r>
            <a:r>
              <a:rPr lang="es-ES" dirty="0" smtClean="0">
                <a:solidFill>
                  <a:srgbClr val="3366FF"/>
                </a:solidFill>
              </a:rPr>
              <a:t> Comprende la inclusión de sustancias inorgánicas en el organismo y la subsiguiente descomposición y </a:t>
            </a:r>
            <a:r>
              <a:rPr lang="es-ES" dirty="0" err="1" smtClean="0">
                <a:solidFill>
                  <a:srgbClr val="3366FF"/>
                </a:solidFill>
              </a:rPr>
              <a:t>remineralización</a:t>
            </a:r>
            <a:r>
              <a:rPr lang="es-ES" dirty="0" smtClean="0">
                <a:solidFill>
                  <a:srgbClr val="3366FF"/>
                </a:solidFill>
              </a:rPr>
              <a:t>. El intercambio de elementos es rápido, pero la cantidad de sustancias inorgánicas no es mayor. El organismo vivo toma elementos inorgánicos y al morir y descomponerse éstos son devueltos al ambiente para ser nuevamente aprovechados.</a:t>
            </a:r>
            <a:br>
              <a:rPr lang="es-ES" dirty="0" smtClean="0">
                <a:solidFill>
                  <a:srgbClr val="3366FF"/>
                </a:solidFill>
              </a:rPr>
            </a:br>
            <a:r>
              <a:rPr lang="es-ES" dirty="0" smtClean="0">
                <a:solidFill>
                  <a:srgbClr val="3366FF"/>
                </a:solidFill>
              </a:rPr>
              <a:t/>
            </a:r>
            <a:br>
              <a:rPr lang="es-ES" dirty="0" smtClean="0">
                <a:solidFill>
                  <a:srgbClr val="3366FF"/>
                </a:solidFill>
              </a:rPr>
            </a:br>
            <a:r>
              <a:rPr lang="es-ES" b="1" u="sng" dirty="0" smtClean="0">
                <a:solidFill>
                  <a:srgbClr val="3366FF"/>
                </a:solidFill>
              </a:rPr>
              <a:t>· La parte abiótica</a:t>
            </a:r>
            <a:r>
              <a:rPr lang="es-ES" b="1" dirty="0" smtClean="0">
                <a:solidFill>
                  <a:srgbClr val="3366FF"/>
                </a:solidFill>
              </a:rPr>
              <a:t>:</a:t>
            </a:r>
            <a:r>
              <a:rPr lang="es-ES" dirty="0" smtClean="0">
                <a:solidFill>
                  <a:srgbClr val="3366FF"/>
                </a:solidFill>
              </a:rPr>
              <a:t> El medio contiene gran cantidad de sustancias inorgánicas, que se descomponen con lentitud y están a disposición del organismo en forma abundante y fácil (agua, dióxido de carbono, oxigeno) o escasa y difícil (fósforo y nitrógeno, por ejemplo). En el primer caso se trata de ciclos atmosféricos con grandes reservas de materiales; en el segundo se trata de materiales sedimentarlos (fósforo, hierro, azufre, magnesio, y elementos menores).</a:t>
            </a:r>
            <a:endParaRPr lang="es-ES" dirty="0">
              <a:solidFill>
                <a:srgbClr val="3366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619672" y="476672"/>
            <a:ext cx="6800271" cy="707886"/>
          </a:xfrm>
          <a:prstGeom prst="rect">
            <a:avLst/>
          </a:prstGeom>
        </p:spPr>
        <p:txBody>
          <a:bodyPr wrap="square">
            <a:spAutoFit/>
          </a:bodyPr>
          <a:lstStyle/>
          <a:p>
            <a:r>
              <a:rPr lang="es-ES" sz="4000" dirty="0" smtClean="0">
                <a:solidFill>
                  <a:srgbClr val="FF0000"/>
                </a:solidFill>
                <a:latin typeface="Times New Roman" pitchFamily="18" charset="0"/>
                <a:cs typeface="Times New Roman" pitchFamily="18" charset="0"/>
              </a:rPr>
              <a:t>CICLOS DE LA MATERIA</a:t>
            </a:r>
            <a:endParaRPr lang="es-ES" sz="4000" dirty="0"/>
          </a:p>
        </p:txBody>
      </p:sp>
      <p:sp>
        <p:nvSpPr>
          <p:cNvPr id="5" name="4 Rectángulo"/>
          <p:cNvSpPr/>
          <p:nvPr/>
        </p:nvSpPr>
        <p:spPr>
          <a:xfrm>
            <a:off x="539552" y="1124744"/>
            <a:ext cx="8208912" cy="4358116"/>
          </a:xfrm>
          <a:prstGeom prst="rect">
            <a:avLst/>
          </a:prstGeom>
        </p:spPr>
        <p:txBody>
          <a:bodyPr wrap="square">
            <a:spAutoFit/>
          </a:bodyPr>
          <a:lstStyle/>
          <a:p>
            <a:pPr algn="ctr">
              <a:lnSpc>
                <a:spcPct val="90000"/>
              </a:lnSpc>
            </a:pPr>
            <a:r>
              <a:rPr lang="es-ES" sz="2800" dirty="0" smtClean="0">
                <a:solidFill>
                  <a:srgbClr val="000099"/>
                </a:solidFill>
                <a:latin typeface="Times New Roman" pitchFamily="18" charset="0"/>
                <a:cs typeface="Times New Roman" pitchFamily="18" charset="0"/>
              </a:rPr>
              <a:t>Los átomos de fósforo (P), carbono (C), nitrógeno (N) y el resto de los elementos químicos que forman los seres vivos, son los mismos átomos que han existido en la Tierra desde su origen.</a:t>
            </a:r>
          </a:p>
          <a:p>
            <a:pPr algn="ctr">
              <a:lnSpc>
                <a:spcPct val="90000"/>
              </a:lnSpc>
            </a:pPr>
            <a:endParaRPr lang="es-ES" sz="2800" dirty="0" smtClean="0">
              <a:solidFill>
                <a:srgbClr val="000099"/>
              </a:solidFill>
              <a:latin typeface="Times New Roman" pitchFamily="18" charset="0"/>
              <a:cs typeface="Times New Roman" pitchFamily="18" charset="0"/>
            </a:endParaRPr>
          </a:p>
          <a:p>
            <a:pPr algn="ctr">
              <a:lnSpc>
                <a:spcPct val="90000"/>
              </a:lnSpc>
            </a:pPr>
            <a:r>
              <a:rPr lang="es-ES" sz="2800" dirty="0" smtClean="0">
                <a:solidFill>
                  <a:srgbClr val="000099"/>
                </a:solidFill>
                <a:latin typeface="Times New Roman" pitchFamily="18" charset="0"/>
                <a:cs typeface="Times New Roman" pitchFamily="18" charset="0"/>
              </a:rPr>
              <a:t>Una elemento químico puede ser parte de un organismo en un momento y parte del ambiente del organismo en otro momento; por ejemplo, alguno de los átomos de carbono de la piel que cubre nuestra mano puede haber formado parte de la hoja de una planta, la piel de un dinosaurio o de una capa de roca cali</a:t>
            </a:r>
            <a:r>
              <a:rPr lang="es-ES" sz="2800" dirty="0" smtClean="0">
                <a:solidFill>
                  <a:srgbClr val="000099"/>
                </a:solidFill>
                <a:latin typeface="Times New Roman" pitchFamily="18" charset="0"/>
                <a:cs typeface="Times New Roman" pitchFamily="18" charset="0"/>
              </a:rPr>
              <a:t>za</a:t>
            </a:r>
            <a:r>
              <a:rPr lang="es-ES" dirty="0" smtClean="0">
                <a:solidFill>
                  <a:srgbClr val="000099"/>
                </a:solidFill>
                <a:latin typeface="Times New Roman" pitchFamily="18" charset="0"/>
                <a:cs typeface="Times New Roman" pitchFamily="18" charset="0"/>
              </a:rPr>
              <a:t>. </a:t>
            </a:r>
            <a:endParaRPr lang="es-ES" dirty="0">
              <a:solidFill>
                <a:srgbClr val="000099"/>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331640" y="476672"/>
            <a:ext cx="6624736" cy="584775"/>
          </a:xfrm>
          <a:prstGeom prst="rect">
            <a:avLst/>
          </a:prstGeom>
        </p:spPr>
        <p:txBody>
          <a:bodyPr wrap="square">
            <a:spAutoFit/>
          </a:bodyPr>
          <a:lstStyle/>
          <a:p>
            <a:r>
              <a:rPr lang="es-ES" sz="3200" dirty="0" smtClean="0">
                <a:solidFill>
                  <a:srgbClr val="FF0000"/>
                </a:solidFill>
                <a:latin typeface="Times New Roman" pitchFamily="18" charset="0"/>
                <a:cs typeface="Times New Roman" pitchFamily="18" charset="0"/>
              </a:rPr>
              <a:t>CICLOS    DE   LA     MATERIA</a:t>
            </a:r>
            <a:endParaRPr lang="es-ES" sz="3200" dirty="0">
              <a:latin typeface="Times New Roman" pitchFamily="18" charset="0"/>
              <a:cs typeface="Times New Roman" pitchFamily="18" charset="0"/>
            </a:endParaRPr>
          </a:p>
        </p:txBody>
      </p:sp>
      <p:sp>
        <p:nvSpPr>
          <p:cNvPr id="3" name="2 Rectángulo"/>
          <p:cNvSpPr/>
          <p:nvPr/>
        </p:nvSpPr>
        <p:spPr>
          <a:xfrm>
            <a:off x="395536" y="1052736"/>
            <a:ext cx="8280920" cy="5016758"/>
          </a:xfrm>
          <a:prstGeom prst="rect">
            <a:avLst/>
          </a:prstGeom>
        </p:spPr>
        <p:txBody>
          <a:bodyPr wrap="square">
            <a:spAutoFit/>
          </a:bodyPr>
          <a:lstStyle/>
          <a:p>
            <a:pPr>
              <a:buFontTx/>
              <a:buNone/>
            </a:pPr>
            <a:r>
              <a:rPr lang="es-ES" sz="3200" dirty="0" smtClean="0">
                <a:solidFill>
                  <a:srgbClr val="000099"/>
                </a:solidFill>
                <a:latin typeface="Times New Roman" pitchFamily="18" charset="0"/>
                <a:cs typeface="Times New Roman" pitchFamily="18" charset="0"/>
              </a:rPr>
              <a:t>La producción de materia viva y su funcionamiento requiere de ciertos elementos( N, C, P, S, O e H). </a:t>
            </a:r>
          </a:p>
          <a:p>
            <a:pPr>
              <a:buFontTx/>
              <a:buNone/>
            </a:pPr>
            <a:r>
              <a:rPr lang="es-ES" sz="3200" dirty="0" smtClean="0">
                <a:solidFill>
                  <a:srgbClr val="000099"/>
                </a:solidFill>
                <a:latin typeface="Times New Roman" pitchFamily="18" charset="0"/>
                <a:cs typeface="Times New Roman" pitchFamily="18" charset="0"/>
              </a:rPr>
              <a:t>		</a:t>
            </a:r>
          </a:p>
          <a:p>
            <a:pPr>
              <a:buFontTx/>
              <a:buNone/>
            </a:pPr>
            <a:r>
              <a:rPr lang="es-ES" sz="3200" dirty="0" smtClean="0">
                <a:solidFill>
                  <a:srgbClr val="000099"/>
                </a:solidFill>
                <a:latin typeface="Times New Roman" pitchFamily="18" charset="0"/>
                <a:cs typeface="Times New Roman" pitchFamily="18" charset="0"/>
              </a:rPr>
              <a:t>		Su relativa escasez en el planeta se compensa gracias a los ciclos biogeoquímicos, que posibilitan la migración, la circulación y el reciclado de estos bioelementos desde el medio ambiente a los seres vivos </a:t>
            </a:r>
            <a:r>
              <a:rPr lang="es-ES" sz="3200" dirty="0" smtClean="0">
                <a:solidFill>
                  <a:srgbClr val="000099"/>
                </a:solidFill>
                <a:latin typeface="Comic Sans MS" pitchFamily="66" charset="0"/>
              </a:rPr>
              <a:t>y de estos nuevamente al medio</a:t>
            </a:r>
            <a:endParaRPr lang="es-ES"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27584" y="620688"/>
            <a:ext cx="7992888" cy="3444020"/>
          </a:xfrm>
          <a:prstGeom prst="rect">
            <a:avLst/>
          </a:prstGeom>
        </p:spPr>
        <p:txBody>
          <a:bodyPr wrap="square">
            <a:spAutoFit/>
          </a:bodyPr>
          <a:lstStyle/>
          <a:p>
            <a:pPr>
              <a:lnSpc>
                <a:spcPct val="90000"/>
              </a:lnSpc>
              <a:buFontTx/>
              <a:buNone/>
            </a:pPr>
            <a:r>
              <a:rPr lang="es-ES" sz="3200" dirty="0" smtClean="0">
                <a:solidFill>
                  <a:srgbClr val="000099"/>
                </a:solidFill>
                <a:latin typeface="Times New Roman" pitchFamily="18" charset="0"/>
                <a:cs typeface="Times New Roman" pitchFamily="18" charset="0"/>
              </a:rPr>
              <a:t>Estos elementos circulan a través del aire, el suelo, el agua y los seres vivos.</a:t>
            </a:r>
          </a:p>
          <a:p>
            <a:pPr>
              <a:lnSpc>
                <a:spcPct val="90000"/>
              </a:lnSpc>
              <a:buFontTx/>
              <a:buNone/>
            </a:pPr>
            <a:endParaRPr lang="es-ES" sz="3200" dirty="0" smtClean="0">
              <a:solidFill>
                <a:srgbClr val="000099"/>
              </a:solidFill>
              <a:latin typeface="Times New Roman" pitchFamily="18" charset="0"/>
              <a:cs typeface="Times New Roman" pitchFamily="18" charset="0"/>
            </a:endParaRPr>
          </a:p>
          <a:p>
            <a:pPr>
              <a:lnSpc>
                <a:spcPct val="90000"/>
              </a:lnSpc>
              <a:buFontTx/>
              <a:buNone/>
            </a:pPr>
            <a:r>
              <a:rPr lang="es-ES" sz="3200" dirty="0" smtClean="0">
                <a:solidFill>
                  <a:srgbClr val="000099"/>
                </a:solidFill>
                <a:latin typeface="Times New Roman" pitchFamily="18" charset="0"/>
                <a:cs typeface="Times New Roman" pitchFamily="18" charset="0"/>
              </a:rPr>
              <a:t>	Gracias a los ciclos es posible que los elementos se encuentren disponibles para ser usados una y otra vez por los organismos; </a:t>
            </a:r>
            <a:r>
              <a:rPr lang="es-ES" sz="3200" u="sng" dirty="0" smtClean="0">
                <a:solidFill>
                  <a:srgbClr val="000099"/>
                </a:solidFill>
                <a:latin typeface="Times New Roman" pitchFamily="18" charset="0"/>
                <a:cs typeface="Times New Roman" pitchFamily="18" charset="0"/>
              </a:rPr>
              <a:t>sin estos la vida se extinguiría. </a:t>
            </a:r>
          </a:p>
          <a:p>
            <a:pPr>
              <a:lnSpc>
                <a:spcPct val="90000"/>
              </a:lnSpc>
              <a:buFontTx/>
              <a:buNone/>
            </a:pPr>
            <a:r>
              <a:rPr lang="es-ES" dirty="0" smtClean="0">
                <a:latin typeface="Comic Sans MS" pitchFamily="66" charset="0"/>
              </a:rPr>
              <a:t> </a:t>
            </a:r>
            <a:endParaRPr lang="es-ES" dirty="0">
              <a:latin typeface="Comic Sans MS"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67544" y="692696"/>
            <a:ext cx="8676456" cy="584775"/>
          </a:xfrm>
          <a:prstGeom prst="rect">
            <a:avLst/>
          </a:prstGeom>
        </p:spPr>
        <p:txBody>
          <a:bodyPr wrap="square">
            <a:spAutoFit/>
          </a:bodyPr>
          <a:lstStyle/>
          <a:p>
            <a:r>
              <a:rPr lang="es-ES" sz="3200" dirty="0" smtClean="0">
                <a:solidFill>
                  <a:srgbClr val="FF0000"/>
                </a:solidFill>
                <a:latin typeface="Times New Roman" pitchFamily="18" charset="0"/>
                <a:cs typeface="Times New Roman" pitchFamily="18" charset="0"/>
              </a:rPr>
              <a:t>CICLOS DE LA MATERIA</a:t>
            </a:r>
            <a:endParaRPr lang="es-ES" sz="3200" dirty="0">
              <a:latin typeface="Times New Roman" pitchFamily="18" charset="0"/>
              <a:cs typeface="Times New Roman" pitchFamily="18" charset="0"/>
            </a:endParaRPr>
          </a:p>
        </p:txBody>
      </p:sp>
      <p:sp>
        <p:nvSpPr>
          <p:cNvPr id="3" name="2 Rectángulo"/>
          <p:cNvSpPr/>
          <p:nvPr/>
        </p:nvSpPr>
        <p:spPr>
          <a:xfrm>
            <a:off x="683568" y="1196753"/>
            <a:ext cx="8136904" cy="3539430"/>
          </a:xfrm>
          <a:prstGeom prst="rect">
            <a:avLst/>
          </a:prstGeom>
        </p:spPr>
        <p:txBody>
          <a:bodyPr wrap="square">
            <a:spAutoFit/>
          </a:bodyPr>
          <a:lstStyle/>
          <a:p>
            <a:pPr>
              <a:buFontTx/>
              <a:buNone/>
            </a:pPr>
            <a:r>
              <a:rPr lang="es-ES" sz="3200" dirty="0" smtClean="0">
                <a:solidFill>
                  <a:srgbClr val="000099"/>
                </a:solidFill>
                <a:latin typeface="Times New Roman" pitchFamily="18" charset="0"/>
                <a:cs typeface="Times New Roman" pitchFamily="18" charset="0"/>
              </a:rPr>
              <a:t>Los principales ciclos </a:t>
            </a:r>
          </a:p>
          <a:p>
            <a:pPr>
              <a:buFontTx/>
              <a:buNone/>
            </a:pPr>
            <a:r>
              <a:rPr lang="es-ES" sz="3200" dirty="0" smtClean="0">
                <a:solidFill>
                  <a:srgbClr val="000099"/>
                </a:solidFill>
                <a:latin typeface="Times New Roman" pitchFamily="18" charset="0"/>
                <a:cs typeface="Times New Roman" pitchFamily="18" charset="0"/>
              </a:rPr>
              <a:t>	son:</a:t>
            </a:r>
          </a:p>
          <a:p>
            <a:pPr>
              <a:buFontTx/>
              <a:buNone/>
            </a:pPr>
            <a:r>
              <a:rPr lang="es-ES" sz="3200" dirty="0" smtClean="0">
                <a:solidFill>
                  <a:srgbClr val="000099"/>
                </a:solidFill>
                <a:latin typeface="Times New Roman" pitchFamily="18" charset="0"/>
                <a:cs typeface="Times New Roman" pitchFamily="18" charset="0"/>
              </a:rPr>
              <a:t>     		El carbono, C </a:t>
            </a:r>
          </a:p>
          <a:p>
            <a:pPr>
              <a:buFontTx/>
              <a:buNone/>
            </a:pPr>
            <a:r>
              <a:rPr lang="es-ES" sz="3200" dirty="0">
                <a:solidFill>
                  <a:srgbClr val="000099"/>
                </a:solidFill>
                <a:latin typeface="Times New Roman" pitchFamily="18" charset="0"/>
                <a:cs typeface="Times New Roman" pitchFamily="18" charset="0"/>
              </a:rPr>
              <a:t> </a:t>
            </a:r>
            <a:r>
              <a:rPr lang="es-ES" sz="3200" dirty="0" smtClean="0">
                <a:solidFill>
                  <a:srgbClr val="000099"/>
                </a:solidFill>
                <a:latin typeface="Times New Roman" pitchFamily="18" charset="0"/>
                <a:cs typeface="Times New Roman" pitchFamily="18" charset="0"/>
              </a:rPr>
              <a:t>                 El oxigeno, O</a:t>
            </a:r>
          </a:p>
          <a:p>
            <a:pPr>
              <a:buFontTx/>
              <a:buNone/>
            </a:pPr>
            <a:r>
              <a:rPr lang="es-ES" sz="3200" dirty="0">
                <a:solidFill>
                  <a:srgbClr val="000099"/>
                </a:solidFill>
                <a:latin typeface="Times New Roman" pitchFamily="18" charset="0"/>
                <a:cs typeface="Times New Roman" pitchFamily="18" charset="0"/>
              </a:rPr>
              <a:t> </a:t>
            </a:r>
            <a:r>
              <a:rPr lang="es-ES" sz="3200" dirty="0" smtClean="0">
                <a:solidFill>
                  <a:srgbClr val="000099"/>
                </a:solidFill>
                <a:latin typeface="Times New Roman" pitchFamily="18" charset="0"/>
                <a:cs typeface="Times New Roman" pitchFamily="18" charset="0"/>
              </a:rPr>
              <a:t>                 El agua, H</a:t>
            </a:r>
            <a:r>
              <a:rPr lang="es-ES" sz="1400" dirty="0" smtClean="0">
                <a:solidFill>
                  <a:srgbClr val="000099"/>
                </a:solidFill>
                <a:latin typeface="Times New Roman" pitchFamily="18" charset="0"/>
                <a:cs typeface="Times New Roman" pitchFamily="18" charset="0"/>
              </a:rPr>
              <a:t>2</a:t>
            </a:r>
            <a:r>
              <a:rPr lang="es-ES" sz="3200" dirty="0" smtClean="0">
                <a:solidFill>
                  <a:srgbClr val="000099"/>
                </a:solidFill>
                <a:latin typeface="Times New Roman" pitchFamily="18" charset="0"/>
                <a:cs typeface="Times New Roman" pitchFamily="18" charset="0"/>
              </a:rPr>
              <a:t> O				</a:t>
            </a:r>
          </a:p>
          <a:p>
            <a:pPr>
              <a:buFontTx/>
              <a:buNone/>
            </a:pPr>
            <a:r>
              <a:rPr lang="es-ES" sz="3200" dirty="0" smtClean="0">
                <a:solidFill>
                  <a:srgbClr val="000099"/>
                </a:solidFill>
                <a:latin typeface="Times New Roman" pitchFamily="18" charset="0"/>
                <a:cs typeface="Times New Roman" pitchFamily="18" charset="0"/>
              </a:rPr>
              <a:t>		El nitrógeno, N</a:t>
            </a:r>
          </a:p>
          <a:p>
            <a:pPr>
              <a:buFontTx/>
              <a:buNone/>
            </a:pPr>
            <a:r>
              <a:rPr lang="es-ES" sz="3200" dirty="0">
                <a:solidFill>
                  <a:srgbClr val="000099"/>
                </a:solidFill>
                <a:latin typeface="Times New Roman" pitchFamily="18" charset="0"/>
                <a:cs typeface="Times New Roman" pitchFamily="18" charset="0"/>
              </a:rPr>
              <a:t> </a:t>
            </a:r>
            <a:r>
              <a:rPr lang="es-ES" sz="3200" dirty="0" smtClean="0">
                <a:solidFill>
                  <a:srgbClr val="000099"/>
                </a:solidFill>
                <a:latin typeface="Times New Roman" pitchFamily="18" charset="0"/>
                <a:cs typeface="Times New Roman" pitchFamily="18" charset="0"/>
              </a:rPr>
              <a:t>                 </a:t>
            </a:r>
            <a:r>
              <a:rPr lang="es-ES" sz="3200" dirty="0" smtClean="0">
                <a:solidFill>
                  <a:srgbClr val="000099"/>
                </a:solidFill>
                <a:latin typeface="Times New Roman" pitchFamily="18" charset="0"/>
                <a:cs typeface="Times New Roman" pitchFamily="18" charset="0"/>
              </a:rPr>
              <a:t>El fósforo; P</a:t>
            </a:r>
            <a:r>
              <a:rPr lang="es-ES" sz="3200" dirty="0" smtClean="0">
                <a:latin typeface="Times New Roman" pitchFamily="18" charset="0"/>
                <a:cs typeface="Times New Roman" pitchFamily="18" charset="0"/>
              </a:rPr>
              <a:t> </a:t>
            </a:r>
            <a:endParaRPr lang="es-ES" sz="32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s-ES" dirty="0">
                <a:solidFill>
                  <a:srgbClr val="006600"/>
                </a:solidFill>
                <a:latin typeface="Comic Sans MS" pitchFamily="66" charset="0"/>
              </a:rPr>
              <a:t>CICLO DEL CARBONO</a:t>
            </a:r>
          </a:p>
        </p:txBody>
      </p:sp>
      <p:sp>
        <p:nvSpPr>
          <p:cNvPr id="44035" name="Rectangle 3"/>
          <p:cNvSpPr>
            <a:spLocks noGrp="1" noChangeArrowheads="1"/>
          </p:cNvSpPr>
          <p:nvPr>
            <p:ph type="body" sz="half" idx="1"/>
          </p:nvPr>
        </p:nvSpPr>
        <p:spPr>
          <a:xfrm>
            <a:off x="457200" y="1268413"/>
            <a:ext cx="4038600" cy="4857750"/>
          </a:xfrm>
        </p:spPr>
        <p:txBody>
          <a:bodyPr/>
          <a:lstStyle/>
          <a:p>
            <a:pPr>
              <a:buFontTx/>
              <a:buNone/>
            </a:pPr>
            <a:r>
              <a:rPr lang="es-ES" sz="2800" dirty="0"/>
              <a:t>   </a:t>
            </a:r>
            <a:r>
              <a:rPr lang="es-ES" sz="2800" dirty="0">
                <a:solidFill>
                  <a:srgbClr val="000099"/>
                </a:solidFill>
              </a:rPr>
              <a:t>El </a:t>
            </a:r>
            <a:r>
              <a:rPr lang="es-ES" sz="2800" b="1" dirty="0">
                <a:solidFill>
                  <a:srgbClr val="000099"/>
                </a:solidFill>
              </a:rPr>
              <a:t>carbono</a:t>
            </a:r>
            <a:r>
              <a:rPr lang="es-ES" sz="2800" dirty="0">
                <a:solidFill>
                  <a:srgbClr val="000099"/>
                </a:solidFill>
              </a:rPr>
              <a:t> es uno de los elementos más abundantes de la materia viva, formando la base estructural de las moléculas orgánicas:</a:t>
            </a:r>
          </a:p>
          <a:p>
            <a:pPr>
              <a:buFontTx/>
              <a:buNone/>
            </a:pPr>
            <a:r>
              <a:rPr lang="es-ES" sz="2800" dirty="0">
                <a:solidFill>
                  <a:srgbClr val="000099"/>
                </a:solidFill>
              </a:rPr>
              <a:t>		glúcidos </a:t>
            </a:r>
          </a:p>
          <a:p>
            <a:pPr>
              <a:buFontTx/>
              <a:buNone/>
            </a:pPr>
            <a:r>
              <a:rPr lang="es-ES" sz="2800" dirty="0">
                <a:solidFill>
                  <a:srgbClr val="000099"/>
                </a:solidFill>
              </a:rPr>
              <a:t>		lípidos</a:t>
            </a:r>
          </a:p>
          <a:p>
            <a:pPr>
              <a:buFontTx/>
              <a:buNone/>
            </a:pPr>
            <a:r>
              <a:rPr lang="es-ES" sz="2800" dirty="0">
                <a:solidFill>
                  <a:srgbClr val="000099"/>
                </a:solidFill>
              </a:rPr>
              <a:t>		proteínas</a:t>
            </a:r>
          </a:p>
          <a:p>
            <a:pPr>
              <a:buFontTx/>
              <a:buNone/>
            </a:pPr>
            <a:r>
              <a:rPr lang="es-ES" sz="2800" dirty="0">
                <a:solidFill>
                  <a:srgbClr val="000099"/>
                </a:solidFill>
              </a:rPr>
              <a:t>		ácidos </a:t>
            </a:r>
            <a:r>
              <a:rPr lang="es-ES" sz="2800" dirty="0" err="1">
                <a:solidFill>
                  <a:srgbClr val="000099"/>
                </a:solidFill>
              </a:rPr>
              <a:t>nucleicos</a:t>
            </a:r>
            <a:endParaRPr lang="es-ES" sz="2800" dirty="0">
              <a:solidFill>
                <a:srgbClr val="000099"/>
              </a:solidFill>
            </a:endParaRPr>
          </a:p>
        </p:txBody>
      </p:sp>
      <p:pic>
        <p:nvPicPr>
          <p:cNvPr id="44048" name="Picture 16" descr="glucosa"/>
          <p:cNvPicPr>
            <a:picLocks noChangeAspect="1" noChangeArrowheads="1"/>
          </p:cNvPicPr>
          <p:nvPr>
            <p:ph sz="quarter" idx="2"/>
          </p:nvPr>
        </p:nvPicPr>
        <p:blipFill>
          <a:blip r:embed="rId2" cstate="print"/>
          <a:srcRect/>
          <a:stretch>
            <a:fillRect/>
          </a:stretch>
        </p:blipFill>
        <p:spPr>
          <a:xfrm>
            <a:off x="5724525" y="1628775"/>
            <a:ext cx="1898650" cy="2185988"/>
          </a:xfrm>
          <a:noFill/>
          <a:ln/>
        </p:spPr>
      </p:pic>
      <p:pic>
        <p:nvPicPr>
          <p:cNvPr id="44053" name="Picture 21" descr="glucogeno_beis"/>
          <p:cNvPicPr>
            <a:picLocks noChangeAspect="1" noChangeArrowheads="1"/>
          </p:cNvPicPr>
          <p:nvPr>
            <p:ph sz="quarter" idx="3"/>
          </p:nvPr>
        </p:nvPicPr>
        <p:blipFill>
          <a:blip r:embed="rId3" cstate="print"/>
          <a:srcRect/>
          <a:stretch>
            <a:fillRect/>
          </a:stretch>
        </p:blipFill>
        <p:spPr>
          <a:xfrm>
            <a:off x="4427538" y="3933825"/>
            <a:ext cx="4321175" cy="2663825"/>
          </a:xfrm>
          <a:noFill/>
          <a:ln/>
        </p:spPr>
      </p:pic>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4048"/>
                                        </p:tgtEl>
                                        <p:attrNameLst>
                                          <p:attrName>style.visibility</p:attrName>
                                        </p:attrNameLst>
                                      </p:cBhvr>
                                      <p:to>
                                        <p:strVal val="visible"/>
                                      </p:to>
                                    </p:set>
                                    <p:anim calcmode="lin" valueType="num">
                                      <p:cBhvr additive="base">
                                        <p:cTn id="7" dur="3000" fill="hold"/>
                                        <p:tgtEl>
                                          <p:spTgt spid="44048"/>
                                        </p:tgtEl>
                                        <p:attrNameLst>
                                          <p:attrName>ppt_x</p:attrName>
                                        </p:attrNameLst>
                                      </p:cBhvr>
                                      <p:tavLst>
                                        <p:tav tm="0">
                                          <p:val>
                                            <p:strVal val="#ppt_x"/>
                                          </p:val>
                                        </p:tav>
                                        <p:tav tm="100000">
                                          <p:val>
                                            <p:strVal val="#ppt_x"/>
                                          </p:val>
                                        </p:tav>
                                      </p:tavLst>
                                    </p:anim>
                                    <p:anim calcmode="lin" valueType="num">
                                      <p:cBhvr additive="base">
                                        <p:cTn id="8" dur="3000" fill="hold"/>
                                        <p:tgtEl>
                                          <p:spTgt spid="4404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4053"/>
                                        </p:tgtEl>
                                        <p:attrNameLst>
                                          <p:attrName>style.visibility</p:attrName>
                                        </p:attrNameLst>
                                      </p:cBhvr>
                                      <p:to>
                                        <p:strVal val="visible"/>
                                      </p:to>
                                    </p:set>
                                    <p:anim calcmode="lin" valueType="num">
                                      <p:cBhvr additive="base">
                                        <p:cTn id="13" dur="500" fill="hold"/>
                                        <p:tgtEl>
                                          <p:spTgt spid="44053"/>
                                        </p:tgtEl>
                                        <p:attrNameLst>
                                          <p:attrName>ppt_x</p:attrName>
                                        </p:attrNameLst>
                                      </p:cBhvr>
                                      <p:tavLst>
                                        <p:tav tm="0">
                                          <p:val>
                                            <p:strVal val="#ppt_x"/>
                                          </p:val>
                                        </p:tav>
                                        <p:tav tm="100000">
                                          <p:val>
                                            <p:strVal val="#ppt_x"/>
                                          </p:val>
                                        </p:tav>
                                      </p:tavLst>
                                    </p:anim>
                                    <p:anim calcmode="lin" valueType="num">
                                      <p:cBhvr additive="base">
                                        <p:cTn id="14" dur="500" fill="hold"/>
                                        <p:tgtEl>
                                          <p:spTgt spid="440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29600" cy="850900"/>
          </a:xfrm>
        </p:spPr>
        <p:txBody>
          <a:bodyPr/>
          <a:lstStyle/>
          <a:p>
            <a:r>
              <a:rPr lang="es-ES">
                <a:solidFill>
                  <a:srgbClr val="006600"/>
                </a:solidFill>
                <a:latin typeface="Comic Sans MS" pitchFamily="66" charset="0"/>
              </a:rPr>
              <a:t>CICLO DEL CARBONO</a:t>
            </a:r>
          </a:p>
        </p:txBody>
      </p:sp>
      <p:sp>
        <p:nvSpPr>
          <p:cNvPr id="45059" name="Rectangle 3"/>
          <p:cNvSpPr>
            <a:spLocks noGrp="1" noChangeArrowheads="1"/>
          </p:cNvSpPr>
          <p:nvPr>
            <p:ph type="body" idx="1"/>
          </p:nvPr>
        </p:nvSpPr>
        <p:spPr>
          <a:xfrm>
            <a:off x="468313" y="1196975"/>
            <a:ext cx="8229600" cy="5256213"/>
          </a:xfrm>
        </p:spPr>
        <p:txBody>
          <a:bodyPr/>
          <a:lstStyle/>
          <a:p>
            <a:pPr>
              <a:buFontTx/>
              <a:buNone/>
            </a:pPr>
            <a:r>
              <a:rPr lang="es-ES" sz="2800">
                <a:solidFill>
                  <a:srgbClr val="000099"/>
                </a:solidFill>
                <a:latin typeface="Comic Sans MS" pitchFamily="66" charset="0"/>
              </a:rPr>
              <a:t>	El Carbono se puede encontrar en la naturaleza de muchas formas:</a:t>
            </a:r>
          </a:p>
          <a:p>
            <a:pPr>
              <a:buFontTx/>
              <a:buNone/>
            </a:pPr>
            <a:endParaRPr lang="es-ES" sz="2800">
              <a:solidFill>
                <a:srgbClr val="000099"/>
              </a:solidFill>
              <a:latin typeface="Comic Sans MS" pitchFamily="66" charset="0"/>
            </a:endParaRPr>
          </a:p>
          <a:p>
            <a:pPr>
              <a:buFontTx/>
              <a:buNone/>
            </a:pPr>
            <a:r>
              <a:rPr lang="es-ES" sz="2800">
                <a:solidFill>
                  <a:srgbClr val="000099"/>
                </a:solidFill>
                <a:latin typeface="Comic Sans MS" pitchFamily="66" charset="0"/>
              </a:rPr>
              <a:t>- en la atmósfera en forma de dióxido de carbono (CO</a:t>
            </a:r>
            <a:r>
              <a:rPr lang="es-ES" sz="1800">
                <a:solidFill>
                  <a:srgbClr val="000099"/>
                </a:solidFill>
                <a:latin typeface="Comic Sans MS" pitchFamily="66" charset="0"/>
              </a:rPr>
              <a:t>2</a:t>
            </a:r>
            <a:r>
              <a:rPr lang="es-ES" sz="2800">
                <a:solidFill>
                  <a:srgbClr val="000099"/>
                </a:solidFill>
                <a:latin typeface="Comic Sans MS" pitchFamily="66" charset="0"/>
              </a:rPr>
              <a:t>).</a:t>
            </a:r>
          </a:p>
          <a:p>
            <a:pPr>
              <a:buFontTx/>
              <a:buNone/>
            </a:pPr>
            <a:r>
              <a:rPr lang="es-ES" sz="2800">
                <a:solidFill>
                  <a:srgbClr val="000099"/>
                </a:solidFill>
                <a:latin typeface="Comic Sans MS" pitchFamily="66" charset="0"/>
              </a:rPr>
              <a:t>- disuelto en el agua de los océanos.</a:t>
            </a:r>
          </a:p>
          <a:p>
            <a:pPr>
              <a:buFontTx/>
              <a:buChar char="-"/>
            </a:pPr>
            <a:r>
              <a:rPr lang="es-ES" sz="2800">
                <a:solidFill>
                  <a:srgbClr val="000099"/>
                </a:solidFill>
                <a:latin typeface="Comic Sans MS" pitchFamily="66" charset="0"/>
              </a:rPr>
              <a:t>en las rocas carbonatadas, como las calizas.</a:t>
            </a:r>
          </a:p>
          <a:p>
            <a:pPr>
              <a:buFontTx/>
              <a:buChar char="-"/>
            </a:pPr>
            <a:r>
              <a:rPr lang="es-ES" sz="2800">
                <a:solidFill>
                  <a:srgbClr val="000099"/>
                </a:solidFill>
                <a:latin typeface="Comic Sans MS" pitchFamily="66" charset="0"/>
              </a:rPr>
              <a:t>en los combustibles fósiles como el petróleo, el carbón y el gas natural.</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5059">
                                            <p:txEl>
                                              <p:pRg st="2" end="2"/>
                                            </p:txEl>
                                          </p:spTgt>
                                        </p:tgtEl>
                                        <p:attrNameLst>
                                          <p:attrName>style.visibility</p:attrName>
                                        </p:attrNameLst>
                                      </p:cBhvr>
                                      <p:to>
                                        <p:strVal val="visible"/>
                                      </p:to>
                                    </p:set>
                                    <p:anim calcmode="lin" valueType="num">
                                      <p:cBhvr additive="base">
                                        <p:cTn id="7" dur="2000" fill="hold"/>
                                        <p:tgtEl>
                                          <p:spTgt spid="45059">
                                            <p:txEl>
                                              <p:pRg st="2" end="2"/>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450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5059">
                                            <p:txEl>
                                              <p:pRg st="3" end="3"/>
                                            </p:txEl>
                                          </p:spTgt>
                                        </p:tgtEl>
                                        <p:attrNameLst>
                                          <p:attrName>style.visibility</p:attrName>
                                        </p:attrNameLst>
                                      </p:cBhvr>
                                      <p:to>
                                        <p:strVal val="visible"/>
                                      </p:to>
                                    </p:set>
                                    <p:anim calcmode="lin" valueType="num">
                                      <p:cBhvr additive="base">
                                        <p:cTn id="13" dur="2000" fill="hold"/>
                                        <p:tgtEl>
                                          <p:spTgt spid="45059">
                                            <p:txEl>
                                              <p:pRg st="3" end="3"/>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4505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5059">
                                            <p:txEl>
                                              <p:pRg st="4" end="4"/>
                                            </p:txEl>
                                          </p:spTgt>
                                        </p:tgtEl>
                                        <p:attrNameLst>
                                          <p:attrName>style.visibility</p:attrName>
                                        </p:attrNameLst>
                                      </p:cBhvr>
                                      <p:to>
                                        <p:strVal val="visible"/>
                                      </p:to>
                                    </p:set>
                                    <p:anim calcmode="lin" valueType="num">
                                      <p:cBhvr additive="base">
                                        <p:cTn id="19" dur="2000" fill="hold"/>
                                        <p:tgtEl>
                                          <p:spTgt spid="45059">
                                            <p:txEl>
                                              <p:pRg st="4" end="4"/>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4505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5059">
                                            <p:txEl>
                                              <p:pRg st="5" end="5"/>
                                            </p:txEl>
                                          </p:spTgt>
                                        </p:tgtEl>
                                        <p:attrNameLst>
                                          <p:attrName>style.visibility</p:attrName>
                                        </p:attrNameLst>
                                      </p:cBhvr>
                                      <p:to>
                                        <p:strVal val="visible"/>
                                      </p:to>
                                    </p:set>
                                    <p:anim calcmode="lin" valueType="num">
                                      <p:cBhvr additive="base">
                                        <p:cTn id="25" dur="2000" fill="hold"/>
                                        <p:tgtEl>
                                          <p:spTgt spid="45059">
                                            <p:txEl>
                                              <p:pRg st="5" end="5"/>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4505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748</Words>
  <Application>Microsoft Office PowerPoint</Application>
  <PresentationFormat>Presentación en pantalla (4:3)</PresentationFormat>
  <Paragraphs>82</Paragraphs>
  <Slides>24</Slides>
  <Notes>0</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Tema de Office</vt:lpstr>
      <vt:lpstr>LOS CICLOS BIOGEOQUIMICOS O DE LA MATERIA </vt:lpstr>
      <vt:lpstr>Diapositiva 2</vt:lpstr>
      <vt:lpstr>Diapositiva 3</vt:lpstr>
      <vt:lpstr>Diapositiva 4</vt:lpstr>
      <vt:lpstr>Diapositiva 5</vt:lpstr>
      <vt:lpstr>Diapositiva 6</vt:lpstr>
      <vt:lpstr>Diapositiva 7</vt:lpstr>
      <vt:lpstr>CICLO DEL CARBONO</vt:lpstr>
      <vt:lpstr>CICLO DEL CARBONO</vt:lpstr>
      <vt:lpstr>CICLO DEL CARBONO</vt:lpstr>
      <vt:lpstr>Diapositiva 11</vt:lpstr>
      <vt:lpstr>Diapositiva 12</vt:lpstr>
      <vt:lpstr>Diapositiva 13</vt:lpstr>
      <vt:lpstr>Diapositiva 14</vt:lpstr>
      <vt:lpstr>Diapositiva 15</vt:lpstr>
      <vt:lpstr>Diapositiva 16</vt:lpstr>
      <vt:lpstr>CICLO DEL NITRÓGENO</vt:lpstr>
      <vt:lpstr>CICLO DEL NITRÓGENO</vt:lpstr>
      <vt:lpstr>CICLO DEL NITRÓGENO</vt:lpstr>
      <vt:lpstr>CICLO DEL NITRÓGENO</vt:lpstr>
      <vt:lpstr>CICLO DEL NITRÓGENO</vt:lpstr>
      <vt:lpstr>CICLO DEL FÓSFORO</vt:lpstr>
      <vt:lpstr>CICLO DEL FOSFÓRO</vt:lpstr>
      <vt:lpstr>CICLO DEL FÓSFORO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CICLOS BIOGEOQUIMICOS </dc:title>
  <dc:creator>veronica inostroza</dc:creator>
  <cp:lastModifiedBy>veronica inostroza</cp:lastModifiedBy>
  <cp:revision>8</cp:revision>
  <dcterms:created xsi:type="dcterms:W3CDTF">2010-10-05T15:39:03Z</dcterms:created>
  <dcterms:modified xsi:type="dcterms:W3CDTF">2010-10-05T17:00:26Z</dcterms:modified>
</cp:coreProperties>
</file>