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5" r:id="rId47"/>
    <p:sldId id="301" r:id="rId48"/>
    <p:sldId id="302" r:id="rId49"/>
    <p:sldId id="303" r:id="rId50"/>
    <p:sldId id="304" r:id="rId51"/>
  </p:sldIdLst>
  <p:sldSz cx="10080625"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16" y="-90"/>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c:style val="2"/>
  <c:chart>
    <c:autoTitleDeleted val="1"/>
    <c:view3D>
      <c:rotX val="30"/>
      <c:rotY val="0"/>
      <c:rAngAx val="0"/>
      <c:perspective val="0"/>
    </c:view3D>
    <c:floor>
      <c:thickness val="0"/>
      <c:spPr>
        <a:solidFill>
          <a:srgbClr val="CCCCCC"/>
        </a:solidFill>
        <a:ln>
          <a:solidFill>
            <a:srgbClr val="B3B3B3"/>
          </a:solidFill>
        </a:ln>
      </c:spPr>
    </c:floor>
    <c:sideWall>
      <c:thickness val="0"/>
      <c:spPr>
        <a:noFill/>
        <a:ln>
          <a:solidFill>
            <a:srgbClr val="B3B3B3"/>
          </a:solidFill>
          <a:prstDash val="solid"/>
        </a:ln>
      </c:spPr>
    </c:sideWall>
    <c:backWall>
      <c:thickness val="0"/>
      <c:spPr>
        <a:noFill/>
        <a:ln>
          <a:solidFill>
            <a:srgbClr val="B3B3B3"/>
          </a:solidFill>
          <a:prstDash val="solid"/>
        </a:ln>
      </c:spPr>
    </c:backWall>
    <c:plotArea>
      <c:layout>
        <c:manualLayout>
          <c:xMode val="edge"/>
          <c:yMode val="edge"/>
          <c:x val="0.118934939528658"/>
          <c:y val="5.6400506970849203E-2"/>
          <c:w val="0.55566696411024497"/>
          <c:h val="0.90853400929446604"/>
        </c:manualLayout>
      </c:layout>
      <c:pie3DChart>
        <c:varyColors val="1"/>
        <c:ser>
          <c:idx val="0"/>
          <c:order val="0"/>
          <c:tx>
            <c:v>Colonna 1</c:v>
          </c:tx>
          <c:dPt>
            <c:idx val="0"/>
            <c:bubble3D val="0"/>
            <c:spPr>
              <a:solidFill>
                <a:srgbClr val="004586"/>
              </a:solidFill>
            </c:spPr>
          </c:dPt>
          <c:dPt>
            <c:idx val="1"/>
            <c:bubble3D val="0"/>
            <c:spPr>
              <a:solidFill>
                <a:srgbClr val="FF420E"/>
              </a:solidFill>
            </c:spPr>
          </c:dPt>
          <c:cat>
            <c:strLit>
              <c:ptCount val="2"/>
              <c:pt idx="0">
                <c:v>Non Intossicati</c:v>
              </c:pt>
              <c:pt idx="1">
                <c:v>Intossicati</c:v>
              </c:pt>
            </c:strLit>
          </c:cat>
          <c:val>
            <c:numLit>
              <c:formatCode>General</c:formatCode>
              <c:ptCount val="2"/>
              <c:pt idx="0">
                <c:v>70</c:v>
              </c:pt>
              <c:pt idx="1">
                <c:v>30</c:v>
              </c:pt>
            </c:numLit>
          </c:val>
        </c:ser>
        <c:ser>
          <c:idx val="1"/>
          <c:order val="1"/>
          <c:tx>
            <c:v>Colonna 2</c:v>
          </c:tx>
          <c:dPt>
            <c:idx val="0"/>
            <c:bubble3D val="0"/>
            <c:spPr>
              <a:solidFill>
                <a:srgbClr val="004586"/>
              </a:solidFill>
            </c:spPr>
          </c:dPt>
          <c:dPt>
            <c:idx val="1"/>
            <c:bubble3D val="0"/>
            <c:spPr>
              <a:solidFill>
                <a:srgbClr val="FF420E"/>
              </a:solidFill>
            </c:spPr>
          </c:dPt>
          <c:val>
            <c:numLit>
              <c:formatCode>General</c:formatCode>
              <c:ptCount val="2"/>
              <c:pt idx="0">
                <c:v>70</c:v>
              </c:pt>
              <c:pt idx="1">
                <c:v>30</c:v>
              </c:pt>
            </c:numLit>
          </c:val>
        </c:ser>
        <c:dLbls>
          <c:showLegendKey val="0"/>
          <c:showVal val="0"/>
          <c:showCatName val="0"/>
          <c:showSerName val="0"/>
          <c:showPercent val="0"/>
          <c:showBubbleSize val="0"/>
          <c:showLeaderLines val="1"/>
        </c:dLbls>
      </c:pie3DChart>
    </c:plotArea>
    <c:legend>
      <c:legendPos val="r"/>
      <c:layout>
        <c:manualLayout>
          <c:xMode val="edge"/>
          <c:yMode val="edge"/>
          <c:x val="0.77102155934796102"/>
          <c:y val="0.406421630756231"/>
        </c:manualLayout>
      </c:layout>
      <c:overlay val="0"/>
      <c:spPr>
        <a:noFill/>
        <a:ln>
          <a:noFill/>
        </a:ln>
      </c:spPr>
      <c:txPr>
        <a:bodyPr/>
        <a:lstStyle/>
        <a:p>
          <a:pPr>
            <a:defRPr sz="1400" b="1"/>
          </a:pPr>
          <a:endParaRPr lang="it-IT"/>
        </a:p>
      </c:txPr>
    </c:legend>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Mangal" pitchFamily="2"/>
            </a:endParaRPr>
          </a:p>
        </p:txBody>
      </p:sp>
      <p:sp>
        <p:nvSpPr>
          <p:cNvPr id="3" name="Segnaposto data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Mangal" pitchFamily="2"/>
            </a:endParaRPr>
          </a:p>
        </p:txBody>
      </p:sp>
      <p:sp>
        <p:nvSpPr>
          <p:cNvPr id="4" name="Segnaposto piè di pagina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Mangal" pitchFamily="2"/>
            </a:endParaRPr>
          </a:p>
        </p:txBody>
      </p:sp>
      <p:sp>
        <p:nvSpPr>
          <p:cNvPr id="5" name="Segnaposto numero diapositiva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71B70034-B4ED-45C8-A2C9-EADAF5CDC102}" type="slidenum">
              <a:t>‹N›</a:t>
            </a:fld>
            <a:endParaRPr lang="it-IT"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4167224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egnaposto note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it-IT"/>
          </a:p>
        </p:txBody>
      </p:sp>
      <p:sp>
        <p:nvSpPr>
          <p:cNvPr id="4" name="Segnaposto intestazion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it-IT" sz="1400" kern="1200">
                <a:latin typeface="Times New Roman" pitchFamily="18"/>
                <a:ea typeface="Arial Unicode MS" pitchFamily="2"/>
                <a:cs typeface="Tahoma" pitchFamily="2"/>
              </a:defRPr>
            </a:lvl1pPr>
          </a:lstStyle>
          <a:p>
            <a:pPr lvl="0"/>
            <a:endParaRPr lang="it-IT"/>
          </a:p>
        </p:txBody>
      </p:sp>
      <p:sp>
        <p:nvSpPr>
          <p:cNvPr id="5" name="Segnaposto data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it-IT" sz="1400" kern="1200">
                <a:latin typeface="Times New Roman" pitchFamily="18"/>
                <a:ea typeface="Arial Unicode MS"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it-IT" sz="1400" kern="1200">
                <a:latin typeface="Times New Roman" pitchFamily="18"/>
                <a:ea typeface="Arial Unicode MS"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it-IT" sz="1400" kern="1200">
                <a:latin typeface="Times New Roman" pitchFamily="18"/>
                <a:ea typeface="Arial Unicode MS" pitchFamily="2"/>
                <a:cs typeface="Tahoma" pitchFamily="2"/>
              </a:defRPr>
            </a:lvl1pPr>
          </a:lstStyle>
          <a:p>
            <a:pPr lvl="0"/>
            <a:fld id="{2BDBC5CC-3B7A-4102-85BC-558F75B928FD}" type="slidenum">
              <a:t>‹N›</a:t>
            </a:fld>
            <a:endParaRPr lang="it-IT"/>
          </a:p>
        </p:txBody>
      </p:sp>
    </p:spTree>
    <p:extLst>
      <p:ext uri="{BB962C8B-B14F-4D97-AF65-F5344CB8AC3E}">
        <p14:creationId xmlns:p14="http://schemas.microsoft.com/office/powerpoint/2010/main" val="1636666408"/>
      </p:ext>
    </p:extLst>
  </p:cSld>
  <p:clrMap bg1="lt1" tx1="dk1" bg2="lt2" tx2="dk2" accent1="accent1" accent2="accent2" accent3="accent3" accent4="accent4" accent5="accent5" accent6="accent6" hlink="hlink" folHlink="folHlink"/>
  <p:notesStyle>
    <a:lvl1pPr marL="216000" marR="0" indent="-216000" rtl="0" hangingPunct="0">
      <a:tabLst/>
      <a:defRPr lang="it-IT"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1043141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3700674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2245143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262433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4098561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2387171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246638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323315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81701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230236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248749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131572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416000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910877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spAutoFit/>
          </a:bodyPr>
          <a:lstStyle/>
          <a:p>
            <a:endParaRPr lang="it-IT"/>
          </a:p>
        </p:txBody>
      </p:sp>
    </p:spTree>
    <p:extLst>
      <p:ext uri="{BB962C8B-B14F-4D97-AF65-F5344CB8AC3E}">
        <p14:creationId xmlns:p14="http://schemas.microsoft.com/office/powerpoint/2010/main" val="347890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95" name="Group 94"/>
          <p:cNvGrpSpPr/>
          <p:nvPr/>
        </p:nvGrpSpPr>
        <p:grpSpPr>
          <a:xfrm>
            <a:off x="0" y="-33595"/>
            <a:ext cx="9996620" cy="7594148"/>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73903A9F-1D63-4A4A-8D05-2013A7237522}" type="slidenum">
              <a:rPr lang="it-IT" smtClean="0"/>
              <a:t>‹N›</a:t>
            </a:fld>
            <a:endParaRPr lang="it-IT"/>
          </a:p>
        </p:txBody>
      </p:sp>
      <p:sp>
        <p:nvSpPr>
          <p:cNvPr id="113" name="Rectangle 112"/>
          <p:cNvSpPr/>
          <p:nvPr/>
        </p:nvSpPr>
        <p:spPr>
          <a:xfrm>
            <a:off x="0" y="2099910"/>
            <a:ext cx="5460339" cy="344385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267902"/>
            <a:ext cx="5293203" cy="3109617"/>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52016" y="2348400"/>
            <a:ext cx="4872302" cy="1764064"/>
          </a:xfrm>
        </p:spPr>
        <p:txBody>
          <a:bodyPr anchor="b">
            <a:normAutofit/>
          </a:bodyPr>
          <a:lstStyle>
            <a:lvl1pPr algn="l">
              <a:defRPr sz="4000" b="1" cap="none" spc="44" baseline="0">
                <a:ln w="13335" cmpd="sng">
                  <a:solidFill>
                    <a:schemeClr val="accent1">
                      <a:lumMod val="50000"/>
                    </a:schemeClr>
                  </a:solidFill>
                  <a:prstDash val="solid"/>
                </a:ln>
                <a:solidFill>
                  <a:schemeClr val="accent6">
                    <a:tint val="1000"/>
                  </a:schemeClr>
                </a:solidFill>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52016" y="4115823"/>
            <a:ext cx="4872302" cy="1175949"/>
          </a:xfrm>
        </p:spPr>
        <p:txBody>
          <a:bodyPr>
            <a:normAutofit/>
          </a:bodyPr>
          <a:lstStyle>
            <a:lvl1pPr marL="0" indent="0" algn="l">
              <a:buNone/>
              <a:defRPr sz="2400">
                <a:solidFill>
                  <a:srgbClr val="FFFFFF"/>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it-IT" smtClean="0"/>
              <a:t>Fare clic per modificare lo stile del sottotitolo dello schema</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08A8B11F-836E-483B-8D87-A5AC9BD22EDF}"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8"/>
            <a:ext cx="2268141" cy="6450223"/>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504031" y="302738"/>
            <a:ext cx="6636411" cy="645022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DC203242-9540-4505-BEF6-97003B1DC95D}"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lvl="0"/>
            <a:endParaRPr lang="it-IT"/>
          </a:p>
        </p:txBody>
      </p:sp>
      <p:sp>
        <p:nvSpPr>
          <p:cNvPr id="5" name="Footer Placeholder 4"/>
          <p:cNvSpPr>
            <a:spLocks noGrp="1"/>
          </p:cNvSpPr>
          <p:nvPr>
            <p:ph type="ftr" sz="quarter" idx="11"/>
          </p:nvPr>
        </p:nvSpPr>
        <p:spPr/>
        <p:txBody>
          <a:bodyPr/>
          <a:lstStyle/>
          <a:p>
            <a:pPr lvl="0"/>
            <a:endParaRPr lang="it-IT"/>
          </a:p>
        </p:txBody>
      </p:sp>
      <p:sp>
        <p:nvSpPr>
          <p:cNvPr id="6" name="Slide Number Placeholder 5"/>
          <p:cNvSpPr>
            <a:spLocks noGrp="1"/>
          </p:cNvSpPr>
          <p:nvPr>
            <p:ph type="sldNum" sz="quarter" idx="12"/>
          </p:nvPr>
        </p:nvSpPr>
        <p:spPr/>
        <p:txBody>
          <a:bodyPr/>
          <a:lstStyle/>
          <a:p>
            <a:pPr lvl="0"/>
            <a:fld id="{62F85DB8-0421-4213-B03F-E36DCD15E7C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3596"/>
            <a:ext cx="9996619" cy="534217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752264"/>
            <a:ext cx="10080625" cy="209991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836261"/>
            <a:ext cx="10080625" cy="17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766427"/>
            <a:ext cx="10080625" cy="17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04031" y="6196513"/>
            <a:ext cx="9156568" cy="457074"/>
          </a:xfrm>
        </p:spPr>
        <p:txBody>
          <a:bodyPr anchor="t"/>
          <a:lstStyle>
            <a:lvl1pPr marL="0" indent="0">
              <a:buNone/>
              <a:defRPr sz="2200">
                <a:solidFill>
                  <a:srgbClr val="FFFFFF"/>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it-IT" smtClean="0"/>
              <a:t>Fare clic per modificare stili del testo dello schema</a:t>
            </a:r>
          </a:p>
        </p:txBody>
      </p:sp>
      <p:sp>
        <p:nvSpPr>
          <p:cNvPr id="95" name="Title 94"/>
          <p:cNvSpPr>
            <a:spLocks noGrp="1"/>
          </p:cNvSpPr>
          <p:nvPr>
            <p:ph type="title"/>
          </p:nvPr>
        </p:nvSpPr>
        <p:spPr>
          <a:xfrm>
            <a:off x="504031" y="4920257"/>
            <a:ext cx="9156568" cy="1259946"/>
          </a:xfrm>
        </p:spPr>
        <p:txBody>
          <a:bodyPr/>
          <a:lstStyle/>
          <a:p>
            <a:r>
              <a:rPr lang="it-IT" smtClean="0"/>
              <a:t>Fare clic per modificare lo stile del titolo</a:t>
            </a:r>
            <a:endParaRPr lang="en-US"/>
          </a:p>
        </p:txBody>
      </p:sp>
      <p:sp>
        <p:nvSpPr>
          <p:cNvPr id="2" name="Date Placeholder 1"/>
          <p:cNvSpPr>
            <a:spLocks noGrp="1"/>
          </p:cNvSpPr>
          <p:nvPr>
            <p:ph type="dt" sz="half" idx="10"/>
          </p:nvPr>
        </p:nvSpPr>
        <p:spPr/>
        <p:txBody>
          <a:bodyPr/>
          <a:lstStyle/>
          <a:p>
            <a:pPr lvl="0"/>
            <a:endParaRPr lang="it-IT"/>
          </a:p>
        </p:txBody>
      </p:sp>
      <p:sp>
        <p:nvSpPr>
          <p:cNvPr id="91" name="Footer Placeholder 90"/>
          <p:cNvSpPr>
            <a:spLocks noGrp="1"/>
          </p:cNvSpPr>
          <p:nvPr>
            <p:ph type="ftr" sz="quarter" idx="11"/>
          </p:nvPr>
        </p:nvSpPr>
        <p:spPr/>
        <p:txBody>
          <a:bodyPr/>
          <a:lstStyle/>
          <a:p>
            <a:pPr lvl="0"/>
            <a:endParaRPr lang="it-IT"/>
          </a:p>
        </p:txBody>
      </p:sp>
      <p:sp>
        <p:nvSpPr>
          <p:cNvPr id="92" name="Slide Number Placeholder 91"/>
          <p:cNvSpPr>
            <a:spLocks noGrp="1"/>
          </p:cNvSpPr>
          <p:nvPr>
            <p:ph type="sldNum" sz="quarter" idx="12"/>
          </p:nvPr>
        </p:nvSpPr>
        <p:spPr/>
        <p:txBody>
          <a:bodyPr/>
          <a:lstStyle/>
          <a:p>
            <a:pPr lvl="0"/>
            <a:fld id="{7A2F5896-0F98-41B5-AB5A-900A5F541D6F}"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504031"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5124318"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pPr lvl="0"/>
            <a:endParaRPr lang="it-IT"/>
          </a:p>
        </p:txBody>
      </p:sp>
      <p:sp>
        <p:nvSpPr>
          <p:cNvPr id="6" name="Footer Placeholder 5"/>
          <p:cNvSpPr>
            <a:spLocks noGrp="1"/>
          </p:cNvSpPr>
          <p:nvPr>
            <p:ph type="ftr" sz="quarter" idx="11"/>
          </p:nvPr>
        </p:nvSpPr>
        <p:spPr/>
        <p:txBody>
          <a:bodyPr/>
          <a:lstStyle/>
          <a:p>
            <a:pPr lvl="0"/>
            <a:endParaRPr lang="it-IT"/>
          </a:p>
        </p:txBody>
      </p:sp>
      <p:sp>
        <p:nvSpPr>
          <p:cNvPr id="7" name="Slide Number Placeholder 6"/>
          <p:cNvSpPr>
            <a:spLocks noGrp="1"/>
          </p:cNvSpPr>
          <p:nvPr>
            <p:ph type="sldNum" sz="quarter" idx="12"/>
          </p:nvPr>
        </p:nvSpPr>
        <p:spPr/>
        <p:txBody>
          <a:bodyPr/>
          <a:lstStyle/>
          <a:p>
            <a:pPr lvl="0"/>
            <a:fld id="{BDA145A1-7720-47CC-AF84-CA6B18695E7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504031" y="1692178"/>
            <a:ext cx="4454027" cy="705219"/>
          </a:xfrm>
        </p:spPr>
        <p:txBody>
          <a:bodyPr anchor="b"/>
          <a:lstStyle>
            <a:lvl1pPr marL="0" indent="0" algn="ctr">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it-IT" smtClean="0"/>
              <a:t>Fare clic per modificare stili del testo dello schema</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5120818" y="1692178"/>
            <a:ext cx="4455776" cy="705219"/>
          </a:xfrm>
        </p:spPr>
        <p:txBody>
          <a:bodyPr anchor="b"/>
          <a:lstStyle>
            <a:lvl1pPr marL="0" indent="0" algn="ctr">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pPr lvl="0"/>
            <a:endParaRPr lang="it-IT"/>
          </a:p>
        </p:txBody>
      </p:sp>
      <p:sp>
        <p:nvSpPr>
          <p:cNvPr id="8" name="Footer Placeholder 7"/>
          <p:cNvSpPr>
            <a:spLocks noGrp="1"/>
          </p:cNvSpPr>
          <p:nvPr>
            <p:ph type="ftr" sz="quarter" idx="11"/>
          </p:nvPr>
        </p:nvSpPr>
        <p:spPr/>
        <p:txBody>
          <a:bodyPr/>
          <a:lstStyle/>
          <a:p>
            <a:pPr lvl="0"/>
            <a:endParaRPr lang="it-IT"/>
          </a:p>
        </p:txBody>
      </p:sp>
      <p:sp>
        <p:nvSpPr>
          <p:cNvPr id="9" name="Slide Number Placeholder 8"/>
          <p:cNvSpPr>
            <a:spLocks noGrp="1"/>
          </p:cNvSpPr>
          <p:nvPr>
            <p:ph type="sldNum" sz="quarter" idx="12"/>
          </p:nvPr>
        </p:nvSpPr>
        <p:spPr/>
        <p:txBody>
          <a:bodyPr/>
          <a:lstStyle/>
          <a:p>
            <a:pPr lvl="0"/>
            <a:fld id="{B96BFAEA-37EE-4206-85E5-1472ABBCF24B}"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pPr lvl="0"/>
            <a:endParaRPr lang="it-IT"/>
          </a:p>
        </p:txBody>
      </p:sp>
      <p:sp>
        <p:nvSpPr>
          <p:cNvPr id="4" name="Footer Placeholder 3"/>
          <p:cNvSpPr>
            <a:spLocks noGrp="1"/>
          </p:cNvSpPr>
          <p:nvPr>
            <p:ph type="ftr" sz="quarter" idx="11"/>
          </p:nvPr>
        </p:nvSpPr>
        <p:spPr/>
        <p:txBody>
          <a:bodyPr/>
          <a:lstStyle/>
          <a:p>
            <a:pPr lvl="0"/>
            <a:endParaRPr lang="it-IT"/>
          </a:p>
        </p:txBody>
      </p:sp>
      <p:sp>
        <p:nvSpPr>
          <p:cNvPr id="5" name="Slide Number Placeholder 4"/>
          <p:cNvSpPr>
            <a:spLocks noGrp="1"/>
          </p:cNvSpPr>
          <p:nvPr>
            <p:ph type="sldNum" sz="quarter" idx="12"/>
          </p:nvPr>
        </p:nvSpPr>
        <p:spPr/>
        <p:txBody>
          <a:bodyPr/>
          <a:lstStyle/>
          <a:p>
            <a:pPr lvl="0"/>
            <a:fld id="{F688DF3C-8D2A-49CA-8A7D-DA6D568FDAC7}"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it-IT"/>
          </a:p>
        </p:txBody>
      </p:sp>
      <p:sp>
        <p:nvSpPr>
          <p:cNvPr id="3" name="Footer Placeholder 2"/>
          <p:cNvSpPr>
            <a:spLocks noGrp="1"/>
          </p:cNvSpPr>
          <p:nvPr>
            <p:ph type="ftr" sz="quarter" idx="11"/>
          </p:nvPr>
        </p:nvSpPr>
        <p:spPr/>
        <p:txBody>
          <a:bodyPr/>
          <a:lstStyle/>
          <a:p>
            <a:pPr lvl="0"/>
            <a:endParaRPr lang="it-IT"/>
          </a:p>
        </p:txBody>
      </p:sp>
      <p:sp>
        <p:nvSpPr>
          <p:cNvPr id="4" name="Slide Number Placeholder 3"/>
          <p:cNvSpPr>
            <a:spLocks noGrp="1"/>
          </p:cNvSpPr>
          <p:nvPr>
            <p:ph type="sldNum" sz="quarter" idx="12"/>
          </p:nvPr>
        </p:nvSpPr>
        <p:spPr/>
        <p:txBody>
          <a:bodyPr/>
          <a:lstStyle/>
          <a:p>
            <a:pPr lvl="0"/>
            <a:fld id="{A2945331-BE6C-4332-8EC4-D627CE2B0774}" type="slidenum">
              <a:rPr lang="it-IT" smtClean="0"/>
              <a:t>‹N›</a:t>
            </a:fld>
            <a:endParaRPr lang="it-I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8219" y="300988"/>
            <a:ext cx="6048375"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lvl="0"/>
            <a:endParaRPr lang="it-IT"/>
          </a:p>
        </p:txBody>
      </p:sp>
      <p:sp>
        <p:nvSpPr>
          <p:cNvPr id="6" name="Footer Placeholder 5"/>
          <p:cNvSpPr>
            <a:spLocks noGrp="1"/>
          </p:cNvSpPr>
          <p:nvPr>
            <p:ph type="ftr" sz="quarter" idx="11"/>
          </p:nvPr>
        </p:nvSpPr>
        <p:spPr/>
        <p:txBody>
          <a:bodyPr/>
          <a:lstStyle/>
          <a:p>
            <a:pPr lvl="0"/>
            <a:endParaRPr lang="it-IT"/>
          </a:p>
        </p:txBody>
      </p:sp>
      <p:sp>
        <p:nvSpPr>
          <p:cNvPr id="7" name="Slide Number Placeholder 6"/>
          <p:cNvSpPr>
            <a:spLocks noGrp="1"/>
          </p:cNvSpPr>
          <p:nvPr>
            <p:ph type="sldNum" sz="quarter" idx="12"/>
          </p:nvPr>
        </p:nvSpPr>
        <p:spPr/>
        <p:txBody>
          <a:bodyPr/>
          <a:lstStyle/>
          <a:p>
            <a:pPr lvl="0"/>
            <a:fld id="{AAC6140A-3A64-4CD6-9E2D-973B33607EB7}" type="slidenum">
              <a:rPr lang="it-IT" smtClean="0"/>
              <a:t>‹N›</a:t>
            </a:fld>
            <a:endParaRPr lang="it-IT"/>
          </a:p>
        </p:txBody>
      </p:sp>
      <p:sp>
        <p:nvSpPr>
          <p:cNvPr id="37" name="Rectangle 36"/>
          <p:cNvSpPr/>
          <p:nvPr/>
        </p:nvSpPr>
        <p:spPr>
          <a:xfrm>
            <a:off x="0" y="1723606"/>
            <a:ext cx="3044349" cy="3652163"/>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243889" y="3550930"/>
            <a:ext cx="3326257" cy="8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888239"/>
            <a:ext cx="2923381" cy="17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5217856"/>
            <a:ext cx="2923381" cy="17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8010" y="2096550"/>
            <a:ext cx="2620963" cy="1511935"/>
          </a:xfrm>
        </p:spPr>
        <p:txBody>
          <a:bodyPr anchor="b">
            <a:normAutofit/>
          </a:bodyPr>
          <a:lstStyle>
            <a:lvl1pPr algn="l" defTabSz="1007943" rtl="0" eaLnBrk="1" latinLnBrk="0" hangingPunct="1">
              <a:spcBef>
                <a:spcPct val="0"/>
              </a:spcBef>
              <a:buNone/>
              <a:tabLst>
                <a:tab pos="4222512" algn="l"/>
              </a:tabLst>
              <a:defRPr lang="en-US" sz="2900" b="1" kern="1200" cap="none" spc="22"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68010" y="3608485"/>
            <a:ext cx="2620963" cy="1511935"/>
          </a:xfrm>
        </p:spPr>
        <p:txBody>
          <a:bodyPr>
            <a:normAutofit/>
          </a:bodyPr>
          <a:lstStyle>
            <a:lvl1pPr marL="0" indent="0">
              <a:buNone/>
              <a:defRPr sz="2000">
                <a:solidFill>
                  <a:srgbClr val="FFFFFF"/>
                </a:solidFill>
              </a:defRPr>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528219" y="419982"/>
            <a:ext cx="6132380" cy="6215733"/>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r>
              <a:rPr lang="it-IT" smtClean="0"/>
              <a:t>Fare clic sull'icona per inserire un'immagine</a:t>
            </a:r>
            <a:endParaRPr lang="en-US"/>
          </a:p>
        </p:txBody>
      </p:sp>
      <p:sp>
        <p:nvSpPr>
          <p:cNvPr id="5" name="Date Placeholder 4"/>
          <p:cNvSpPr>
            <a:spLocks noGrp="1"/>
          </p:cNvSpPr>
          <p:nvPr>
            <p:ph type="dt" sz="half" idx="10"/>
          </p:nvPr>
        </p:nvSpPr>
        <p:spPr/>
        <p:txBody>
          <a:bodyPr/>
          <a:lstStyle/>
          <a:p>
            <a:pPr lvl="0"/>
            <a:endParaRPr lang="it-IT"/>
          </a:p>
        </p:txBody>
      </p:sp>
      <p:sp>
        <p:nvSpPr>
          <p:cNvPr id="6" name="Footer Placeholder 5"/>
          <p:cNvSpPr>
            <a:spLocks noGrp="1"/>
          </p:cNvSpPr>
          <p:nvPr>
            <p:ph type="ftr" sz="quarter" idx="11"/>
          </p:nvPr>
        </p:nvSpPr>
        <p:spPr/>
        <p:txBody>
          <a:bodyPr/>
          <a:lstStyle/>
          <a:p>
            <a:pPr lvl="0"/>
            <a:endParaRPr lang="it-IT"/>
          </a:p>
        </p:txBody>
      </p:sp>
      <p:sp>
        <p:nvSpPr>
          <p:cNvPr id="7" name="Slide Number Placeholder 6"/>
          <p:cNvSpPr>
            <a:spLocks noGrp="1"/>
          </p:cNvSpPr>
          <p:nvPr>
            <p:ph type="sldNum" sz="quarter" idx="12"/>
          </p:nvPr>
        </p:nvSpPr>
        <p:spPr/>
        <p:txBody>
          <a:bodyPr/>
          <a:lstStyle/>
          <a:p>
            <a:pPr lvl="0"/>
            <a:fld id="{3C1C36E0-224A-4726-A8E3-38DF30D266EE}" type="slidenum">
              <a:rPr lang="it-IT" smtClean="0"/>
              <a:t>‹N›</a:t>
            </a:fld>
            <a:endParaRPr lang="it-IT"/>
          </a:p>
        </p:txBody>
      </p:sp>
      <p:sp>
        <p:nvSpPr>
          <p:cNvPr id="33" name="Rectangle 32"/>
          <p:cNvSpPr/>
          <p:nvPr/>
        </p:nvSpPr>
        <p:spPr>
          <a:xfrm>
            <a:off x="0" y="1723606"/>
            <a:ext cx="3044349" cy="3652163"/>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243889" y="3550930"/>
            <a:ext cx="3326257" cy="8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888239"/>
            <a:ext cx="2923381" cy="17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5217856"/>
            <a:ext cx="2923381" cy="17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1370" y="2099910"/>
            <a:ext cx="2620963" cy="1511935"/>
          </a:xfrm>
        </p:spPr>
        <p:txBody>
          <a:bodyPr anchor="b">
            <a:normAutofit/>
          </a:bodyPr>
          <a:lstStyle>
            <a:lvl1pPr algn="l">
              <a:defRPr sz="2900" b="1" cap="none" spc="22"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68010" y="3611845"/>
            <a:ext cx="2620963" cy="1511935"/>
          </a:xfrm>
        </p:spPr>
        <p:txBody>
          <a:bodyPr>
            <a:normAutofit/>
          </a:bodyPr>
          <a:lstStyle>
            <a:lvl1pPr marL="0" indent="0">
              <a:buNone/>
              <a:defRPr sz="2000">
                <a:solidFill>
                  <a:srgbClr val="FFFFFF"/>
                </a:solidFill>
              </a:defRPr>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64650" y="151194"/>
            <a:ext cx="9778206" cy="7257288"/>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504031" y="302737"/>
            <a:ext cx="9072563" cy="1259946"/>
          </a:xfrm>
          <a:prstGeom prst="rect">
            <a:avLst/>
          </a:prstGeom>
        </p:spPr>
        <p:txBody>
          <a:bodyPr vert="horz" lIns="100794" tIns="50397" rIns="100794" bIns="50397"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504031" y="1763925"/>
            <a:ext cx="9072563" cy="4989036"/>
          </a:xfrm>
          <a:prstGeom prst="rect">
            <a:avLst/>
          </a:prstGeom>
        </p:spPr>
        <p:txBody>
          <a:bodyPr vert="horz" lIns="100794" tIns="50397" rIns="100794" bIns="50397"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04031" y="6958261"/>
            <a:ext cx="2352146" cy="402483"/>
          </a:xfrm>
          <a:prstGeom prst="rect">
            <a:avLst/>
          </a:prstGeom>
        </p:spPr>
        <p:txBody>
          <a:bodyPr vert="horz" lIns="100794" tIns="50397" rIns="100794" bIns="50397" rtlCol="0" anchor="ctr"/>
          <a:lstStyle>
            <a:lvl1pPr algn="l">
              <a:defRPr sz="1300">
                <a:solidFill>
                  <a:schemeClr val="tx2"/>
                </a:solidFill>
              </a:defRPr>
            </a:lvl1pPr>
          </a:lstStyle>
          <a:p>
            <a:pPr lvl="0"/>
            <a:endParaRPr lang="it-IT"/>
          </a:p>
        </p:txBody>
      </p:sp>
      <p:sp>
        <p:nvSpPr>
          <p:cNvPr id="5" name="Footer Placeholder 4"/>
          <p:cNvSpPr>
            <a:spLocks noGrp="1"/>
          </p:cNvSpPr>
          <p:nvPr>
            <p:ph type="ftr" sz="quarter" idx="3"/>
          </p:nvPr>
        </p:nvSpPr>
        <p:spPr>
          <a:xfrm>
            <a:off x="3121117" y="6958261"/>
            <a:ext cx="3838392" cy="402483"/>
          </a:xfrm>
          <a:prstGeom prst="rect">
            <a:avLst/>
          </a:prstGeom>
        </p:spPr>
        <p:txBody>
          <a:bodyPr vert="horz" lIns="100794" tIns="50397" rIns="100794" bIns="50397" rtlCol="0" anchor="ctr"/>
          <a:lstStyle>
            <a:lvl1pPr algn="ctr">
              <a:defRPr sz="1300">
                <a:solidFill>
                  <a:schemeClr val="tx2"/>
                </a:solidFill>
              </a:defRPr>
            </a:lvl1pPr>
          </a:lstStyle>
          <a:p>
            <a:pPr lvl="0"/>
            <a:endParaRPr lang="it-IT"/>
          </a:p>
        </p:txBody>
      </p:sp>
      <p:sp>
        <p:nvSpPr>
          <p:cNvPr id="6" name="Slide Number Placeholder 5"/>
          <p:cNvSpPr>
            <a:spLocks noGrp="1"/>
          </p:cNvSpPr>
          <p:nvPr>
            <p:ph type="sldNum" sz="quarter" idx="4"/>
          </p:nvPr>
        </p:nvSpPr>
        <p:spPr>
          <a:xfrm>
            <a:off x="7224448" y="6958261"/>
            <a:ext cx="2352146" cy="402483"/>
          </a:xfrm>
          <a:prstGeom prst="rect">
            <a:avLst/>
          </a:prstGeom>
        </p:spPr>
        <p:txBody>
          <a:bodyPr vert="horz" lIns="100794" tIns="50397" rIns="100794" bIns="50397" rtlCol="0" anchor="ctr"/>
          <a:lstStyle>
            <a:lvl1pPr algn="r">
              <a:defRPr sz="1300">
                <a:solidFill>
                  <a:schemeClr val="tx2"/>
                </a:solidFill>
              </a:defRPr>
            </a:lvl1pPr>
          </a:lstStyle>
          <a:p>
            <a:pPr lvl="0"/>
            <a:fld id="{DC203242-9540-4505-BEF6-97003B1DC95D}"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spcBef>
          <a:spcPct val="0"/>
        </a:spcBef>
        <a:buNone/>
        <a:tabLst>
          <a:tab pos="4222512" algn="l"/>
        </a:tabLst>
        <a:defRPr sz="4000" b="1" kern="1200" cap="none" spc="55">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302383" indent="-302383" algn="l" defTabSz="1007943" rtl="0" eaLnBrk="1" latinLnBrk="0" hangingPunct="1">
        <a:spcBef>
          <a:spcPct val="20000"/>
        </a:spcBef>
        <a:buClr>
          <a:schemeClr val="accent1">
            <a:lumMod val="60000"/>
            <a:lumOff val="40000"/>
          </a:schemeClr>
        </a:buClr>
        <a:buFont typeface="Arial" pitchFamily="34" charset="0"/>
        <a:buChar char="•"/>
        <a:defRPr sz="2600" kern="1200">
          <a:solidFill>
            <a:schemeClr val="tx2"/>
          </a:solidFill>
          <a:latin typeface="+mn-lt"/>
          <a:ea typeface="+mn-ea"/>
          <a:cs typeface="+mn-cs"/>
        </a:defRPr>
      </a:lvl1pPr>
      <a:lvl2pPr marL="604766" indent="-201589" algn="l" defTabSz="1007943" rtl="0" eaLnBrk="1" latinLnBrk="0" hangingPunct="1">
        <a:spcBef>
          <a:spcPct val="20000"/>
        </a:spcBef>
        <a:buClr>
          <a:schemeClr val="accent1">
            <a:lumMod val="60000"/>
            <a:lumOff val="40000"/>
          </a:schemeClr>
        </a:buClr>
        <a:buFont typeface="Arial" pitchFamily="34" charset="0"/>
        <a:buChar char="•"/>
        <a:defRPr sz="2200" kern="1200">
          <a:solidFill>
            <a:schemeClr val="tx1"/>
          </a:solidFill>
          <a:latin typeface="+mn-lt"/>
          <a:ea typeface="+mn-ea"/>
          <a:cs typeface="+mn-cs"/>
        </a:defRPr>
      </a:lvl2pPr>
      <a:lvl3pPr marL="1007943" indent="-251986" algn="l" defTabSz="1007943" rtl="0" eaLnBrk="1" latinLnBrk="0" hangingPunct="1">
        <a:spcBef>
          <a:spcPct val="20000"/>
        </a:spcBef>
        <a:buClr>
          <a:schemeClr val="accent2"/>
        </a:buClr>
        <a:buFont typeface="Arial" pitchFamily="34" charset="0"/>
        <a:buChar char="•"/>
        <a:defRPr sz="2200" kern="1200">
          <a:solidFill>
            <a:schemeClr val="tx2"/>
          </a:solidFill>
          <a:latin typeface="+mn-lt"/>
          <a:ea typeface="+mn-ea"/>
          <a:cs typeface="+mn-cs"/>
        </a:defRPr>
      </a:lvl3pPr>
      <a:lvl4pPr marL="1310326" indent="-251986" algn="l" defTabSz="1007943"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4pPr>
      <a:lvl5pPr marL="1612709" indent="-251986" algn="l" defTabSz="1007943" rtl="0" eaLnBrk="1" latinLnBrk="0" hangingPunct="1">
        <a:spcBef>
          <a:spcPct val="20000"/>
        </a:spcBef>
        <a:buClr>
          <a:schemeClr val="accent4"/>
        </a:buClr>
        <a:buFont typeface="Arial" pitchFamily="34" charset="0"/>
        <a:buChar char="•"/>
        <a:defRPr sz="1800" kern="1200" baseline="0">
          <a:solidFill>
            <a:schemeClr val="tx2"/>
          </a:solidFill>
          <a:latin typeface="+mn-lt"/>
          <a:ea typeface="+mn-ea"/>
          <a:cs typeface="+mn-cs"/>
        </a:defRPr>
      </a:lvl5pPr>
      <a:lvl6pPr marL="1864695" indent="-201589" algn="l" defTabSz="1007943" rtl="0" eaLnBrk="1" latinLnBrk="0" hangingPunct="1">
        <a:spcBef>
          <a:spcPct val="20000"/>
        </a:spcBef>
        <a:buClr>
          <a:schemeClr val="accent5"/>
        </a:buClr>
        <a:buFont typeface="Arial" pitchFamily="34" charset="0"/>
        <a:buChar char="•"/>
        <a:defRPr sz="1800" kern="1200">
          <a:solidFill>
            <a:schemeClr val="tx1"/>
          </a:solidFill>
          <a:latin typeface="+mn-lt"/>
          <a:ea typeface="+mn-ea"/>
          <a:cs typeface="+mn-cs"/>
        </a:defRPr>
      </a:lvl6pPr>
      <a:lvl7pPr marL="2116681" indent="-201589" algn="l" defTabSz="1007943"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7pPr>
      <a:lvl8pPr marL="2368666" indent="-201589" algn="l" defTabSz="1007943"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620652" indent="-201589" algn="l" defTabSz="1007943"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9pPr>
    </p:bodyStyle>
    <p:otherStyle>
      <a:defPPr>
        <a:defRPr lang="en-US"/>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dirittoeconomia.it/"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3525" y="2292985"/>
            <a:ext cx="4872355" cy="2052320"/>
          </a:xfrm>
        </p:spPr>
        <p:txBody>
          <a:bodyPr wrap="square" lIns="91440" tIns="45720" rIns="91440" bIns="45720" anchor="b">
            <a:normAutofit fontScale="90000"/>
          </a:bodyPr>
          <a:lstStyle/>
          <a:p>
            <a:pPr marL="0" indent="0" algn="l" defTabSz="1007745" latinLnBrk="0">
              <a:lnSpc>
                <a:spcPct val="102000"/>
              </a:lnSpc>
              <a:spcBef>
                <a:spcPts val="0"/>
              </a:spcBef>
              <a:spcAft>
                <a:spcPts val="0"/>
              </a:spcAft>
              <a:buFontTx/>
              <a:buNone/>
            </a:pPr>
            <a:r>
              <a:rPr lang="en-US" altLang="ko-KR" sz="4800" b="1" dirty="0" smtClean="0">
                <a:solidFill>
                  <a:srgbClr val="FEFEFE"/>
                </a:solidFill>
                <a:latin typeface="Tw Cen MT" charset="0"/>
              </a:rPr>
              <a:t>La sicurezza alimentare: normativa</a:t>
            </a:r>
            <a:endParaRPr lang="ko-KR" altLang="en-US" sz="4800" b="1" dirty="0" smtClean="0">
              <a:latin typeface="Tw Cen MT" charset="0"/>
            </a:endParaRPr>
          </a:p>
        </p:txBody>
      </p:sp>
      <p:sp>
        <p:nvSpPr>
          <p:cNvPr id="3" name="Sottotitolo 2"/>
          <p:cNvSpPr>
            <a:spLocks noGrp="1"/>
          </p:cNvSpPr>
          <p:nvPr>
            <p:ph type="subTitle" idx="1"/>
          </p:nvPr>
        </p:nvSpPr>
        <p:spPr>
          <a:xfrm>
            <a:off x="503808" y="4499917"/>
            <a:ext cx="4872302" cy="791855"/>
          </a:xfrm>
        </p:spPr>
        <p:txBody>
          <a:bodyPr/>
          <a:lstStyle/>
          <a:p>
            <a:r>
              <a:rPr lang="it-IT" dirty="0" smtClean="0"/>
              <a:t> Vista con gli </a:t>
            </a:r>
            <a:r>
              <a:rPr lang="it-IT" smtClean="0"/>
              <a:t>occhi dei </a:t>
            </a:r>
            <a:r>
              <a:rPr lang="it-IT" dirty="0" smtClean="0"/>
              <a:t>ragazzi</a:t>
            </a:r>
            <a:endParaRPr lang="it-IT" dirty="0"/>
          </a:p>
        </p:txBody>
      </p:sp>
    </p:spTree>
    <p:extLst>
      <p:ext uri="{BB962C8B-B14F-4D97-AF65-F5344CB8AC3E}">
        <p14:creationId xmlns:p14="http://schemas.microsoft.com/office/powerpoint/2010/main" val="367901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90" y="302895"/>
            <a:ext cx="9073515" cy="1260475"/>
          </a:xfrm>
        </p:spPr>
        <p:txBody>
          <a:bodyPr/>
          <a:lstStyle/>
          <a:p>
            <a:r>
              <a:rPr lang="it-IT" dirty="0" smtClean="0">
                <a:solidFill>
                  <a:srgbClr val="FFFF00"/>
                </a:solidFill>
              </a:rPr>
              <a:t>Applicazioni e norme specifiche</a:t>
            </a:r>
            <a:endParaRPr lang="it-IT" dirty="0">
              <a:solidFill>
                <a:srgbClr val="FFFF00"/>
              </a:solidFill>
            </a:endParaRPr>
          </a:p>
        </p:txBody>
      </p:sp>
      <p:sp>
        <p:nvSpPr>
          <p:cNvPr id="3" name="Segnaposto contenuto 2"/>
          <p:cNvSpPr>
            <a:spLocks noGrp="1"/>
          </p:cNvSpPr>
          <p:nvPr>
            <p:ph sz="half" idx="1"/>
          </p:nvPr>
        </p:nvSpPr>
        <p:spPr>
          <a:xfrm>
            <a:off x="647700" y="1619885"/>
            <a:ext cx="9144635" cy="5616575"/>
          </a:xfrm>
        </p:spPr>
        <p:txBody>
          <a:bodyPr wrap="square" lIns="91440" tIns="45720" rIns="91440" bIns="45720" anchor="t">
            <a:normAutofit lnSpcReduction="10000"/>
          </a:bodyPr>
          <a:lstStyle/>
          <a:p>
            <a:pPr marL="0" indent="0" algn="l" defTabSz="914400" latinLnBrk="0">
              <a:lnSpc>
                <a:spcPct val="102000"/>
              </a:lnSpc>
              <a:spcBef>
                <a:spcPts val="0"/>
              </a:spcBef>
              <a:spcAft>
                <a:spcPts val="0"/>
              </a:spcAft>
              <a:buFontTx/>
              <a:buNone/>
            </a:pPr>
            <a:r>
              <a:rPr lang="en-US" altLang="ko-KR" sz="2400" dirty="0" smtClean="0">
                <a:solidFill>
                  <a:srgbClr val="FFFFFF"/>
                </a:solidFill>
                <a:latin typeface="Calibri" charset="0"/>
              </a:rPr>
              <a:t>La legislazione alimentare si occupa degli aspetti igienico-sanitari degli alimenti ed in particolare di:</a:t>
            </a:r>
            <a:endParaRPr lang="ko-KR" altLang="en-US" sz="2400" dirty="0" smtClean="0">
              <a:latin typeface="Calibri" charset="0"/>
            </a:endParaRPr>
          </a:p>
          <a:p>
            <a:pPr marL="0" indent="0" algn="l" defTabSz="914400" latinLnBrk="0">
              <a:lnSpc>
                <a:spcPct val="102000"/>
              </a:lnSpc>
              <a:spcBef>
                <a:spcPts val="0"/>
              </a:spcBef>
              <a:spcAft>
                <a:spcPts val="0"/>
              </a:spcAft>
              <a:buFontTx/>
              <a:buNone/>
            </a:pPr>
            <a:endParaRPr lang="ko-KR" altLang="en-US" sz="2400" dirty="0" smtClean="0">
              <a:latin typeface="Calibri" charset="0"/>
            </a:endParaRPr>
          </a:p>
          <a:p>
            <a:pPr marL="285750" lvl="0" indent="-285750" algn="l" defTabSz="914400" latinLnBrk="0">
              <a:lnSpc>
                <a:spcPct val="102000"/>
              </a:lnSpc>
              <a:spcBef>
                <a:spcPts val="0"/>
              </a:spcBef>
              <a:spcAft>
                <a:spcPts val="0"/>
              </a:spcAft>
              <a:buClr>
                <a:srgbClr val="FFFFFF"/>
              </a:buClr>
              <a:buFont typeface="Wingdings"/>
              <a:buChar char="Ø"/>
            </a:pPr>
            <a:r>
              <a:rPr lang="en-US" altLang="ko-KR" sz="2400" dirty="0" smtClean="0">
                <a:solidFill>
                  <a:srgbClr val="FFFFFF"/>
                </a:solidFill>
                <a:latin typeface="Calibri" charset="0"/>
              </a:rPr>
              <a:t>Produzione</a:t>
            </a:r>
            <a:endParaRPr lang="ko-KR" altLang="en-US" sz="2400" dirty="0" smtClean="0">
              <a:latin typeface="Calibri" charset="0"/>
            </a:endParaRPr>
          </a:p>
          <a:p>
            <a:pPr marL="285750" lvl="0" indent="-285750" algn="l" defTabSz="914400" latinLnBrk="0">
              <a:lnSpc>
                <a:spcPct val="102000"/>
              </a:lnSpc>
              <a:spcBef>
                <a:spcPts val="0"/>
              </a:spcBef>
              <a:spcAft>
                <a:spcPts val="0"/>
              </a:spcAft>
              <a:buClr>
                <a:srgbClr val="FFFFFF"/>
              </a:buClr>
              <a:buFont typeface="Wingdings"/>
              <a:buChar char="Ø"/>
            </a:pPr>
            <a:r>
              <a:rPr lang="en-US" altLang="ko-KR" sz="2400" dirty="0" smtClean="0">
                <a:solidFill>
                  <a:srgbClr val="FFFFFF"/>
                </a:solidFill>
                <a:latin typeface="Calibri" charset="0"/>
              </a:rPr>
              <a:t>Lavorazione</a:t>
            </a:r>
            <a:endParaRPr lang="ko-KR" altLang="en-US" sz="2400" dirty="0" smtClean="0">
              <a:latin typeface="Calibri" charset="0"/>
            </a:endParaRPr>
          </a:p>
          <a:p>
            <a:pPr marL="285750" lvl="0" indent="-285750" algn="l" defTabSz="914400" latinLnBrk="0">
              <a:lnSpc>
                <a:spcPct val="102000"/>
              </a:lnSpc>
              <a:spcBef>
                <a:spcPts val="0"/>
              </a:spcBef>
              <a:spcAft>
                <a:spcPts val="0"/>
              </a:spcAft>
              <a:buClr>
                <a:srgbClr val="FFFFFF"/>
              </a:buClr>
              <a:buFont typeface="Wingdings"/>
              <a:buChar char="Ø"/>
            </a:pPr>
            <a:r>
              <a:rPr lang="en-US" altLang="ko-KR" sz="2400" dirty="0" smtClean="0">
                <a:solidFill>
                  <a:srgbClr val="FFFFFF"/>
                </a:solidFill>
                <a:latin typeface="Calibri" charset="0"/>
              </a:rPr>
              <a:t>Confezionamento</a:t>
            </a:r>
            <a:endParaRPr lang="ko-KR" altLang="en-US" sz="2400" dirty="0" smtClean="0">
              <a:latin typeface="Calibri" charset="0"/>
            </a:endParaRPr>
          </a:p>
          <a:p>
            <a:pPr marL="285750" lvl="0" indent="-285750" algn="l" defTabSz="914400" latinLnBrk="0">
              <a:lnSpc>
                <a:spcPct val="102000"/>
              </a:lnSpc>
              <a:spcBef>
                <a:spcPts val="0"/>
              </a:spcBef>
              <a:spcAft>
                <a:spcPts val="0"/>
              </a:spcAft>
              <a:buClr>
                <a:srgbClr val="FFFFFF"/>
              </a:buClr>
              <a:buFont typeface="Wingdings"/>
              <a:buChar char="Ø"/>
            </a:pPr>
            <a:r>
              <a:rPr lang="en-US" altLang="ko-KR" sz="2400" dirty="0" smtClean="0">
                <a:solidFill>
                  <a:srgbClr val="FFFFFF"/>
                </a:solidFill>
                <a:latin typeface="Calibri" charset="0"/>
              </a:rPr>
              <a:t>Distribuzione</a:t>
            </a:r>
            <a:endParaRPr lang="ko-KR" altLang="en-US" sz="2400" dirty="0" smtClean="0">
              <a:latin typeface="Calibri" charset="0"/>
            </a:endParaRPr>
          </a:p>
          <a:p>
            <a:pPr marL="285750" lvl="0" indent="-285750" algn="l" defTabSz="914400" latinLnBrk="0">
              <a:lnSpc>
                <a:spcPct val="102000"/>
              </a:lnSpc>
              <a:spcBef>
                <a:spcPts val="0"/>
              </a:spcBef>
              <a:spcAft>
                <a:spcPts val="0"/>
              </a:spcAft>
              <a:buClr>
                <a:srgbClr val="FFFFFF"/>
              </a:buClr>
              <a:buFont typeface="Wingdings"/>
              <a:buChar char="Ø"/>
            </a:pPr>
            <a:r>
              <a:rPr lang="en-US" altLang="ko-KR" sz="2400" dirty="0" smtClean="0">
                <a:solidFill>
                  <a:srgbClr val="FFFFFF"/>
                </a:solidFill>
                <a:latin typeface="Calibri" charset="0"/>
              </a:rPr>
              <a:t>Deposito</a:t>
            </a:r>
            <a:endParaRPr lang="ko-KR" altLang="en-US" sz="2400" dirty="0" smtClean="0">
              <a:latin typeface="Calibri" charset="0"/>
            </a:endParaRPr>
          </a:p>
          <a:p>
            <a:pPr marL="285750" lvl="0" indent="-285750" algn="l" defTabSz="914400" latinLnBrk="0">
              <a:lnSpc>
                <a:spcPct val="102000"/>
              </a:lnSpc>
              <a:spcBef>
                <a:spcPts val="0"/>
              </a:spcBef>
              <a:spcAft>
                <a:spcPts val="0"/>
              </a:spcAft>
              <a:buClr>
                <a:srgbClr val="FFFFFF"/>
              </a:buClr>
              <a:buFont typeface="Wingdings"/>
              <a:buChar char="Ø"/>
            </a:pPr>
            <a:r>
              <a:rPr lang="en-US" altLang="ko-KR" sz="2400" dirty="0" smtClean="0">
                <a:solidFill>
                  <a:srgbClr val="FFFFFF"/>
                </a:solidFill>
                <a:latin typeface="Calibri" charset="0"/>
              </a:rPr>
              <a:t>Vendita </a:t>
            </a:r>
            <a:endParaRPr lang="ko-KR" altLang="en-US" sz="2400" dirty="0" smtClean="0">
              <a:latin typeface="Calibri" charset="0"/>
            </a:endParaRPr>
          </a:p>
          <a:p>
            <a:pPr marL="285750" lvl="0" indent="-285750" algn="l" defTabSz="914400" latinLnBrk="0">
              <a:lnSpc>
                <a:spcPct val="102000"/>
              </a:lnSpc>
              <a:spcBef>
                <a:spcPts val="0"/>
              </a:spcBef>
              <a:spcAft>
                <a:spcPts val="0"/>
              </a:spcAft>
              <a:buClr>
                <a:srgbClr val="FFFFFF"/>
              </a:buClr>
              <a:buFont typeface="Wingdings"/>
              <a:buChar char="Ø"/>
            </a:pPr>
            <a:r>
              <a:rPr lang="en-US" altLang="ko-KR" sz="2400" dirty="0" smtClean="0">
                <a:solidFill>
                  <a:srgbClr val="FFFFFF"/>
                </a:solidFill>
                <a:latin typeface="Calibri" charset="0"/>
              </a:rPr>
              <a:t>Consumo</a:t>
            </a:r>
            <a:endParaRPr lang="ko-KR" altLang="en-US" sz="2400" dirty="0" smtClean="0">
              <a:latin typeface="Calibri" charset="0"/>
            </a:endParaRPr>
          </a:p>
          <a:p>
            <a:pPr marL="0" indent="0" algn="l" defTabSz="914400" latinLnBrk="0">
              <a:lnSpc>
                <a:spcPct val="102000"/>
              </a:lnSpc>
              <a:spcBef>
                <a:spcPts val="0"/>
              </a:spcBef>
              <a:spcAft>
                <a:spcPts val="0"/>
              </a:spcAft>
              <a:buFontTx/>
              <a:buNone/>
            </a:pPr>
            <a:endParaRPr lang="ko-KR" altLang="en-US" sz="2400" dirty="0" smtClean="0">
              <a:latin typeface="Calibri" charset="0"/>
            </a:endParaRPr>
          </a:p>
          <a:p>
            <a:pPr marL="0" indent="0" algn="l" defTabSz="914400" latinLnBrk="0">
              <a:lnSpc>
                <a:spcPct val="102000"/>
              </a:lnSpc>
              <a:spcBef>
                <a:spcPts val="0"/>
              </a:spcBef>
              <a:spcAft>
                <a:spcPts val="0"/>
              </a:spcAft>
              <a:buFontTx/>
              <a:buNone/>
            </a:pPr>
            <a:r>
              <a:rPr lang="en-US" altLang="ko-KR" sz="2400" dirty="0" smtClean="0">
                <a:solidFill>
                  <a:srgbClr val="FFFFFF"/>
                </a:solidFill>
                <a:latin typeface="Calibri" charset="0"/>
              </a:rPr>
              <a:t>Queste diverse applicazioni della legislazione alimentare svolgono tutte un ruolo fondamentale poiché grazie a queste norme il consumatore è sicuro della provenienza del prodotto, dove è stato confezionato  e i rischi che comportano quel tale alimento.</a:t>
            </a:r>
            <a:endParaRPr lang="ko-KR" altLang="en-US" sz="2400" dirty="0" smtClean="0">
              <a:latin typeface="Calibri" charset="0"/>
            </a:endParaRPr>
          </a:p>
          <a:p>
            <a:pPr marL="302260" indent="-302260" algn="l" defTabSz="1007745" latinLnBrk="0">
              <a:lnSpc>
                <a:spcPct val="102000"/>
              </a:lnSpc>
              <a:spcBef>
                <a:spcPts val="700"/>
              </a:spcBef>
              <a:spcAft>
                <a:spcPts val="0"/>
              </a:spcAft>
              <a:buFontTx/>
              <a:buNone/>
            </a:pPr>
            <a:endParaRPr lang="ko-KR" altLang="en-US" sz="3100" dirty="0" smtClean="0">
              <a:latin typeface="Tw Cen MT" charset="0"/>
            </a:endParaRPr>
          </a:p>
        </p:txBody>
      </p:sp>
      <p:sp>
        <p:nvSpPr>
          <p:cNvPr id="5" name="Segnaposto contenuto 4"/>
          <p:cNvSpPr>
            <a:spLocks noGrp="1"/>
          </p:cNvSpPr>
          <p:nvPr>
            <p:ph sz="half" idx="2"/>
          </p:nvPr>
        </p:nvSpPr>
        <p:spPr>
          <a:xfrm>
            <a:off x="8928744" y="8748389"/>
            <a:ext cx="203804" cy="1820684"/>
          </a:xfrm>
        </p:spPr>
        <p:txBody>
          <a:bodyPr>
            <a:normAutofit lnSpcReduction="10000"/>
          </a:bodyPr>
          <a:lstStyle/>
          <a:p>
            <a:endParaRPr lang="it-IT" dirty="0"/>
          </a:p>
        </p:txBody>
      </p:sp>
    </p:spTree>
    <p:extLst>
      <p:ext uri="{BB962C8B-B14F-4D97-AF65-F5344CB8AC3E}">
        <p14:creationId xmlns:p14="http://schemas.microsoft.com/office/powerpoint/2010/main" val="1256471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90" y="302895"/>
            <a:ext cx="9073515" cy="1260475"/>
          </a:xfrm>
        </p:spPr>
        <p:txBody>
          <a:bodyPr/>
          <a:lstStyle/>
          <a:p>
            <a:r>
              <a:rPr lang="it-IT" dirty="0" smtClean="0">
                <a:solidFill>
                  <a:srgbClr val="FFFF00"/>
                </a:solidFill>
              </a:rPr>
              <a:t>Gazzetta normativa </a:t>
            </a:r>
            <a:endParaRPr lang="it-IT" dirty="0">
              <a:solidFill>
                <a:srgbClr val="FFFF00"/>
              </a:solidFill>
            </a:endParaRPr>
          </a:p>
        </p:txBody>
      </p:sp>
      <p:sp>
        <p:nvSpPr>
          <p:cNvPr id="3" name="Segnaposto contenuto 2"/>
          <p:cNvSpPr>
            <a:spLocks noGrp="1"/>
          </p:cNvSpPr>
          <p:nvPr>
            <p:ph sz="half" idx="1"/>
          </p:nvPr>
        </p:nvSpPr>
        <p:spPr>
          <a:xfrm>
            <a:off x="504190" y="1764030"/>
            <a:ext cx="4452620" cy="4989830"/>
          </a:xfrm>
        </p:spPr>
        <p:txBody>
          <a:bodyPr wrap="square" lIns="91440" tIns="45720" rIns="91440" bIns="45720" anchor="t">
            <a:normAutofit/>
          </a:bodyPr>
          <a:lstStyle/>
          <a:p>
            <a:pPr marL="0" indent="0" algn="l" defTabSz="914400" latinLnBrk="0">
              <a:lnSpc>
                <a:spcPct val="102000"/>
              </a:lnSpc>
              <a:spcBef>
                <a:spcPts val="0"/>
              </a:spcBef>
              <a:spcAft>
                <a:spcPts val="0"/>
              </a:spcAft>
              <a:buFontTx/>
              <a:buNone/>
            </a:pPr>
            <a:r>
              <a:rPr lang="en-US" altLang="ko-KR" sz="2400" dirty="0" smtClean="0">
                <a:solidFill>
                  <a:srgbClr val="FFFFFF"/>
                </a:solidFill>
                <a:latin typeface="Calibri" charset="0"/>
              </a:rPr>
              <a:t>In Italia sono in vigore oltre alle norme europee norme specifiche riguardanti aspetti particolari della sicurezza alimentare, quali:</a:t>
            </a:r>
            <a:endParaRPr lang="ko-KR" altLang="en-US" sz="2400" dirty="0" smtClean="0">
              <a:latin typeface="Calibri" charset="0"/>
            </a:endParaRPr>
          </a:p>
          <a:p>
            <a:pPr marL="285750" lvl="0" indent="-285750" algn="l" defTabSz="914400" latinLnBrk="0">
              <a:lnSpc>
                <a:spcPct val="102000"/>
              </a:lnSpc>
              <a:spcBef>
                <a:spcPts val="0"/>
              </a:spcBef>
              <a:spcAft>
                <a:spcPts val="0"/>
              </a:spcAft>
              <a:buClr>
                <a:srgbClr val="FFFFFF"/>
              </a:buClr>
              <a:buFont typeface="Calibri"/>
              <a:buChar char="•"/>
            </a:pPr>
            <a:r>
              <a:rPr lang="en-US" altLang="ko-KR" sz="2400" dirty="0" smtClean="0">
                <a:solidFill>
                  <a:srgbClr val="FFFFFF"/>
                </a:solidFill>
                <a:latin typeface="Calibri" charset="0"/>
              </a:rPr>
              <a:t>L’uso dei pesticidi.</a:t>
            </a:r>
            <a:endParaRPr lang="ko-KR" altLang="en-US" sz="2400" dirty="0" smtClean="0">
              <a:latin typeface="Calibri" charset="0"/>
            </a:endParaRPr>
          </a:p>
          <a:p>
            <a:pPr marL="285750" lvl="0" indent="-285750" algn="l" defTabSz="914400" latinLnBrk="0">
              <a:lnSpc>
                <a:spcPct val="102000"/>
              </a:lnSpc>
              <a:spcBef>
                <a:spcPts val="0"/>
              </a:spcBef>
              <a:spcAft>
                <a:spcPts val="0"/>
              </a:spcAft>
              <a:buClr>
                <a:srgbClr val="FFFFFF"/>
              </a:buClr>
              <a:buFont typeface="Calibri"/>
              <a:buChar char="•"/>
            </a:pPr>
            <a:r>
              <a:rPr lang="en-US" altLang="ko-KR" sz="2400" dirty="0" smtClean="0">
                <a:solidFill>
                  <a:srgbClr val="FFFFFF"/>
                </a:solidFill>
                <a:latin typeface="Calibri" charset="0"/>
              </a:rPr>
              <a:t>Integratori alimentari.</a:t>
            </a:r>
            <a:endParaRPr lang="ko-KR" altLang="en-US" sz="2400" dirty="0" smtClean="0">
              <a:latin typeface="Calibri" charset="0"/>
            </a:endParaRPr>
          </a:p>
          <a:p>
            <a:pPr marL="285750" lvl="0" indent="-285750" algn="l" defTabSz="914400" latinLnBrk="0">
              <a:lnSpc>
                <a:spcPct val="102000"/>
              </a:lnSpc>
              <a:spcBef>
                <a:spcPts val="0"/>
              </a:spcBef>
              <a:spcAft>
                <a:spcPts val="0"/>
              </a:spcAft>
              <a:buClr>
                <a:srgbClr val="FFFFFF"/>
              </a:buClr>
              <a:buFont typeface="Calibri"/>
              <a:buChar char="•"/>
            </a:pPr>
            <a:r>
              <a:rPr lang="en-US" altLang="ko-KR" sz="2400" dirty="0" smtClean="0">
                <a:solidFill>
                  <a:srgbClr val="FFFFFF"/>
                </a:solidFill>
                <a:latin typeface="Calibri" charset="0"/>
              </a:rPr>
              <a:t>Coloranti.</a:t>
            </a:r>
            <a:endParaRPr lang="ko-KR" altLang="en-US" sz="2400" dirty="0" smtClean="0">
              <a:latin typeface="Calibri" charset="0"/>
            </a:endParaRPr>
          </a:p>
          <a:p>
            <a:pPr marL="285750" lvl="0" indent="-285750" algn="l" defTabSz="914400" latinLnBrk="0">
              <a:lnSpc>
                <a:spcPct val="102000"/>
              </a:lnSpc>
              <a:spcBef>
                <a:spcPts val="0"/>
              </a:spcBef>
              <a:spcAft>
                <a:spcPts val="0"/>
              </a:spcAft>
              <a:buClr>
                <a:srgbClr val="FFFFFF"/>
              </a:buClr>
              <a:buFont typeface="Calibri"/>
              <a:buChar char="•"/>
            </a:pPr>
            <a:r>
              <a:rPr lang="en-US" altLang="ko-KR" sz="2400" dirty="0" smtClean="0">
                <a:solidFill>
                  <a:srgbClr val="FFFFFF"/>
                </a:solidFill>
                <a:latin typeface="Calibri" charset="0"/>
              </a:rPr>
              <a:t>Residui di farmaci veterinari e contaminanti.</a:t>
            </a:r>
            <a:endParaRPr lang="ko-KR" altLang="en-US" sz="2400" dirty="0" smtClean="0">
              <a:latin typeface="Calibri" charset="0"/>
            </a:endParaRPr>
          </a:p>
          <a:p>
            <a:pPr marL="285750" lvl="0" indent="-285750" algn="l" defTabSz="914400" latinLnBrk="0">
              <a:lnSpc>
                <a:spcPct val="102000"/>
              </a:lnSpc>
              <a:spcBef>
                <a:spcPts val="0"/>
              </a:spcBef>
              <a:spcAft>
                <a:spcPts val="0"/>
              </a:spcAft>
              <a:buClr>
                <a:srgbClr val="FFFFFF"/>
              </a:buClr>
              <a:buFont typeface="Calibri"/>
              <a:buChar char="•"/>
            </a:pPr>
            <a:r>
              <a:rPr lang="en-US" altLang="ko-KR" sz="2400" dirty="0" smtClean="0">
                <a:solidFill>
                  <a:srgbClr val="FFFFFF"/>
                </a:solidFill>
                <a:latin typeface="Calibri" charset="0"/>
              </a:rPr>
              <a:t>Addizione di vitamine e minerali.</a:t>
            </a:r>
            <a:endParaRPr lang="ko-KR" altLang="en-US" sz="2400" dirty="0" smtClean="0">
              <a:latin typeface="Calibri" charset="0"/>
            </a:endParaRPr>
          </a:p>
          <a:p>
            <a:pPr marL="285750" lvl="0" indent="-285750" algn="l" defTabSz="914400" latinLnBrk="0">
              <a:lnSpc>
                <a:spcPct val="102000"/>
              </a:lnSpc>
              <a:spcBef>
                <a:spcPts val="0"/>
              </a:spcBef>
              <a:spcAft>
                <a:spcPts val="0"/>
              </a:spcAft>
              <a:buClr>
                <a:srgbClr val="FFFFFF"/>
              </a:buClr>
              <a:buFont typeface="Calibri"/>
              <a:buChar char="•"/>
            </a:pPr>
            <a:r>
              <a:rPr lang="en-US" altLang="ko-KR" sz="2400" dirty="0" smtClean="0">
                <a:solidFill>
                  <a:srgbClr val="FFFFFF"/>
                </a:solidFill>
                <a:latin typeface="Calibri" charset="0"/>
              </a:rPr>
              <a:t>Materiali e prodotti a contatto con gli alimenti.</a:t>
            </a:r>
            <a:endParaRPr lang="ko-KR" altLang="en-US" sz="2400" dirty="0" smtClean="0">
              <a:latin typeface="Calibri" charset="0"/>
            </a:endParaRPr>
          </a:p>
          <a:p>
            <a:pPr marL="302260" indent="-302260" algn="l" defTabSz="1007745" latinLnBrk="0">
              <a:lnSpc>
                <a:spcPct val="102000"/>
              </a:lnSpc>
              <a:spcBef>
                <a:spcPts val="700"/>
              </a:spcBef>
              <a:spcAft>
                <a:spcPts val="0"/>
              </a:spcAft>
              <a:buFontTx/>
              <a:buNone/>
            </a:pPr>
            <a:endParaRPr lang="ko-KR" altLang="en-US" sz="3100" dirty="0" smtClean="0">
              <a:latin typeface="Tw Cen MT" charset="0"/>
            </a:endParaRP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24450" y="2285960"/>
            <a:ext cx="4452938" cy="39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775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43768" y="2123653"/>
            <a:ext cx="2620963" cy="2979431"/>
          </a:xfrm>
        </p:spPr>
        <p:txBody>
          <a:bodyPr>
            <a:normAutofit/>
          </a:bodyPr>
          <a:lstStyle/>
          <a:p>
            <a:r>
              <a:rPr lang="it-IT" sz="4000" dirty="0" smtClean="0"/>
              <a:t>La tutela del produttore</a:t>
            </a:r>
            <a:endParaRPr lang="it-IT" sz="4000" dirty="0"/>
          </a:p>
        </p:txBody>
      </p:sp>
      <p:pic>
        <p:nvPicPr>
          <p:cNvPr id="11" name="Segnaposto contenuto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8144" y="395462"/>
            <a:ext cx="6120680" cy="6408712"/>
          </a:xfrm>
        </p:spPr>
      </p:pic>
    </p:spTree>
    <p:extLst>
      <p:ext uri="{BB962C8B-B14F-4D97-AF65-F5344CB8AC3E}">
        <p14:creationId xmlns:p14="http://schemas.microsoft.com/office/powerpoint/2010/main" val="378450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009650" y="755501"/>
            <a:ext cx="9070975" cy="126206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5400" b="1"/>
              <a:t>SICUREZZA  ALIMENTARE</a:t>
            </a:r>
          </a:p>
        </p:txBody>
      </p:sp>
      <p:pic>
        <p:nvPicPr>
          <p:cNvPr id="3" name="Immagine 2"/>
          <p:cNvPicPr>
            <a:picLocks noChangeAspect="1"/>
          </p:cNvPicPr>
          <p:nvPr/>
        </p:nvPicPr>
        <p:blipFill>
          <a:blip r:embed="rId3">
            <a:lum/>
            <a:alphaModFix/>
          </a:blip>
          <a:srcRect/>
          <a:stretch>
            <a:fillRect/>
          </a:stretch>
        </p:blipFill>
        <p:spPr>
          <a:xfrm>
            <a:off x="2808064" y="2267668"/>
            <a:ext cx="4680000" cy="42220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Segnaposto testo 1"/>
          <p:cNvSpPr txBox="1">
            <a:spLocks noGrp="1"/>
          </p:cNvSpPr>
          <p:nvPr>
            <p:ph type="body" idx="4294967295"/>
          </p:nvPr>
        </p:nvSpPr>
        <p:spPr>
          <a:xfrm>
            <a:off x="0" y="1439863"/>
            <a:ext cx="9072563" cy="4895850"/>
          </a:xfrm>
        </p:spPr>
        <p:txBody>
          <a:bodyPr>
            <a:normAutofit lnSpcReduction="10000"/>
          </a:bodyPr>
          <a:lstStyle>
            <a:defPPr marL="432000" marR="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marR="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spcAft>
                <a:spcPts val="0"/>
              </a:spcAft>
              <a:buNone/>
            </a:pPr>
            <a:r>
              <a:rPr lang="it-IT" sz="3600" dirty="0"/>
              <a:t>La sicurezza alimentare contempla innanzitutto la buona qualità di un alimento sotto il profilo igienico e sanitario.</a:t>
            </a:r>
          </a:p>
          <a:p>
            <a:pPr lvl="0" algn="l">
              <a:buNone/>
            </a:pPr>
            <a:r>
              <a:rPr lang="it-IT" sz="3600" dirty="0"/>
              <a:t>La legislazione alimentare prevede che gli operatori predispongano ed attuino adeguate procedure operative; tra le procedure obbligatorie vi sono quelle basate sul sistema HACCP.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Segnaposto testo 1"/>
          <p:cNvSpPr txBox="1">
            <a:spLocks noGrp="1"/>
          </p:cNvSpPr>
          <p:nvPr>
            <p:ph type="body" idx="4294967295"/>
          </p:nvPr>
        </p:nvSpPr>
        <p:spPr>
          <a:xfrm>
            <a:off x="0" y="1511300"/>
            <a:ext cx="9072563" cy="4989513"/>
          </a:xfrm>
        </p:spPr>
        <p:txBody>
          <a:bodyPr/>
          <a:lstStyle>
            <a:defPPr marL="432000" marR="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marR="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buNone/>
            </a:pPr>
            <a:r>
              <a:rPr lang="it-IT" sz="3600"/>
              <a:t>Le aziende che si occupano del settore alimentare devono attenersi alle seguenti </a:t>
            </a:r>
            <a:r>
              <a:rPr lang="it-IT" sz="3600" b="1"/>
              <a:t>Normative di Riferimento:</a:t>
            </a:r>
          </a:p>
          <a:p>
            <a:pPr lvl="0">
              <a:buNone/>
            </a:pPr>
            <a:endParaRPr lang="it-IT"/>
          </a:p>
          <a:p>
            <a:pPr lvl="0">
              <a:buSzPts val="1928"/>
              <a:buBlip>
                <a:blip r:embed="rId3"/>
              </a:buBlip>
            </a:pPr>
            <a:r>
              <a:rPr lang="it-IT">
                <a:hlinkClick r:id="" action="ppaction://noaction"/>
              </a:rPr>
              <a:t>Certificazione ISO 22000:2005</a:t>
            </a:r>
          </a:p>
          <a:p>
            <a:pPr lvl="0">
              <a:buSzPts val="1928"/>
              <a:buBlip>
                <a:blip r:embed="rId3"/>
              </a:buBlip>
            </a:pPr>
            <a:r>
              <a:rPr lang="it-IT">
                <a:hlinkClick r:id="" action="ppaction://noaction"/>
              </a:rPr>
              <a:t>Certificazione IFS</a:t>
            </a:r>
          </a:p>
          <a:p>
            <a:pPr lvl="0">
              <a:buSzPts val="1928"/>
              <a:buBlip>
                <a:blip r:embed="rId3"/>
              </a:buBlip>
            </a:pPr>
            <a:r>
              <a:rPr lang="it-IT">
                <a:hlinkClick r:id="" action="ppaction://noaction"/>
              </a:rPr>
              <a:t>Certificazione HACCP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754063"/>
            <a:ext cx="9072563" cy="126206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4800">
                <a:solidFill>
                  <a:srgbClr val="280099"/>
                </a:solidFill>
              </a:rPr>
              <a:t>Certificazione ISO 22000:2005</a:t>
            </a:r>
          </a:p>
        </p:txBody>
      </p:sp>
      <p:sp>
        <p:nvSpPr>
          <p:cNvPr id="3" name="Segnaposto testo 2"/>
          <p:cNvSpPr txBox="1">
            <a:spLocks noGrp="1"/>
          </p:cNvSpPr>
          <p:nvPr>
            <p:ph type="body" idx="4294967295"/>
          </p:nvPr>
        </p:nvSpPr>
        <p:spPr>
          <a:xfrm>
            <a:off x="0" y="2592388"/>
            <a:ext cx="9070975" cy="3270250"/>
          </a:xfrm>
        </p:spPr>
        <p:txBody>
          <a:bodyPr>
            <a:normAutofit lnSpcReduction="10000"/>
          </a:bodyPr>
          <a:lstStyle>
            <a:defPPr marL="432000" marR="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marR="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spcAft>
                <a:spcPts val="0"/>
              </a:spcAft>
              <a:buNone/>
            </a:pPr>
            <a:r>
              <a:rPr lang="it-IT"/>
              <a:t>Lo standard EN ISO 22000 individua i requisiti di un corretto sistema di Gestione della Sicurezza dei prodotti alimentari, permettendo alle Organizzazioni di identificare e gestire i rischi della loro attività, a garanzia della sicurezza dei cibi e della soddisfazione dei consumatori. E' riconosciuto a livello mondiale.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01625"/>
            <a:ext cx="9072563" cy="126206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5400">
                <a:solidFill>
                  <a:srgbClr val="280099"/>
                </a:solidFill>
              </a:rPr>
              <a:t>Certificazione IFS</a:t>
            </a:r>
          </a:p>
        </p:txBody>
      </p:sp>
      <p:sp>
        <p:nvSpPr>
          <p:cNvPr id="3" name="Segnaposto testo 2"/>
          <p:cNvSpPr txBox="1">
            <a:spLocks noGrp="1"/>
          </p:cNvSpPr>
          <p:nvPr>
            <p:ph type="body" idx="4294967295"/>
          </p:nvPr>
        </p:nvSpPr>
        <p:spPr>
          <a:xfrm>
            <a:off x="0" y="1851025"/>
            <a:ext cx="9070975" cy="4989513"/>
          </a:xfrm>
        </p:spPr>
        <p:txBody>
          <a:bodyPr/>
          <a:lstStyle>
            <a:defPPr marL="432000" marR="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marR="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spcAft>
                <a:spcPts val="0"/>
              </a:spcAft>
              <a:buNone/>
            </a:pPr>
            <a:r>
              <a:rPr lang="it-IT"/>
              <a:t>Il sistema di Gestione implementato dallo standard IFS deriva dal riferimento al metodo di pianificazione HACCP e si concentra sulla qualità e sicurezza igienico-sanitaria dei prodotti.</a:t>
            </a:r>
          </a:p>
          <a:p>
            <a:pPr lvl="0">
              <a:spcAft>
                <a:spcPts val="0"/>
              </a:spcAft>
              <a:buNone/>
            </a:pPr>
            <a:r>
              <a:rPr lang="it-IT"/>
              <a:t>Permette di selezionare fornitori secondo il criterio della certificata capacità di fornire prodotti sicuri, conformi alle specifiche contrattuali e ai requisiti di legge.</a:t>
            </a:r>
          </a:p>
          <a:p>
            <a:pPr lvl="0">
              <a:buNone/>
            </a:pPr>
            <a:r>
              <a:rPr lang="it-IT"/>
              <a:t>Il certificato dura 12 mesi.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465138"/>
            <a:ext cx="9072563" cy="126365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5400">
                <a:solidFill>
                  <a:srgbClr val="280099"/>
                </a:solidFill>
              </a:rPr>
              <a:t>Certificazione HACCP</a:t>
            </a:r>
          </a:p>
        </p:txBody>
      </p:sp>
      <p:sp>
        <p:nvSpPr>
          <p:cNvPr id="3" name="Segnaposto testo 2"/>
          <p:cNvSpPr txBox="1">
            <a:spLocks noGrp="1"/>
          </p:cNvSpPr>
          <p:nvPr>
            <p:ph type="body" idx="4294967295"/>
          </p:nvPr>
        </p:nvSpPr>
        <p:spPr>
          <a:xfrm>
            <a:off x="0" y="2427605"/>
            <a:ext cx="9070975" cy="3547745"/>
          </a:xfrm>
        </p:spPr>
        <p:txBody>
          <a:bodyPr wrap="square" lIns="91440" tIns="45720" rIns="91440" bIns="45720" anchor="t">
            <a:normAutofit lnSpcReduction="10000"/>
          </a:bodyPr>
          <a:lstStyle/>
          <a:p>
            <a:pPr marL="302260" indent="-302260" algn="l" defTabSz="1007745" latinLnBrk="0">
              <a:lnSpc>
                <a:spcPct val="102000"/>
              </a:lnSpc>
              <a:spcBef>
                <a:spcPts val="0"/>
              </a:spcBef>
              <a:spcAft>
                <a:spcPts val="0"/>
              </a:spcAft>
              <a:buFontTx/>
              <a:buNone/>
            </a:pPr>
            <a:r>
              <a:rPr lang="en-US" altLang="ko-KR" sz="3200" dirty="0" smtClean="0">
                <a:solidFill>
                  <a:srgbClr val="E3DED1"/>
                </a:solidFill>
                <a:latin typeface="Tw Cen MT" charset="0"/>
              </a:rPr>
              <a:t>L'HACCP (Hazard Analysis and Critical Control Points) è un sistema che previene i pericoli di contaminazione alimentare;</a:t>
            </a:r>
            <a:endParaRPr lang="ko-KR" altLang="en-US" sz="3200" dirty="0" smtClean="0">
              <a:latin typeface="Tw Cen MT" charset="0"/>
            </a:endParaRPr>
          </a:p>
          <a:p>
            <a:pPr marL="302260" indent="-302260" algn="l" defTabSz="1007745" latinLnBrk="0">
              <a:lnSpc>
                <a:spcPct val="102000"/>
              </a:lnSpc>
              <a:spcBef>
                <a:spcPts val="700"/>
              </a:spcBef>
              <a:spcAft>
                <a:spcPts val="0"/>
              </a:spcAft>
              <a:buFontTx/>
              <a:buNone/>
            </a:pPr>
            <a:r>
              <a:rPr lang="en-US" altLang="ko-KR" sz="3200" dirty="0" smtClean="0">
                <a:solidFill>
                  <a:srgbClr val="E3DED1"/>
                </a:solidFill>
                <a:latin typeface="Tw Cen MT" charset="0"/>
              </a:rPr>
              <a:t>si basa sul monitoraggio delle fasi della lavorazione degli alimenti in cui si prospetta un pericolo di contaminazione sia di natura biologica che chimica o fisica.</a:t>
            </a:r>
            <a:endParaRPr lang="ko-KR" altLang="en-US" sz="3200" dirty="0" smtClean="0">
              <a:latin typeface="Tw Cen M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538163"/>
            <a:ext cx="9070975" cy="1262062"/>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5400"/>
              <a:t>Contaminazione</a:t>
            </a:r>
          </a:p>
        </p:txBody>
      </p:sp>
      <p:sp>
        <p:nvSpPr>
          <p:cNvPr id="3" name="Segnaposto testo 2"/>
          <p:cNvSpPr txBox="1">
            <a:spLocks noGrp="1"/>
          </p:cNvSpPr>
          <p:nvPr>
            <p:ph type="body" idx="4294967295"/>
          </p:nvPr>
        </p:nvSpPr>
        <p:spPr>
          <a:xfrm>
            <a:off x="0" y="2447925"/>
            <a:ext cx="9072563" cy="3476625"/>
          </a:xfrm>
        </p:spPr>
        <p:txBody>
          <a:bodyPr>
            <a:normAutofit lnSpcReduction="10000"/>
          </a:bodyPr>
          <a:lstStyle>
            <a:defPPr marL="432000" marR="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marR="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spcAft>
                <a:spcPts val="0"/>
              </a:spcAft>
              <a:buNone/>
            </a:pPr>
            <a:r>
              <a:rPr lang="it-IT"/>
              <a:t>Gli alimenti vengono contaminati ogni qualvolta l'uomo vi introduce un fattore in grado di causare un danno alla salute del consumatore.</a:t>
            </a:r>
          </a:p>
          <a:p>
            <a:pPr lvl="0">
              <a:buNone/>
            </a:pPr>
            <a:r>
              <a:rPr lang="it-IT"/>
              <a:t>Questa introduzione può avvenire sia in fase di produzione primaria, e quindi si ritrova già nelle materie prime, che durante le fasi di produzione e preparazione dell'alimento.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2120" y="683493"/>
            <a:ext cx="6636558" cy="6624736"/>
          </a:xfrm>
        </p:spPr>
      </p:pic>
      <p:sp>
        <p:nvSpPr>
          <p:cNvPr id="4" name="Titolo 3"/>
          <p:cNvSpPr>
            <a:spLocks noGrp="1"/>
          </p:cNvSpPr>
          <p:nvPr>
            <p:ph type="title"/>
          </p:nvPr>
        </p:nvSpPr>
        <p:spPr>
          <a:xfrm>
            <a:off x="143768" y="1979637"/>
            <a:ext cx="2736304" cy="2520280"/>
          </a:xfrm>
        </p:spPr>
        <p:txBody>
          <a:bodyPr>
            <a:noAutofit/>
          </a:bodyPr>
          <a:lstStyle/>
          <a:p>
            <a:r>
              <a:rPr lang="it-IT" sz="3600" dirty="0" smtClean="0"/>
              <a:t>La legislazione alimentare</a:t>
            </a:r>
            <a:endParaRPr lang="it-IT" sz="3600" dirty="0"/>
          </a:p>
        </p:txBody>
      </p:sp>
      <p:sp>
        <p:nvSpPr>
          <p:cNvPr id="6" name="Segnaposto testo 5"/>
          <p:cNvSpPr>
            <a:spLocks noGrp="1"/>
          </p:cNvSpPr>
          <p:nvPr>
            <p:ph type="body" sz="half" idx="2"/>
          </p:nvPr>
        </p:nvSpPr>
        <p:spPr>
          <a:xfrm>
            <a:off x="168010" y="4571925"/>
            <a:ext cx="2620963" cy="548495"/>
          </a:xfrm>
        </p:spPr>
        <p:txBody>
          <a:bodyPr/>
          <a:lstStyle/>
          <a:p>
            <a:r>
              <a:rPr lang="it-IT" dirty="0" smtClean="0"/>
              <a:t>In generale</a:t>
            </a:r>
            <a:endParaRPr lang="it-IT" dirty="0"/>
          </a:p>
        </p:txBody>
      </p:sp>
    </p:spTree>
    <p:extLst>
      <p:ext uri="{BB962C8B-B14F-4D97-AF65-F5344CB8AC3E}">
        <p14:creationId xmlns:p14="http://schemas.microsoft.com/office/powerpoint/2010/main" val="1077911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Segnaposto testo 1"/>
          <p:cNvSpPr txBox="1">
            <a:spLocks noGrp="1"/>
          </p:cNvSpPr>
          <p:nvPr>
            <p:ph type="body" idx="4294967295"/>
          </p:nvPr>
        </p:nvSpPr>
        <p:spPr>
          <a:xfrm>
            <a:off x="0" y="914400"/>
            <a:ext cx="9070975" cy="4989513"/>
          </a:xfrm>
        </p:spPr>
        <p:txBody>
          <a:bodyPr/>
          <a:lstStyle>
            <a:defPPr marL="432000" marR="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marR="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buNone/>
            </a:pPr>
            <a:endParaRPr lang="it-IT" dirty="0"/>
          </a:p>
          <a:p>
            <a:pPr lvl="0">
              <a:buNone/>
            </a:pPr>
            <a:r>
              <a:rPr lang="it-IT" sz="4000" dirty="0"/>
              <a:t>Se ne distinguono diverse tipologie:</a:t>
            </a:r>
          </a:p>
          <a:p>
            <a:pPr lvl="0">
              <a:buNone/>
            </a:pPr>
            <a:endParaRPr lang="it-IT" sz="3600" dirty="0">
              <a:solidFill>
                <a:schemeClr val="tx1"/>
              </a:solidFill>
            </a:endParaRPr>
          </a:p>
          <a:p>
            <a:pPr lvl="0" algn="l">
              <a:buSzPts val="1928"/>
              <a:buBlip>
                <a:blip r:embed="rId3"/>
              </a:buBlip>
            </a:pPr>
            <a:r>
              <a:rPr lang="x-none" sz="3600" dirty="0">
                <a:solidFill>
                  <a:schemeClr val="tx1"/>
                </a:solidFill>
              </a:rPr>
              <a:t> </a:t>
            </a:r>
            <a:r>
              <a:rPr lang="it-IT" sz="3600" dirty="0" smtClean="0">
                <a:solidFill>
                  <a:schemeClr val="tx1"/>
                </a:solidFill>
              </a:rPr>
              <a:t>fisica</a:t>
            </a:r>
            <a:endParaRPr lang="it-IT" sz="3600" dirty="0">
              <a:solidFill>
                <a:schemeClr val="tx1"/>
              </a:solidFill>
              <a:hlinkClick r:id="" action="ppaction://noaction"/>
            </a:endParaRPr>
          </a:p>
          <a:p>
            <a:pPr lvl="0" algn="l">
              <a:buSzPts val="1928"/>
              <a:buBlip>
                <a:blip r:embed="rId3"/>
              </a:buBlip>
            </a:pPr>
            <a:r>
              <a:rPr lang="x-none" sz="3600" dirty="0">
                <a:solidFill>
                  <a:schemeClr val="tx1"/>
                </a:solidFill>
              </a:rPr>
              <a:t> </a:t>
            </a:r>
            <a:r>
              <a:rPr lang="it-IT" sz="3600" dirty="0" smtClean="0">
                <a:solidFill>
                  <a:schemeClr val="tx1"/>
                </a:solidFill>
              </a:rPr>
              <a:t>chimica</a:t>
            </a:r>
            <a:endParaRPr lang="it-IT" sz="3600" dirty="0">
              <a:solidFill>
                <a:schemeClr val="tx1"/>
              </a:solidFill>
              <a:hlinkClick r:id="" action="ppaction://noaction"/>
            </a:endParaRPr>
          </a:p>
          <a:p>
            <a:pPr lvl="0" algn="l">
              <a:buSzPts val="1928"/>
              <a:buBlip>
                <a:blip r:embed="rId3"/>
              </a:buBlip>
            </a:pPr>
            <a:r>
              <a:rPr lang="x-none" sz="3600" dirty="0">
                <a:solidFill>
                  <a:schemeClr val="tx1"/>
                </a:solidFill>
              </a:rPr>
              <a:t> </a:t>
            </a:r>
            <a:r>
              <a:rPr lang="it-IT" sz="3600" dirty="0" smtClean="0">
                <a:solidFill>
                  <a:schemeClr val="tx1"/>
                </a:solidFill>
              </a:rPr>
              <a:t>microbiologica</a:t>
            </a:r>
            <a:endParaRPr lang="it-IT" sz="3600" dirty="0">
              <a:solidFill>
                <a:schemeClr val="tx1"/>
              </a:solidFill>
              <a:hlinkClick r:id="" action="ppaction://noactio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503238"/>
            <a:ext cx="9072563" cy="126365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5400">
                <a:solidFill>
                  <a:srgbClr val="280099"/>
                </a:solidFill>
              </a:rPr>
              <a:t>Fisica</a:t>
            </a:r>
          </a:p>
        </p:txBody>
      </p:sp>
      <p:sp>
        <p:nvSpPr>
          <p:cNvPr id="3" name="Segnaposto testo 2"/>
          <p:cNvSpPr txBox="1">
            <a:spLocks noGrp="1"/>
          </p:cNvSpPr>
          <p:nvPr>
            <p:ph type="body" idx="4294967295"/>
          </p:nvPr>
        </p:nvSpPr>
        <p:spPr>
          <a:xfrm>
            <a:off x="0" y="2057400"/>
            <a:ext cx="9072880" cy="4102100"/>
          </a:xfrm>
        </p:spPr>
        <p:txBody>
          <a:bodyPr wrap="square" lIns="91440" tIns="45720" rIns="91440" bIns="45720" anchor="t">
            <a:normAutofit/>
          </a:bodyPr>
          <a:lstStyle/>
          <a:p>
            <a:pPr marL="302260" indent="-302260" algn="l" defTabSz="1007745" latinLnBrk="0">
              <a:lnSpc>
                <a:spcPct val="92000"/>
              </a:lnSpc>
              <a:spcBef>
                <a:spcPts val="0"/>
              </a:spcBef>
              <a:spcAft>
                <a:spcPts val="0"/>
              </a:spcAft>
              <a:buFontTx/>
              <a:buNone/>
            </a:pPr>
            <a:r>
              <a:rPr lang="en-US" altLang="ko-KR" sz="3200" dirty="0" smtClean="0">
                <a:solidFill>
                  <a:srgbClr val="E3DED1"/>
                </a:solidFill>
                <a:latin typeface="Tw Cen MT" charset="0"/>
              </a:rPr>
              <a:t>E’ dovuta alla presenza di corpi estranei: sassolini, schegge metalliche, di vetro, di legno, plastica, ecc...</a:t>
            </a:r>
            <a:endParaRPr lang="ko-KR" altLang="en-US" sz="3200" dirty="0" smtClean="0">
              <a:latin typeface="Tw Cen MT" charset="0"/>
            </a:endParaRPr>
          </a:p>
          <a:p>
            <a:pPr marL="302260" indent="-302260" algn="l" defTabSz="1007745" latinLnBrk="0">
              <a:lnSpc>
                <a:spcPct val="92000"/>
              </a:lnSpc>
              <a:spcBef>
                <a:spcPts val="700"/>
              </a:spcBef>
              <a:spcAft>
                <a:spcPts val="0"/>
              </a:spcAft>
              <a:buFontTx/>
              <a:buNone/>
            </a:pPr>
            <a:r>
              <a:rPr lang="en-US" altLang="ko-KR" sz="3200" dirty="0" smtClean="0">
                <a:solidFill>
                  <a:srgbClr val="E3DED1"/>
                </a:solidFill>
                <a:latin typeface="Tw Cen MT" charset="0"/>
              </a:rPr>
              <a:t>L’origine è spesso dovuta a negligenze o a carente manutenzione degli impianti.</a:t>
            </a:r>
            <a:endParaRPr lang="ko-KR" altLang="en-US" sz="3200" dirty="0" smtClean="0">
              <a:latin typeface="Tw Cen MT" charset="0"/>
            </a:endParaRPr>
          </a:p>
          <a:p>
            <a:pPr marL="302260" indent="-302260" algn="l" defTabSz="1007745" latinLnBrk="0">
              <a:lnSpc>
                <a:spcPct val="92000"/>
              </a:lnSpc>
              <a:spcBef>
                <a:spcPts val="700"/>
              </a:spcBef>
              <a:spcAft>
                <a:spcPts val="0"/>
              </a:spcAft>
              <a:buFontTx/>
              <a:buNone/>
            </a:pPr>
            <a:r>
              <a:rPr lang="en-US" altLang="ko-KR" sz="3200" dirty="0" smtClean="0">
                <a:solidFill>
                  <a:srgbClr val="E3DED1"/>
                </a:solidFill>
                <a:latin typeface="Tw Cen MT" charset="0"/>
              </a:rPr>
              <a:t>Si può ridurre sensibilmente il rischio associato a questo pericolo ad esempio eseguendo manutenzioni programmate agli impianti o installando dei setacci.</a:t>
            </a:r>
            <a:endParaRPr lang="ko-KR" altLang="en-US" sz="3200" dirty="0" smtClean="0">
              <a:latin typeface="Tw Cen M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431800"/>
            <a:ext cx="9072563" cy="126206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5400">
                <a:solidFill>
                  <a:srgbClr val="280099"/>
                </a:solidFill>
              </a:rPr>
              <a:t>Chimica</a:t>
            </a:r>
          </a:p>
        </p:txBody>
      </p:sp>
      <p:sp>
        <p:nvSpPr>
          <p:cNvPr id="3" name="Segnaposto testo 2"/>
          <p:cNvSpPr txBox="1">
            <a:spLocks noGrp="1"/>
          </p:cNvSpPr>
          <p:nvPr>
            <p:ph type="body" idx="4294967295"/>
          </p:nvPr>
        </p:nvSpPr>
        <p:spPr>
          <a:xfrm>
            <a:off x="0" y="2016125"/>
            <a:ext cx="9072880" cy="4351655"/>
          </a:xfrm>
        </p:spPr>
        <p:txBody>
          <a:bodyPr wrap="square" lIns="91440" tIns="45720" rIns="91440" bIns="45720" anchor="t">
            <a:normAutofit/>
          </a:bodyPr>
          <a:lstStyle/>
          <a:p>
            <a:pPr marL="302260" indent="-302260" algn="l" defTabSz="1007745" latinLnBrk="0">
              <a:lnSpc>
                <a:spcPct val="102000"/>
              </a:lnSpc>
              <a:spcBef>
                <a:spcPts val="0"/>
              </a:spcBef>
              <a:spcAft>
                <a:spcPts val="0"/>
              </a:spcAft>
              <a:buFontTx/>
              <a:buNone/>
            </a:pPr>
            <a:r>
              <a:rPr lang="en-US" altLang="ko-KR" sz="3200" dirty="0" smtClean="0">
                <a:solidFill>
                  <a:srgbClr val="E3DED1"/>
                </a:solidFill>
                <a:latin typeface="Tw Cen MT" charset="0"/>
              </a:rPr>
              <a:t>Le sostanze chimiche hanno un ruolo importante nella produzione degli alimenti e nella loro distribuzione e sono pertanto continuo oggetto di studio, valutazioni e interventi normativi.  </a:t>
            </a:r>
            <a:endParaRPr lang="ko-KR" altLang="en-US" sz="3200" dirty="0" smtClean="0">
              <a:latin typeface="Tw Cen MT" charset="0"/>
            </a:endParaRPr>
          </a:p>
          <a:p>
            <a:pPr marL="302260" indent="-302260" algn="l" defTabSz="1007745" latinLnBrk="0">
              <a:lnSpc>
                <a:spcPct val="102000"/>
              </a:lnSpc>
              <a:spcBef>
                <a:spcPts val="700"/>
              </a:spcBef>
              <a:spcAft>
                <a:spcPts val="0"/>
              </a:spcAft>
              <a:buFontTx/>
              <a:buNone/>
            </a:pPr>
            <a:r>
              <a:rPr lang="en-US" altLang="ko-KR" sz="3200" dirty="0" smtClean="0">
                <a:solidFill>
                  <a:srgbClr val="E3DED1"/>
                </a:solidFill>
                <a:latin typeface="Tw Cen MT" charset="0"/>
              </a:rPr>
              <a:t>Tracce di sostanze chimiche possono derivare negli alimenti dal contatto con oggetti e materiali utilizzati nella produzione e nel confezionamento.</a:t>
            </a:r>
            <a:endParaRPr lang="ko-KR" altLang="en-US" sz="3200" dirty="0" smtClean="0">
              <a:latin typeface="Tw Cen M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Segnaposto testo 1"/>
          <p:cNvSpPr txBox="1">
            <a:spLocks noGrp="1"/>
          </p:cNvSpPr>
          <p:nvPr>
            <p:ph type="body" idx="4294967295"/>
          </p:nvPr>
        </p:nvSpPr>
        <p:spPr>
          <a:xfrm>
            <a:off x="0" y="1274763"/>
            <a:ext cx="9072563" cy="5013325"/>
          </a:xfrm>
        </p:spPr>
        <p:txBody>
          <a:bodyPr>
            <a:normAutofit lnSpcReduction="10000"/>
          </a:bodyPr>
          <a:lstStyle>
            <a:defPPr marL="432000" marR="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marR="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spcAft>
                <a:spcPts val="0"/>
              </a:spcAft>
              <a:buNone/>
            </a:pPr>
            <a:r>
              <a:rPr lang="it-IT"/>
              <a:t>I farmaci veterinari sono utilizzati per la difesa dalle malattie degli animali destinati all’alimentazione e possono dare origine a residui nell’alimento.</a:t>
            </a:r>
          </a:p>
          <a:p>
            <a:pPr lvl="0">
              <a:buNone/>
            </a:pPr>
            <a:r>
              <a:rPr lang="it-IT"/>
              <a:t>Ma dal 1988, il Ministero della salute predispone annualmente il "Piano nazionale per la ricerca dei residui (PNR)", un programma di sorveglianza e di monitoraggio della presenza, negli alimenti di origine animale, di residui di sostanze chimiche che potrebbero essere dannose per la salute pubblica.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647700"/>
            <a:ext cx="9072563" cy="126206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5400">
                <a:solidFill>
                  <a:srgbClr val="280099"/>
                </a:solidFill>
              </a:rPr>
              <a:t>Microbiologica</a:t>
            </a:r>
          </a:p>
        </p:txBody>
      </p:sp>
      <p:sp>
        <p:nvSpPr>
          <p:cNvPr id="3" name="Segnaposto testo 2"/>
          <p:cNvSpPr txBox="1">
            <a:spLocks noGrp="1"/>
          </p:cNvSpPr>
          <p:nvPr>
            <p:ph type="body" idx="4294967295"/>
          </p:nvPr>
        </p:nvSpPr>
        <p:spPr>
          <a:xfrm>
            <a:off x="0" y="2497138"/>
            <a:ext cx="9070975" cy="3190875"/>
          </a:xfrm>
        </p:spPr>
        <p:txBody>
          <a:bodyPr>
            <a:normAutofit lnSpcReduction="10000"/>
          </a:bodyPr>
          <a:lstStyle>
            <a:defPPr marL="432000" marR="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marR="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buNone/>
            </a:pPr>
            <a:r>
              <a:rPr lang="it-IT"/>
              <a:t>La contaminazione microbica danneggia gli alimenti, dapprima degradandone le caratteristiche organolettiche, poi rappresentando un rischio per la salute del consumatore, più o meno grave a seconda della specie contaminante. Si parla anche di intossicazione alimentare.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609600"/>
            <a:ext cx="9072563" cy="126206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3600"/>
              <a:t>Intossicazione alimentare nei paesi maggiormente sviluppati.</a:t>
            </a:r>
          </a:p>
        </p:txBody>
      </p:sp>
      <p:graphicFrame>
        <p:nvGraphicFramePr>
          <p:cNvPr id="3" name="Grafico 2"/>
          <p:cNvGraphicFramePr/>
          <p:nvPr/>
        </p:nvGraphicFramePr>
        <p:xfrm>
          <a:off x="1224000" y="2592000"/>
          <a:ext cx="7530480" cy="34081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Segnaposto testo 1"/>
          <p:cNvSpPr txBox="1">
            <a:spLocks noGrp="1"/>
          </p:cNvSpPr>
          <p:nvPr>
            <p:ph type="body" idx="4294967295"/>
          </p:nvPr>
        </p:nvSpPr>
        <p:spPr>
          <a:xfrm>
            <a:off x="0" y="2200275"/>
            <a:ext cx="9072563" cy="3127375"/>
          </a:xfrm>
        </p:spPr>
        <p:txBody>
          <a:bodyPr/>
          <a:lstStyle>
            <a:defPPr marL="432000" marR="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marR="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spcAft>
                <a:spcPts val="0"/>
              </a:spcAft>
              <a:buNone/>
            </a:pPr>
            <a:r>
              <a:rPr lang="it-IT"/>
              <a:t>Le intossicazioni alimentari rappresentano un crescente problema per la salute pubblica a livello internazionale.</a:t>
            </a:r>
          </a:p>
          <a:p>
            <a:pPr lvl="0">
              <a:buNone/>
            </a:pPr>
            <a:r>
              <a:rPr lang="it-IT"/>
              <a:t>Sono conosciute attualmente oltre 250 malattie trasmesse da alimenti, causate da diversi agenti patogeni, come batteri e muffe.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Segnaposto testo 1"/>
          <p:cNvSpPr txBox="1">
            <a:spLocks noGrp="1"/>
          </p:cNvSpPr>
          <p:nvPr>
            <p:ph type="body" idx="4294967295"/>
          </p:nvPr>
        </p:nvSpPr>
        <p:spPr>
          <a:xfrm>
            <a:off x="0" y="1152525"/>
            <a:ext cx="9072563" cy="5013325"/>
          </a:xfrm>
        </p:spPr>
        <p:txBody>
          <a:bodyPr>
            <a:normAutofit fontScale="92500" lnSpcReduction="10000"/>
          </a:bodyPr>
          <a:lstStyle>
            <a:defPPr marL="432000" marR="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marR="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spcAft>
                <a:spcPts val="0"/>
              </a:spcAft>
              <a:buNone/>
            </a:pPr>
            <a:r>
              <a:rPr lang="it-IT"/>
              <a:t>Il Regolamento (CE) n. 852/2004 promuove l’elaborazione dei manuali di corretta prassi igienica operativa e di applicazione del sistema HACCP.</a:t>
            </a:r>
          </a:p>
          <a:p>
            <a:pPr lvl="0">
              <a:spcAft>
                <a:spcPts val="0"/>
              </a:spcAft>
              <a:buNone/>
            </a:pPr>
            <a:r>
              <a:rPr lang="it-IT"/>
              <a:t>Inoltre prevede che gli Stati membri valutino i manuali di corretta prassi operativa al fine di verificarne la conformità alle disposizioni ivi previste.</a:t>
            </a:r>
          </a:p>
          <a:p>
            <a:pPr lvl="0">
              <a:spcAft>
                <a:spcPts val="0"/>
              </a:spcAft>
              <a:buNone/>
            </a:pPr>
            <a:r>
              <a:rPr lang="it-IT"/>
              <a:t>In proposito il Ministero della salute valuta i manuali di corretta prassi operativa con il supporto tecnico dell’Istituto superiore di sanità.</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096550"/>
            <a:ext cx="2880072" cy="3051439"/>
          </a:xfrm>
        </p:spPr>
        <p:txBody>
          <a:bodyPr>
            <a:normAutofit/>
          </a:bodyPr>
          <a:lstStyle/>
          <a:p>
            <a:r>
              <a:rPr lang="it-IT" sz="4400" dirty="0" smtClean="0"/>
              <a:t>Tutela del consumato-re</a:t>
            </a:r>
            <a:endParaRPr lang="it-IT" sz="4400"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0113" y="1043533"/>
            <a:ext cx="6408712" cy="5544616"/>
          </a:xfrm>
        </p:spPr>
      </p:pic>
    </p:spTree>
    <p:extLst>
      <p:ext uri="{BB962C8B-B14F-4D97-AF65-F5344CB8AC3E}">
        <p14:creationId xmlns:p14="http://schemas.microsoft.com/office/powerpoint/2010/main" val="3362361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smtClean="0">
                <a:solidFill>
                  <a:srgbClr val="FFFF00"/>
                </a:solidFill>
              </a:rPr>
              <a:t>Come mai è nata?</a:t>
            </a:r>
            <a:r>
              <a:rPr lang="it-IT" dirty="0" smtClean="0"/>
              <a:t/>
            </a:r>
            <a:br>
              <a:rPr lang="it-IT" dirty="0" smtClean="0"/>
            </a:br>
            <a:endParaRPr lang="it-IT" dirty="0"/>
          </a:p>
        </p:txBody>
      </p:sp>
      <p:sp>
        <p:nvSpPr>
          <p:cNvPr id="6" name="Segnaposto contenuto 5"/>
          <p:cNvSpPr>
            <a:spLocks noGrp="1"/>
          </p:cNvSpPr>
          <p:nvPr>
            <p:ph idx="1"/>
          </p:nvPr>
        </p:nvSpPr>
        <p:spPr/>
        <p:txBody>
          <a:bodyPr/>
          <a:lstStyle/>
          <a:p>
            <a:r>
              <a:rPr lang="it-IT" dirty="0" smtClean="0"/>
              <a:t>La tutela del consumatore consiste nel prevenire il malessere di un soggetto o di una comunità causato da cibi o prodotti che non sono stati controllati in fase di produzione.</a:t>
            </a:r>
          </a:p>
          <a:p>
            <a:r>
              <a:rPr lang="it-IT" dirty="0" smtClean="0"/>
              <a:t>Per questa ragione, intorno al XX secolo in seguito ad una grave intossicazione di gran parte della popolazione statunitense da carne avariata , tutti i paesi industrializzati iniziarono a tutelare la popolazione, prendendo delle precauzioni  e instaurando aziende per il controllo della produzione di prodotti alimentari. Da qui il termine </a:t>
            </a:r>
            <a:r>
              <a:rPr lang="it-IT" dirty="0" smtClean="0">
                <a:solidFill>
                  <a:srgbClr val="FFFF00"/>
                </a:solidFill>
              </a:rPr>
              <a:t>tutela del consumatore.</a:t>
            </a:r>
            <a:endParaRPr lang="it-IT" dirty="0">
              <a:solidFill>
                <a:srgbClr val="FFFF00"/>
              </a:solidFill>
            </a:endParaRPr>
          </a:p>
        </p:txBody>
      </p:sp>
    </p:spTree>
    <p:extLst>
      <p:ext uri="{BB962C8B-B14F-4D97-AF65-F5344CB8AC3E}">
        <p14:creationId xmlns:p14="http://schemas.microsoft.com/office/powerpoint/2010/main" val="2702368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504190" y="302895"/>
            <a:ext cx="9073515" cy="1260475"/>
          </a:xfrm>
        </p:spPr>
        <p:txBody>
          <a:bodyPr/>
          <a:lstStyle/>
          <a:p>
            <a:r>
              <a:rPr lang="it-IT" dirty="0" smtClean="0">
                <a:solidFill>
                  <a:srgbClr val="FFFF00"/>
                </a:solidFill>
              </a:rPr>
              <a:t>Un po’ di storia:</a:t>
            </a:r>
            <a:endParaRPr lang="it-IT" dirty="0">
              <a:solidFill>
                <a:srgbClr val="FFFF00"/>
              </a:solidFill>
            </a:endParaRPr>
          </a:p>
        </p:txBody>
      </p:sp>
      <p:sp>
        <p:nvSpPr>
          <p:cNvPr id="6" name="Segnaposto contenuto 5"/>
          <p:cNvSpPr>
            <a:spLocks noGrp="1"/>
          </p:cNvSpPr>
          <p:nvPr>
            <p:ph sz="half" idx="1"/>
          </p:nvPr>
        </p:nvSpPr>
        <p:spPr>
          <a:xfrm>
            <a:off x="575945" y="1619885"/>
            <a:ext cx="8928735" cy="5688330"/>
          </a:xfrm>
        </p:spPr>
        <p:txBody>
          <a:bodyPr wrap="square" lIns="91440" tIns="45720" rIns="91440" bIns="45720" anchor="t">
            <a:normAutofit lnSpcReduction="10000"/>
          </a:bodyPr>
          <a:lstStyle/>
          <a:p>
            <a:pPr marL="0" indent="0" algn="l" defTabSz="914400" latinLnBrk="0">
              <a:lnSpc>
                <a:spcPct val="94000"/>
              </a:lnSpc>
              <a:spcBef>
                <a:spcPts val="0"/>
              </a:spcBef>
              <a:spcAft>
                <a:spcPts val="0"/>
              </a:spcAft>
              <a:buFontTx/>
              <a:buNone/>
            </a:pPr>
            <a:r>
              <a:rPr lang="en-US" altLang="ko-KR" sz="3200" dirty="0" smtClean="0">
                <a:solidFill>
                  <a:srgbClr val="FFFFFF"/>
                </a:solidFill>
                <a:latin typeface="Calibri" charset="0"/>
              </a:rPr>
              <a:t>L’OMS, Organizzazione Mondiale della Sanità, agenzia dell'ONU, è stata fondata il 22/07/1946 ed é diventata operativa il 7/4/1948 con sede a Ginevra (svizzera).</a:t>
            </a:r>
            <a:endParaRPr lang="ko-KR" altLang="en-US" sz="3200" dirty="0" smtClean="0">
              <a:latin typeface="Calibri" charset="0"/>
            </a:endParaRPr>
          </a:p>
          <a:p>
            <a:pPr marL="0" indent="0" algn="l" defTabSz="914400" latinLnBrk="0">
              <a:lnSpc>
                <a:spcPct val="94000"/>
              </a:lnSpc>
              <a:spcBef>
                <a:spcPts val="0"/>
              </a:spcBef>
              <a:spcAft>
                <a:spcPts val="0"/>
              </a:spcAft>
              <a:buFontTx/>
              <a:buNone/>
            </a:pPr>
            <a:r>
              <a:rPr lang="en-US" altLang="ko-KR" sz="3200" dirty="0" smtClean="0">
                <a:solidFill>
                  <a:srgbClr val="FFFFFF"/>
                </a:solidFill>
                <a:latin typeface="Calibri" charset="0"/>
              </a:rPr>
              <a:t>Nel testo dell’atto esecutivo si può leggere:</a:t>
            </a:r>
            <a:endParaRPr lang="ko-KR" altLang="en-US" sz="3200" dirty="0" smtClean="0">
              <a:latin typeface="Calibri" charset="0"/>
            </a:endParaRPr>
          </a:p>
          <a:p>
            <a:pPr marL="0" indent="0" algn="l" defTabSz="914400" latinLnBrk="0">
              <a:lnSpc>
                <a:spcPct val="94000"/>
              </a:lnSpc>
              <a:spcBef>
                <a:spcPts val="0"/>
              </a:spcBef>
              <a:spcAft>
                <a:spcPts val="0"/>
              </a:spcAft>
              <a:buFontTx/>
              <a:buNone/>
            </a:pPr>
            <a:r>
              <a:rPr lang="en-US" altLang="ko-KR" sz="3200" dirty="0" smtClean="0">
                <a:solidFill>
                  <a:srgbClr val="FFFFFF"/>
                </a:solidFill>
                <a:latin typeface="Calibri" charset="0"/>
              </a:rPr>
              <a:t>«la salute non è solo assenza di malattia, ma stato di benessere fisico, mentale e sociale»</a:t>
            </a:r>
            <a:endParaRPr lang="ko-KR" altLang="en-US" sz="3200" dirty="0" smtClean="0">
              <a:latin typeface="Calibri" charset="0"/>
            </a:endParaRPr>
          </a:p>
          <a:p>
            <a:pPr marL="0" indent="0" algn="l" defTabSz="914400" latinLnBrk="0">
              <a:lnSpc>
                <a:spcPct val="94000"/>
              </a:lnSpc>
              <a:spcBef>
                <a:spcPts val="0"/>
              </a:spcBef>
              <a:spcAft>
                <a:spcPts val="0"/>
              </a:spcAft>
              <a:buFontTx/>
              <a:buNone/>
            </a:pPr>
            <a:r>
              <a:rPr lang="en-US" altLang="ko-KR" sz="3200" dirty="0" smtClean="0">
                <a:solidFill>
                  <a:srgbClr val="FFFFFF"/>
                </a:solidFill>
                <a:latin typeface="Calibri" charset="0"/>
              </a:rPr>
              <a:t>Questa definizione di salute costituisce la base sulla quale ha lavorato la conferenza internazionale sulla assistenza sanitaria del 1978 che ha prodotto la Dichiarazione di Alma Ata(URSS), dove viene ribadita la necessitá di assicurare la salute a tutte le popolazioni.</a:t>
            </a:r>
            <a:endParaRPr lang="ko-KR" altLang="en-US" sz="3200" dirty="0" smtClean="0">
              <a:latin typeface="Calibri" charset="0"/>
            </a:endParaRPr>
          </a:p>
          <a:p>
            <a:pPr marL="302260" indent="-302260" algn="l" defTabSz="1007745" latinLnBrk="0">
              <a:lnSpc>
                <a:spcPct val="94000"/>
              </a:lnSpc>
              <a:spcBef>
                <a:spcPts val="300"/>
              </a:spcBef>
              <a:spcAft>
                <a:spcPts val="0"/>
              </a:spcAft>
              <a:buFontTx/>
              <a:buNone/>
            </a:pPr>
            <a:endParaRPr lang="ko-KR" altLang="en-US" sz="1400" dirty="0" smtClean="0">
              <a:latin typeface="Tw Cen MT" charset="0"/>
            </a:endParaRPr>
          </a:p>
        </p:txBody>
      </p:sp>
    </p:spTree>
    <p:extLst>
      <p:ext uri="{BB962C8B-B14F-4D97-AF65-F5344CB8AC3E}">
        <p14:creationId xmlns:p14="http://schemas.microsoft.com/office/powerpoint/2010/main" val="3655141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808" y="251445"/>
            <a:ext cx="9072563" cy="1836010"/>
          </a:xfrm>
        </p:spPr>
        <p:txBody>
          <a:bodyPr>
            <a:normAutofit/>
          </a:bodyPr>
          <a:lstStyle/>
          <a:p>
            <a:r>
              <a:rPr lang="it-IT" dirty="0" smtClean="0">
                <a:solidFill>
                  <a:srgbClr val="FFFF00"/>
                </a:solidFill>
              </a:rPr>
              <a:t>Come un consumatore viene tutelato?</a:t>
            </a:r>
            <a:endParaRPr lang="it-IT" dirty="0">
              <a:solidFill>
                <a:srgbClr val="FFFF00"/>
              </a:solidFill>
            </a:endParaRPr>
          </a:p>
        </p:txBody>
      </p:sp>
      <p:sp>
        <p:nvSpPr>
          <p:cNvPr id="3" name="Segnaposto contenuto 2"/>
          <p:cNvSpPr>
            <a:spLocks noGrp="1"/>
          </p:cNvSpPr>
          <p:nvPr>
            <p:ph idx="1"/>
          </p:nvPr>
        </p:nvSpPr>
        <p:spPr>
          <a:xfrm>
            <a:off x="503808" y="2339677"/>
            <a:ext cx="9072563" cy="4989036"/>
          </a:xfrm>
        </p:spPr>
        <p:txBody>
          <a:bodyPr/>
          <a:lstStyle/>
          <a:p>
            <a:pPr marL="0" indent="0">
              <a:buNone/>
            </a:pPr>
            <a:r>
              <a:rPr lang="it-IT" sz="4000" dirty="0" smtClean="0">
                <a:solidFill>
                  <a:srgbClr val="FFFF00"/>
                </a:solidFill>
              </a:rPr>
              <a:t>A disposizione del consumatore ci sono diversi strumenti:</a:t>
            </a:r>
          </a:p>
          <a:p>
            <a:pPr marL="514350" indent="-514350">
              <a:buFont typeface="+mj-lt"/>
              <a:buAutoNum type="arabicPeriod"/>
            </a:pPr>
            <a:r>
              <a:rPr lang="it-IT" sz="4000" dirty="0" smtClean="0">
                <a:solidFill>
                  <a:srgbClr val="FFFF00"/>
                </a:solidFill>
              </a:rPr>
              <a:t>L’etichettatura</a:t>
            </a:r>
          </a:p>
          <a:p>
            <a:pPr marL="514350" indent="-514350">
              <a:buFont typeface="+mj-lt"/>
              <a:buAutoNum type="arabicPeriod"/>
            </a:pPr>
            <a:r>
              <a:rPr lang="it-IT" sz="4000" dirty="0" smtClean="0">
                <a:solidFill>
                  <a:srgbClr val="FFFF00"/>
                </a:solidFill>
              </a:rPr>
              <a:t>Lo standard BRC e IFS</a:t>
            </a:r>
          </a:p>
          <a:p>
            <a:pPr marL="514350" indent="-514350">
              <a:buFont typeface="+mj-lt"/>
              <a:buAutoNum type="arabicPeriod"/>
            </a:pPr>
            <a:r>
              <a:rPr lang="it-IT" sz="4000" dirty="0" smtClean="0">
                <a:solidFill>
                  <a:srgbClr val="FFFF00"/>
                </a:solidFill>
              </a:rPr>
              <a:t>La </a:t>
            </a:r>
            <a:r>
              <a:rPr lang="it-IT" sz="4000" dirty="0" err="1" smtClean="0">
                <a:solidFill>
                  <a:srgbClr val="FFFF00"/>
                </a:solidFill>
              </a:rPr>
              <a:t>class</a:t>
            </a:r>
            <a:r>
              <a:rPr lang="it-IT" sz="4000" dirty="0" smtClean="0">
                <a:solidFill>
                  <a:srgbClr val="FFFF00"/>
                </a:solidFill>
              </a:rPr>
              <a:t> </a:t>
            </a:r>
            <a:r>
              <a:rPr lang="it-IT" sz="4000" dirty="0" err="1" smtClean="0">
                <a:solidFill>
                  <a:srgbClr val="FFFF00"/>
                </a:solidFill>
              </a:rPr>
              <a:t>action</a:t>
            </a:r>
            <a:endParaRPr lang="it-IT" sz="4000" dirty="0" smtClean="0">
              <a:solidFill>
                <a:srgbClr val="FFFF00"/>
              </a:solidFill>
            </a:endParaRPr>
          </a:p>
          <a:p>
            <a:pPr marL="514350" indent="-514350">
              <a:buFont typeface="+mj-lt"/>
              <a:buAutoNum type="arabicPeriod"/>
            </a:pPr>
            <a:endParaRPr lang="it-IT" dirty="0">
              <a:solidFill>
                <a:srgbClr val="FFFF00"/>
              </a:solidFill>
            </a:endParaRPr>
          </a:p>
        </p:txBody>
      </p:sp>
    </p:spTree>
    <p:extLst>
      <p:ext uri="{BB962C8B-B14F-4D97-AF65-F5344CB8AC3E}">
        <p14:creationId xmlns:p14="http://schemas.microsoft.com/office/powerpoint/2010/main" val="3602939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7523" y="1132111"/>
            <a:ext cx="9073515" cy="1260475"/>
          </a:xfrm>
        </p:spPr>
        <p:txBody>
          <a:bodyPr>
            <a:noAutofit/>
          </a:bodyPr>
          <a:lstStyle/>
          <a:p>
            <a:r>
              <a:rPr lang="it-IT" sz="5400" dirty="0" smtClean="0">
                <a:solidFill>
                  <a:srgbClr val="FFFF00"/>
                </a:solidFill>
              </a:rPr>
              <a:t>L’etichettatura</a:t>
            </a:r>
            <a:r>
              <a:rPr lang="it-IT" sz="5400" dirty="0" smtClean="0"/>
              <a:t/>
            </a:r>
            <a:br>
              <a:rPr lang="it-IT" sz="5400" dirty="0" smtClean="0"/>
            </a:br>
            <a:endParaRPr lang="it-IT" sz="5400" dirty="0"/>
          </a:p>
        </p:txBody>
      </p:sp>
      <p:sp>
        <p:nvSpPr>
          <p:cNvPr id="3" name="Segnaposto contenuto 2"/>
          <p:cNvSpPr>
            <a:spLocks noGrp="1"/>
          </p:cNvSpPr>
          <p:nvPr>
            <p:ph idx="1"/>
          </p:nvPr>
        </p:nvSpPr>
        <p:spPr>
          <a:xfrm>
            <a:off x="492265" y="2123653"/>
            <a:ext cx="9073515" cy="4989830"/>
          </a:xfrm>
        </p:spPr>
        <p:txBody>
          <a:bodyPr wrap="square" lIns="91440" tIns="45720" rIns="91440" bIns="45720" anchor="t">
            <a:normAutofit/>
          </a:bodyPr>
          <a:lstStyle/>
          <a:p>
            <a:pPr marL="302260" lvl="0" indent="-302260" algn="l" defTabSz="1007745" latinLnBrk="0">
              <a:lnSpc>
                <a:spcPct val="102000"/>
              </a:lnSpc>
              <a:spcBef>
                <a:spcPts val="0"/>
              </a:spcBef>
              <a:spcAft>
                <a:spcPts val="0"/>
              </a:spcAft>
              <a:buClr>
                <a:srgbClr val="F9B268"/>
              </a:buClr>
              <a:buFont typeface="Tw Cen MT"/>
              <a:buChar char="•"/>
            </a:pPr>
            <a:r>
              <a:rPr lang="en-US" altLang="ko-KR" sz="3200" dirty="0" smtClean="0">
                <a:solidFill>
                  <a:srgbClr val="FFC000"/>
                </a:solidFill>
                <a:latin typeface="Tw Cen MT" charset="0"/>
              </a:rPr>
              <a:t>Che cos’è?</a:t>
            </a:r>
            <a:endParaRPr lang="ko-KR" altLang="en-US" sz="3200" dirty="0" smtClean="0">
              <a:latin typeface="Tw Cen MT" charset="0"/>
            </a:endParaRPr>
          </a:p>
          <a:p>
            <a:pPr marL="302260" lvl="0" indent="-302260" algn="l" defTabSz="1007745" latinLnBrk="0">
              <a:lnSpc>
                <a:spcPct val="102000"/>
              </a:lnSpc>
              <a:spcBef>
                <a:spcPts val="600"/>
              </a:spcBef>
              <a:spcAft>
                <a:spcPts val="0"/>
              </a:spcAft>
              <a:buClr>
                <a:srgbClr val="F9B268"/>
              </a:buClr>
              <a:buFont typeface="Tw Cen MT"/>
              <a:buChar char="•"/>
            </a:pPr>
            <a:r>
              <a:rPr lang="en-US" altLang="ko-KR" sz="3200" dirty="0" smtClean="0">
                <a:solidFill>
                  <a:srgbClr val="E3DED1"/>
                </a:solidFill>
                <a:latin typeface="Tw Cen MT" charset="0"/>
              </a:rPr>
              <a:t>Essa consiste in una breve spiegazione di quanto contenuto all’ interno del contenitore, sul quale viene affissa. </a:t>
            </a:r>
            <a:endParaRPr lang="ko-KR" altLang="en-US" sz="3200" dirty="0" smtClean="0">
              <a:latin typeface="Tw Cen MT" charset="0"/>
            </a:endParaRPr>
          </a:p>
        </p:txBody>
      </p:sp>
      <p:pic>
        <p:nvPicPr>
          <p:cNvPr id="4" name="Immagine 3"/>
          <p:cNvPicPr>
            <a:picLocks noChangeAspect="1"/>
          </p:cNvPicPr>
          <p:nvPr/>
        </p:nvPicPr>
        <p:blipFill>
          <a:blip r:embed="rId2"/>
          <a:stretch>
            <a:fillRect/>
          </a:stretch>
        </p:blipFill>
        <p:spPr>
          <a:xfrm>
            <a:off x="5102963" y="467469"/>
            <a:ext cx="3748074" cy="1936505"/>
          </a:xfrm>
          <a:prstGeom prst="rect">
            <a:avLst/>
          </a:prstGeom>
        </p:spPr>
      </p:pic>
      <p:pic>
        <p:nvPicPr>
          <p:cNvPr id="5" name="Immagine 4"/>
          <p:cNvPicPr>
            <a:picLocks noChangeAspect="1"/>
          </p:cNvPicPr>
          <p:nvPr/>
        </p:nvPicPr>
        <p:blipFill>
          <a:blip r:embed="rId3"/>
          <a:stretch>
            <a:fillRect/>
          </a:stretch>
        </p:blipFill>
        <p:spPr>
          <a:xfrm>
            <a:off x="3043228" y="3983780"/>
            <a:ext cx="4229331" cy="3129704"/>
          </a:xfrm>
          <a:prstGeom prst="rect">
            <a:avLst/>
          </a:prstGeom>
        </p:spPr>
      </p:pic>
    </p:spTree>
    <p:extLst>
      <p:ext uri="{BB962C8B-B14F-4D97-AF65-F5344CB8AC3E}">
        <p14:creationId xmlns:p14="http://schemas.microsoft.com/office/powerpoint/2010/main" val="1826728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04190" y="302895"/>
            <a:ext cx="9073515" cy="1260475"/>
          </a:xfrm>
        </p:spPr>
        <p:txBody>
          <a:bodyPr>
            <a:normAutofit fontScale="90000"/>
          </a:bodyPr>
          <a:lstStyle/>
          <a:p>
            <a:r>
              <a:rPr lang="it-IT" dirty="0" smtClean="0">
                <a:solidFill>
                  <a:srgbClr val="FFFF00"/>
                </a:solidFill>
              </a:rPr>
              <a:t>Etichettatura</a:t>
            </a:r>
            <a:r>
              <a:rPr lang="it-IT" dirty="0" smtClean="0"/>
              <a:t/>
            </a:r>
            <a:br>
              <a:rPr lang="it-IT" dirty="0" smtClean="0"/>
            </a:br>
            <a:endParaRPr lang="it-IT" dirty="0"/>
          </a:p>
        </p:txBody>
      </p:sp>
      <p:sp>
        <p:nvSpPr>
          <p:cNvPr id="5" name="Segnaposto contenuto 4"/>
          <p:cNvSpPr>
            <a:spLocks noGrp="1"/>
          </p:cNvSpPr>
          <p:nvPr>
            <p:ph sz="half" idx="1"/>
          </p:nvPr>
        </p:nvSpPr>
        <p:spPr>
          <a:xfrm>
            <a:off x="504190" y="1764030"/>
            <a:ext cx="9000490" cy="4989195"/>
          </a:xfrm>
        </p:spPr>
        <p:txBody>
          <a:bodyPr wrap="square" lIns="91440" tIns="45720" rIns="91440" bIns="45720" anchor="t">
            <a:normAutofit/>
          </a:bodyPr>
          <a:lstStyle/>
          <a:p>
            <a:pPr marL="302260" lvl="0" indent="-302260" algn="l" defTabSz="1007745" latinLnBrk="0">
              <a:lnSpc>
                <a:spcPct val="102000"/>
              </a:lnSpc>
              <a:spcBef>
                <a:spcPts val="0"/>
              </a:spcBef>
              <a:spcAft>
                <a:spcPts val="0"/>
              </a:spcAft>
              <a:buClr>
                <a:srgbClr val="F9B268"/>
              </a:buClr>
              <a:buFont typeface="Tw Cen MT"/>
              <a:buChar char="•"/>
            </a:pPr>
            <a:r>
              <a:rPr lang="en-US" altLang="ko-KR" sz="2800" dirty="0" smtClean="0">
                <a:solidFill>
                  <a:srgbClr val="FFC000"/>
                </a:solidFill>
                <a:latin typeface="Tw Cen MT" charset="0"/>
              </a:rPr>
              <a:t>Da che cosa è regolamentata?</a:t>
            </a:r>
            <a:endParaRPr lang="ko-KR" altLang="en-US" sz="2800" dirty="0" smtClean="0">
              <a:latin typeface="Tw Cen MT" charset="0"/>
            </a:endParaRPr>
          </a:p>
          <a:p>
            <a:pPr marL="302260" lvl="0" indent="-302260" algn="l" defTabSz="1007745" latinLnBrk="0">
              <a:lnSpc>
                <a:spcPct val="102000"/>
              </a:lnSpc>
              <a:spcBef>
                <a:spcPts val="600"/>
              </a:spcBef>
              <a:spcAft>
                <a:spcPts val="0"/>
              </a:spcAft>
              <a:buClr>
                <a:srgbClr val="F9B268"/>
              </a:buClr>
              <a:buFont typeface="Tw Cen MT"/>
              <a:buChar char="•"/>
            </a:pPr>
            <a:r>
              <a:rPr lang="en-US" altLang="ko-KR" sz="2800" dirty="0" smtClean="0">
                <a:solidFill>
                  <a:srgbClr val="E3DED1"/>
                </a:solidFill>
                <a:latin typeface="Tw Cen MT" charset="0"/>
              </a:rPr>
              <a:t>L’etichettatura e stata disciplinata e regolamentata tramite il nuovo regolamento comunitario in UE 1169/2011,in vigore dal 22/11/11 , il cui scopo e quello di rendere l’etichettatura più chiara, trasparente e leggibile.</a:t>
            </a:r>
            <a:endParaRPr lang="ko-KR" altLang="en-US" sz="2800" dirty="0" smtClean="0">
              <a:latin typeface="Tw Cen MT" charset="0"/>
            </a:endParaRPr>
          </a:p>
          <a:p>
            <a:pPr marL="302260" lvl="0" indent="-302260" algn="l" defTabSz="1007745" latinLnBrk="0">
              <a:lnSpc>
                <a:spcPct val="102000"/>
              </a:lnSpc>
              <a:spcBef>
                <a:spcPts val="600"/>
              </a:spcBef>
              <a:spcAft>
                <a:spcPts val="0"/>
              </a:spcAft>
              <a:buClr>
                <a:srgbClr val="F9B268"/>
              </a:buClr>
              <a:buFont typeface="Tw Cen MT"/>
              <a:buChar char="•"/>
            </a:pPr>
            <a:r>
              <a:rPr lang="en-US" altLang="ko-KR" sz="2800" dirty="0" smtClean="0">
                <a:solidFill>
                  <a:srgbClr val="E3DED1"/>
                </a:solidFill>
                <a:latin typeface="Tw Cen MT" charset="0"/>
              </a:rPr>
              <a:t>In realtà, tale regolamento integra:</a:t>
            </a:r>
            <a:endParaRPr lang="ko-KR" altLang="en-US" sz="2800" dirty="0" smtClean="0">
              <a:latin typeface="Tw Cen MT" charset="0"/>
            </a:endParaRPr>
          </a:p>
          <a:p>
            <a:pPr marL="302260" lvl="0" indent="-302260" algn="l" defTabSz="1007745" latinLnBrk="0">
              <a:lnSpc>
                <a:spcPct val="102000"/>
              </a:lnSpc>
              <a:spcBef>
                <a:spcPts val="600"/>
              </a:spcBef>
              <a:spcAft>
                <a:spcPts val="0"/>
              </a:spcAft>
              <a:buClr>
                <a:srgbClr val="F9B268"/>
              </a:buClr>
              <a:buFont typeface="Wingdings"/>
              <a:buChar char="v"/>
            </a:pPr>
            <a:r>
              <a:rPr lang="en-US" altLang="ko-KR" sz="2800" dirty="0" smtClean="0">
                <a:solidFill>
                  <a:srgbClr val="E3DED1"/>
                </a:solidFill>
                <a:latin typeface="Tw Cen MT" charset="0"/>
              </a:rPr>
              <a:t>La direttiva 2000/13/CE, la quale trattava già l’etichettatura generica;</a:t>
            </a:r>
            <a:endParaRPr lang="ko-KR" altLang="en-US" sz="2800" dirty="0" smtClean="0">
              <a:latin typeface="Tw Cen MT" charset="0"/>
            </a:endParaRPr>
          </a:p>
          <a:p>
            <a:pPr marL="302260" lvl="0" indent="-302260" algn="l" defTabSz="1007745" latinLnBrk="0">
              <a:lnSpc>
                <a:spcPct val="102000"/>
              </a:lnSpc>
              <a:spcBef>
                <a:spcPts val="600"/>
              </a:spcBef>
              <a:spcAft>
                <a:spcPts val="0"/>
              </a:spcAft>
              <a:buClr>
                <a:srgbClr val="F9B268"/>
              </a:buClr>
              <a:buFont typeface="Wingdings"/>
              <a:buChar char="v"/>
            </a:pPr>
            <a:r>
              <a:rPr lang="en-US" altLang="ko-KR" sz="2800" dirty="0" smtClean="0">
                <a:solidFill>
                  <a:srgbClr val="E3DED1"/>
                </a:solidFill>
                <a:latin typeface="Tw Cen MT" charset="0"/>
              </a:rPr>
              <a:t>La direttiva 90/496/CE , la quale disciplinava l’etichettatura nutrizionale.</a:t>
            </a:r>
            <a:endParaRPr lang="ko-KR" altLang="en-US" sz="2800" dirty="0" smtClean="0">
              <a:latin typeface="Tw Cen MT" charset="0"/>
            </a:endParaRPr>
          </a:p>
        </p:txBody>
      </p:sp>
    </p:spTree>
    <p:extLst>
      <p:ext uri="{BB962C8B-B14F-4D97-AF65-F5344CB8AC3E}">
        <p14:creationId xmlns:p14="http://schemas.microsoft.com/office/powerpoint/2010/main" val="1935176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rPr>
              <a:t>etichettatura</a:t>
            </a:r>
            <a:endParaRPr lang="it-IT" dirty="0">
              <a:solidFill>
                <a:srgbClr val="FFFF00"/>
              </a:solidFill>
            </a:endParaRPr>
          </a:p>
        </p:txBody>
      </p:sp>
      <p:sp>
        <p:nvSpPr>
          <p:cNvPr id="3" name="Segnaposto contenuto 2"/>
          <p:cNvSpPr>
            <a:spLocks noGrp="1"/>
          </p:cNvSpPr>
          <p:nvPr>
            <p:ph sz="half" idx="1"/>
          </p:nvPr>
        </p:nvSpPr>
        <p:spPr>
          <a:xfrm>
            <a:off x="504031" y="1763925"/>
            <a:ext cx="5040337" cy="4989036"/>
          </a:xfrm>
        </p:spPr>
        <p:txBody>
          <a:bodyPr>
            <a:normAutofit fontScale="77500" lnSpcReduction="20000"/>
          </a:bodyPr>
          <a:lstStyle/>
          <a:p>
            <a:r>
              <a:rPr lang="it-IT" dirty="0" smtClean="0">
                <a:solidFill>
                  <a:srgbClr val="FFC000"/>
                </a:solidFill>
              </a:rPr>
              <a:t>Che caratteristiche deve avere l’etichettatura?</a:t>
            </a:r>
          </a:p>
          <a:p>
            <a:pPr>
              <a:buFont typeface="Wingdings" pitchFamily="2" charset="2"/>
              <a:buChar char="ü"/>
            </a:pPr>
            <a:r>
              <a:rPr lang="it-IT" dirty="0" smtClean="0"/>
              <a:t>La completa tracciabilità del prodotto;</a:t>
            </a:r>
          </a:p>
          <a:p>
            <a:pPr>
              <a:buFont typeface="Wingdings" pitchFamily="2" charset="2"/>
              <a:buChar char="ü"/>
            </a:pPr>
            <a:r>
              <a:rPr lang="it-IT" dirty="0" smtClean="0"/>
              <a:t>Deve essere chiara e leggibile</a:t>
            </a:r>
          </a:p>
          <a:p>
            <a:pPr>
              <a:buFont typeface="Wingdings" pitchFamily="2" charset="2"/>
              <a:buChar char="ü"/>
            </a:pPr>
            <a:r>
              <a:rPr lang="it-IT" dirty="0" smtClean="0"/>
              <a:t>Deve indicare il paese di origine o di provenienza delle materie prime utilizzate</a:t>
            </a:r>
          </a:p>
          <a:p>
            <a:pPr marL="0" indent="0">
              <a:buNone/>
            </a:pPr>
            <a:endParaRPr lang="it-IT" dirty="0"/>
          </a:p>
        </p:txBody>
      </p:sp>
      <p:sp>
        <p:nvSpPr>
          <p:cNvPr id="4" name="Segnaposto contenuto 3"/>
          <p:cNvSpPr>
            <a:spLocks noGrp="1"/>
          </p:cNvSpPr>
          <p:nvPr>
            <p:ph sz="half" idx="2"/>
          </p:nvPr>
        </p:nvSpPr>
        <p:spPr>
          <a:xfrm>
            <a:off x="5616376" y="1763925"/>
            <a:ext cx="3960218" cy="4989036"/>
          </a:xfrm>
        </p:spPr>
        <p:txBody>
          <a:bodyPr>
            <a:normAutofit fontScale="77500" lnSpcReduction="20000"/>
          </a:bodyPr>
          <a:lstStyle/>
          <a:p>
            <a:pPr>
              <a:buClr>
                <a:srgbClr val="759AA5">
                  <a:lumMod val="60000"/>
                  <a:lumOff val="40000"/>
                </a:srgbClr>
              </a:buClr>
              <a:buFont typeface="Wingdings" pitchFamily="2" charset="2"/>
              <a:buChar char="ü"/>
            </a:pPr>
            <a:r>
              <a:rPr lang="it-IT" dirty="0">
                <a:solidFill>
                  <a:srgbClr val="DFE6D0"/>
                </a:solidFill>
              </a:rPr>
              <a:t>La dichiarazione nutrizionale contenente:</a:t>
            </a:r>
          </a:p>
          <a:p>
            <a:pPr lvl="0">
              <a:buClr>
                <a:srgbClr val="759AA5">
                  <a:lumMod val="60000"/>
                  <a:lumOff val="40000"/>
                </a:srgbClr>
              </a:buClr>
              <a:buFont typeface="Wingdings" pitchFamily="2" charset="2"/>
              <a:buChar char="§"/>
            </a:pPr>
            <a:r>
              <a:rPr lang="it-IT" dirty="0">
                <a:solidFill>
                  <a:srgbClr val="DFE6D0"/>
                </a:solidFill>
              </a:rPr>
              <a:t>Il contenuto energetico</a:t>
            </a:r>
          </a:p>
          <a:p>
            <a:pPr lvl="0">
              <a:buClr>
                <a:srgbClr val="759AA5">
                  <a:lumMod val="60000"/>
                  <a:lumOff val="40000"/>
                </a:srgbClr>
              </a:buClr>
              <a:buFont typeface="Wingdings" pitchFamily="2" charset="2"/>
              <a:buChar char="§"/>
            </a:pPr>
            <a:r>
              <a:rPr lang="it-IT" dirty="0">
                <a:solidFill>
                  <a:srgbClr val="DFE6D0"/>
                </a:solidFill>
              </a:rPr>
              <a:t>Le percentuali di ogni singola sostanza</a:t>
            </a:r>
          </a:p>
          <a:p>
            <a:pPr lvl="0">
              <a:buClr>
                <a:srgbClr val="759AA5">
                  <a:lumMod val="60000"/>
                  <a:lumOff val="40000"/>
                </a:srgbClr>
              </a:buClr>
              <a:buFont typeface="Wingdings" pitchFamily="2" charset="2"/>
              <a:buChar char="§"/>
            </a:pPr>
            <a:r>
              <a:rPr lang="it-IT" dirty="0">
                <a:solidFill>
                  <a:schemeClr val="tx1"/>
                </a:solidFill>
              </a:rPr>
              <a:t>La data di scadenza</a:t>
            </a:r>
          </a:p>
          <a:p>
            <a:pPr>
              <a:buFont typeface="Wingdings" pitchFamily="2" charset="2"/>
              <a:buChar char="§"/>
            </a:pPr>
            <a:r>
              <a:rPr lang="it-IT" dirty="0" smtClean="0">
                <a:solidFill>
                  <a:schemeClr val="tx1"/>
                </a:solidFill>
              </a:rPr>
              <a:t>Altri elementi:</a:t>
            </a:r>
          </a:p>
          <a:p>
            <a:r>
              <a:rPr lang="it-IT" dirty="0" smtClean="0">
                <a:solidFill>
                  <a:schemeClr val="tx1"/>
                </a:solidFill>
              </a:rPr>
              <a:t>Grassi</a:t>
            </a:r>
          </a:p>
          <a:p>
            <a:r>
              <a:rPr lang="it-IT" dirty="0" smtClean="0">
                <a:solidFill>
                  <a:schemeClr val="tx1"/>
                </a:solidFill>
              </a:rPr>
              <a:t>Grassi saturi</a:t>
            </a:r>
          </a:p>
          <a:p>
            <a:r>
              <a:rPr lang="it-IT" dirty="0" smtClean="0">
                <a:solidFill>
                  <a:schemeClr val="tx1"/>
                </a:solidFill>
              </a:rPr>
              <a:t>Carboidrati</a:t>
            </a:r>
          </a:p>
          <a:p>
            <a:r>
              <a:rPr lang="it-IT" dirty="0" smtClean="0">
                <a:solidFill>
                  <a:schemeClr val="tx1"/>
                </a:solidFill>
              </a:rPr>
              <a:t>Zuccheri</a:t>
            </a:r>
          </a:p>
          <a:p>
            <a:r>
              <a:rPr lang="it-IT" dirty="0" smtClean="0">
                <a:solidFill>
                  <a:schemeClr val="tx1"/>
                </a:solidFill>
              </a:rPr>
              <a:t>Valore energetico</a:t>
            </a:r>
          </a:p>
          <a:p>
            <a:r>
              <a:rPr lang="it-IT" dirty="0" smtClean="0"/>
              <a:t>Proteine e sale</a:t>
            </a:r>
          </a:p>
          <a:p>
            <a:pPr marL="514350" indent="-514350">
              <a:buFont typeface="+mj-lt"/>
              <a:buAutoNum type="arabicPeriod"/>
            </a:pPr>
            <a:endParaRPr lang="it-IT" dirty="0"/>
          </a:p>
        </p:txBody>
      </p:sp>
    </p:spTree>
    <p:extLst>
      <p:ext uri="{BB962C8B-B14F-4D97-AF65-F5344CB8AC3E}">
        <p14:creationId xmlns:p14="http://schemas.microsoft.com/office/powerpoint/2010/main" val="37461330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val="0"/>
              </a:ext>
            </a:extLst>
          </a:blip>
          <a:stretch>
            <a:fillRect/>
          </a:stretch>
        </p:blipFill>
        <p:spPr>
          <a:xfrm>
            <a:off x="287784" y="467469"/>
            <a:ext cx="9433048" cy="6768752"/>
          </a:xfrm>
        </p:spPr>
      </p:pic>
    </p:spTree>
    <p:extLst>
      <p:ext uri="{BB962C8B-B14F-4D97-AF65-F5344CB8AC3E}">
        <p14:creationId xmlns:p14="http://schemas.microsoft.com/office/powerpoint/2010/main" val="1955352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Confrontiamo ora l’etichettatura di un aroma</a:t>
            </a:r>
            <a:endParaRPr lang="it-IT" dirty="0">
              <a:solidFill>
                <a:srgbClr val="FFFF00"/>
              </a:solidFill>
            </a:endParaRPr>
          </a:p>
        </p:txBody>
      </p:sp>
      <p:sp>
        <p:nvSpPr>
          <p:cNvPr id="3" name="Segnaposto contenuto 2"/>
          <p:cNvSpPr>
            <a:spLocks noGrp="1"/>
          </p:cNvSpPr>
          <p:nvPr>
            <p:ph sz="half" idx="1"/>
          </p:nvPr>
        </p:nvSpPr>
        <p:spPr>
          <a:xfrm>
            <a:off x="504030" y="1763925"/>
            <a:ext cx="7992665" cy="4989036"/>
          </a:xfrm>
        </p:spPr>
        <p:txBody>
          <a:bodyPr>
            <a:normAutofit fontScale="92500" lnSpcReduction="10000"/>
          </a:bodyPr>
          <a:lstStyle/>
          <a:p>
            <a:r>
              <a:rPr lang="it-IT" dirty="0" smtClean="0">
                <a:solidFill>
                  <a:srgbClr val="FFC000"/>
                </a:solidFill>
              </a:rPr>
              <a:t>Che cosa deve contenere?</a:t>
            </a:r>
          </a:p>
          <a:p>
            <a:r>
              <a:rPr lang="it-IT" dirty="0"/>
              <a:t>1)	Limitazione d’uso </a:t>
            </a:r>
          </a:p>
          <a:p>
            <a:r>
              <a:rPr lang="it-IT" dirty="0"/>
              <a:t>2)	 Modalità Conservazione </a:t>
            </a:r>
          </a:p>
          <a:p>
            <a:r>
              <a:rPr lang="it-IT" dirty="0"/>
              <a:t>3)	Lotto di appartenenza</a:t>
            </a:r>
          </a:p>
          <a:p>
            <a:r>
              <a:rPr lang="it-IT" dirty="0"/>
              <a:t>4)	Categoria </a:t>
            </a:r>
          </a:p>
          <a:p>
            <a:r>
              <a:rPr lang="it-IT" dirty="0"/>
              <a:t>5)	Materiali presenti </a:t>
            </a:r>
          </a:p>
          <a:p>
            <a:r>
              <a:rPr lang="it-IT" dirty="0"/>
              <a:t>6)	Indirizzo produttore</a:t>
            </a:r>
          </a:p>
          <a:p>
            <a:r>
              <a:rPr lang="it-IT" dirty="0"/>
              <a:t>7)	Data di scadenza</a:t>
            </a:r>
          </a:p>
          <a:p>
            <a:r>
              <a:rPr lang="it-IT" dirty="0"/>
              <a:t>8)	Allergeni</a:t>
            </a:r>
          </a:p>
          <a:p>
            <a:r>
              <a:rPr lang="it-IT" dirty="0"/>
              <a:t>9)	Quantità netta</a:t>
            </a:r>
          </a:p>
          <a:p>
            <a:endParaRPr lang="it-IT" dirty="0"/>
          </a:p>
        </p:txBody>
      </p:sp>
    </p:spTree>
    <p:extLst>
      <p:ext uri="{BB962C8B-B14F-4D97-AF65-F5344CB8AC3E}">
        <p14:creationId xmlns:p14="http://schemas.microsoft.com/office/powerpoint/2010/main" val="3404026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Ma ora vediamo un etichetta un po’ particolare</a:t>
            </a:r>
            <a:endParaRPr lang="it-IT" dirty="0">
              <a:solidFill>
                <a:srgbClr val="FFFF00"/>
              </a:solidFill>
            </a:endParaRPr>
          </a:p>
        </p:txBody>
      </p:sp>
      <p:pic>
        <p:nvPicPr>
          <p:cNvPr id="7" name="Segnaposto contenuto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9749" y="1691605"/>
            <a:ext cx="8649035" cy="5472608"/>
          </a:xfrm>
        </p:spPr>
      </p:pic>
    </p:spTree>
    <p:extLst>
      <p:ext uri="{BB962C8B-B14F-4D97-AF65-F5344CB8AC3E}">
        <p14:creationId xmlns:p14="http://schemas.microsoft.com/office/powerpoint/2010/main" val="1582935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rPr>
              <a:t>Etichettatura </a:t>
            </a:r>
            <a:endParaRPr lang="it-IT" dirty="0">
              <a:solidFill>
                <a:srgbClr val="FFFF00"/>
              </a:solidFill>
            </a:endParaRPr>
          </a:p>
        </p:txBody>
      </p:sp>
      <p:sp>
        <p:nvSpPr>
          <p:cNvPr id="3" name="Segnaposto contenuto 2"/>
          <p:cNvSpPr>
            <a:spLocks noGrp="1"/>
          </p:cNvSpPr>
          <p:nvPr>
            <p:ph sz="half" idx="1"/>
          </p:nvPr>
        </p:nvSpPr>
        <p:spPr>
          <a:xfrm>
            <a:off x="504030" y="1763925"/>
            <a:ext cx="7992666" cy="4989036"/>
          </a:xfrm>
        </p:spPr>
        <p:txBody>
          <a:bodyPr/>
          <a:lstStyle/>
          <a:p>
            <a:r>
              <a:rPr lang="it-IT" sz="4000" dirty="0" smtClean="0">
                <a:solidFill>
                  <a:srgbClr val="FFC000"/>
                </a:solidFill>
              </a:rPr>
              <a:t>Quali critiche sono state mosse?</a:t>
            </a:r>
          </a:p>
          <a:p>
            <a:r>
              <a:rPr lang="it-IT" sz="4000" dirty="0" smtClean="0"/>
              <a:t>Il regolamento, all’apparenza equilibrato, in realtà </a:t>
            </a:r>
            <a:r>
              <a:rPr lang="it-IT" sz="4000" dirty="0"/>
              <a:t>h</a:t>
            </a:r>
            <a:r>
              <a:rPr lang="it-IT" sz="4000" dirty="0" smtClean="0"/>
              <a:t>a lasciato parecchie perplessità perché ha lasciato esenti dagli obblighi imposti, i prodotti di grande distribuzione</a:t>
            </a:r>
            <a:r>
              <a:rPr lang="it-IT" dirty="0" smtClean="0"/>
              <a:t>.</a:t>
            </a:r>
          </a:p>
          <a:p>
            <a:pPr marL="0" indent="0">
              <a:buNone/>
            </a:pPr>
            <a:endParaRPr lang="it-IT" dirty="0"/>
          </a:p>
        </p:txBody>
      </p:sp>
    </p:spTree>
    <p:extLst>
      <p:ext uri="{BB962C8B-B14F-4D97-AF65-F5344CB8AC3E}">
        <p14:creationId xmlns:p14="http://schemas.microsoft.com/office/powerpoint/2010/main" val="2173901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031" y="302737"/>
            <a:ext cx="9072563" cy="740796"/>
          </a:xfrm>
        </p:spPr>
        <p:txBody>
          <a:bodyPr/>
          <a:lstStyle/>
          <a:p>
            <a:r>
              <a:rPr lang="it-IT" dirty="0" smtClean="0">
                <a:solidFill>
                  <a:srgbClr val="FFFF00"/>
                </a:solidFill>
              </a:rPr>
              <a:t>Etichettatura </a:t>
            </a:r>
            <a:endParaRPr lang="it-IT" dirty="0">
              <a:solidFill>
                <a:srgbClr val="FFFF00"/>
              </a:solidFill>
            </a:endParaRPr>
          </a:p>
        </p:txBody>
      </p:sp>
      <p:sp>
        <p:nvSpPr>
          <p:cNvPr id="3" name="Segnaposto contenuto 2"/>
          <p:cNvSpPr>
            <a:spLocks noGrp="1"/>
          </p:cNvSpPr>
          <p:nvPr>
            <p:ph sz="half" idx="1"/>
          </p:nvPr>
        </p:nvSpPr>
        <p:spPr>
          <a:xfrm>
            <a:off x="504190" y="971550"/>
            <a:ext cx="9144635" cy="5781675"/>
          </a:xfrm>
        </p:spPr>
        <p:txBody>
          <a:bodyPr wrap="square" lIns="91440" tIns="45720" rIns="91440" bIns="45720" anchor="t">
            <a:normAutofit/>
          </a:bodyPr>
          <a:lstStyle/>
          <a:p>
            <a:pPr marL="302260" lvl="0" indent="-302260" algn="l" defTabSz="1007745" latinLnBrk="0">
              <a:lnSpc>
                <a:spcPct val="92000"/>
              </a:lnSpc>
              <a:spcBef>
                <a:spcPts val="0"/>
              </a:spcBef>
              <a:spcAft>
                <a:spcPts val="0"/>
              </a:spcAft>
              <a:buClr>
                <a:srgbClr val="F9B268"/>
              </a:buClr>
              <a:buFont typeface="Tw Cen MT"/>
              <a:buChar char="•"/>
            </a:pPr>
            <a:r>
              <a:rPr lang="en-US" altLang="ko-KR" sz="2400" dirty="0" smtClean="0">
                <a:solidFill>
                  <a:srgbClr val="FFC000"/>
                </a:solidFill>
                <a:latin typeface="Tw Cen MT" charset="0"/>
              </a:rPr>
              <a:t>Quali sono state le novità inserite grazie all'ultimo regolamento? </a:t>
            </a:r>
            <a:endParaRPr lang="ko-KR" altLang="en-US" sz="2400" dirty="0" smtClean="0">
              <a:latin typeface="Tw Cen MT" charset="0"/>
            </a:endParaRPr>
          </a:p>
          <a:p>
            <a:pPr marL="302260" lvl="0" indent="-302260" algn="l" defTabSz="1007745" latinLnBrk="0">
              <a:lnSpc>
                <a:spcPct val="92000"/>
              </a:lnSpc>
              <a:spcBef>
                <a:spcPts val="500"/>
              </a:spcBef>
              <a:spcAft>
                <a:spcPts val="0"/>
              </a:spcAft>
              <a:buClr>
                <a:srgbClr val="F9B268"/>
              </a:buClr>
              <a:buFont typeface="Wingdings"/>
              <a:buChar char="ü"/>
            </a:pPr>
            <a:r>
              <a:rPr lang="en-US" altLang="ko-KR" sz="2400" dirty="0" smtClean="0">
                <a:solidFill>
                  <a:srgbClr val="E3DED1"/>
                </a:solidFill>
                <a:latin typeface="Tw Cen MT" charset="0"/>
              </a:rPr>
              <a:t>Bevande con elevato tenore di caffeina o alimenti con caffeina aggiunta:</a:t>
            </a:r>
            <a:endParaRPr lang="ko-KR" altLang="en-US" sz="2400" dirty="0" smtClean="0">
              <a:latin typeface="Tw Cen MT" charset="0"/>
            </a:endParaRPr>
          </a:p>
          <a:p>
            <a:pPr marL="0" lvl="0" indent="0" algn="l" defTabSz="1007745" latinLnBrk="0">
              <a:lnSpc>
                <a:spcPct val="92000"/>
              </a:lnSpc>
              <a:spcBef>
                <a:spcPts val="500"/>
              </a:spcBef>
              <a:spcAft>
                <a:spcPts val="0"/>
              </a:spcAft>
              <a:buClr>
                <a:srgbClr val="F9B268"/>
              </a:buClr>
              <a:buFont typeface="Wingdings"/>
              <a:buChar char="ü"/>
            </a:pPr>
            <a:r>
              <a:rPr lang="en-US" altLang="ko-KR" sz="2400" dirty="0" smtClean="0">
                <a:solidFill>
                  <a:srgbClr val="E3DED1"/>
                </a:solidFill>
                <a:latin typeface="Tw Cen MT" charset="0"/>
              </a:rPr>
              <a:t>Si tratta di bevande nella cui denominazione compare sia il te sia il caffè, consumate in porzione superiore  150 mg/L e per le quali e d’obbligo inserire nel campo visivo unico dell’ etichettatura la dicitura: «elevato tenore di caffeina», «non raccomandata per bambini e donne in gravidanza».</a:t>
            </a:r>
            <a:endParaRPr lang="ko-KR" altLang="en-US" sz="2400" dirty="0" smtClean="0">
              <a:latin typeface="Tw Cen MT" charset="0"/>
            </a:endParaRPr>
          </a:p>
          <a:p>
            <a:pPr marL="302260" lvl="0" indent="-302260" algn="l" defTabSz="1007745" latinLnBrk="0">
              <a:lnSpc>
                <a:spcPct val="92000"/>
              </a:lnSpc>
              <a:spcBef>
                <a:spcPts val="500"/>
              </a:spcBef>
              <a:spcAft>
                <a:spcPts val="0"/>
              </a:spcAft>
              <a:buClr>
                <a:srgbClr val="F9B268"/>
              </a:buClr>
              <a:buFont typeface="Wingdings"/>
              <a:buChar char="ü"/>
            </a:pPr>
            <a:r>
              <a:rPr lang="en-US" altLang="ko-KR" sz="2400" dirty="0" smtClean="0">
                <a:solidFill>
                  <a:srgbClr val="E3DED1"/>
                </a:solidFill>
                <a:latin typeface="Tw Cen MT" charset="0"/>
              </a:rPr>
              <a:t>Surgelati nel caso di alimenti congelati prima della vendita e venduti decongelati, la denominazione dell’alimento é accompagnata dalla designazione: «decongelato».</a:t>
            </a:r>
            <a:endParaRPr lang="ko-KR" altLang="en-US" sz="2400" dirty="0" smtClean="0">
              <a:latin typeface="Tw Cen MT" charset="0"/>
            </a:endParaRPr>
          </a:p>
          <a:p>
            <a:pPr marL="302260" lvl="0" indent="-302260" algn="l" defTabSz="1007745" latinLnBrk="0">
              <a:lnSpc>
                <a:spcPct val="92000"/>
              </a:lnSpc>
              <a:spcBef>
                <a:spcPts val="600"/>
              </a:spcBef>
              <a:spcAft>
                <a:spcPts val="0"/>
              </a:spcAft>
              <a:buClr>
                <a:srgbClr val="F9B268"/>
              </a:buClr>
              <a:buFont typeface="Wingdings"/>
              <a:buChar char="ü"/>
            </a:pPr>
            <a:r>
              <a:rPr lang="en-US" altLang="ko-KR" sz="2600" dirty="0" smtClean="0">
                <a:solidFill>
                  <a:srgbClr val="E3DED1"/>
                </a:solidFill>
                <a:latin typeface="Tw Cen MT" charset="0"/>
              </a:rPr>
              <a:t>Olii e grassi raffinati di origine vegetale</a:t>
            </a:r>
            <a:endParaRPr lang="ko-KR" altLang="en-US" sz="2600" dirty="0" smtClean="0">
              <a:latin typeface="Tw Cen MT" charset="0"/>
            </a:endParaRPr>
          </a:p>
          <a:p>
            <a:pPr marL="0" lvl="0" indent="0" algn="l" defTabSz="1007745" latinLnBrk="0">
              <a:lnSpc>
                <a:spcPct val="92000"/>
              </a:lnSpc>
              <a:spcBef>
                <a:spcPts val="600"/>
              </a:spcBef>
              <a:spcAft>
                <a:spcPts val="0"/>
              </a:spcAft>
              <a:buClr>
                <a:srgbClr val="F9B268"/>
              </a:buClr>
              <a:buFont typeface="Wingdings"/>
              <a:buChar char="ü"/>
            </a:pPr>
            <a:r>
              <a:rPr lang="en-US" altLang="ko-KR" sz="2600" dirty="0" smtClean="0">
                <a:solidFill>
                  <a:srgbClr val="E3DED1"/>
                </a:solidFill>
                <a:latin typeface="Tw Cen MT" charset="0"/>
              </a:rPr>
              <a:t>Essi possono essere raggruppati nell'elenco degli elementi sotto la designazione « o grassi vegetali» , seguita dall'indicazione dell'origine e dalla dicitura «in porzione variabile» .</a:t>
            </a:r>
            <a:endParaRPr lang="ko-KR" altLang="en-US" sz="2600" dirty="0" smtClean="0">
              <a:latin typeface="Tw Cen MT" charset="0"/>
            </a:endParaRPr>
          </a:p>
          <a:p>
            <a:pPr marL="0" indent="0" algn="l" defTabSz="1007745" latinLnBrk="0">
              <a:lnSpc>
                <a:spcPct val="92000"/>
              </a:lnSpc>
              <a:spcBef>
                <a:spcPts val="700"/>
              </a:spcBef>
              <a:spcAft>
                <a:spcPts val="0"/>
              </a:spcAft>
              <a:buFontTx/>
              <a:buNone/>
            </a:pPr>
            <a:endParaRPr lang="ko-KR" altLang="en-US" sz="3100" dirty="0" smtClean="0">
              <a:latin typeface="Tw Cen MT" charset="0"/>
            </a:endParaRPr>
          </a:p>
          <a:p>
            <a:pPr marL="0" indent="0" algn="l" defTabSz="1007745" latinLnBrk="0">
              <a:lnSpc>
                <a:spcPct val="92000"/>
              </a:lnSpc>
              <a:spcBef>
                <a:spcPts val="700"/>
              </a:spcBef>
              <a:spcAft>
                <a:spcPts val="0"/>
              </a:spcAft>
              <a:buFontTx/>
              <a:buNone/>
            </a:pPr>
            <a:endParaRPr lang="ko-KR" altLang="en-US" sz="3100" dirty="0" smtClean="0">
              <a:latin typeface="Tw Cen MT" charset="0"/>
            </a:endParaRPr>
          </a:p>
          <a:p>
            <a:pPr marL="0" indent="0" algn="l" defTabSz="1007745" latinLnBrk="0">
              <a:lnSpc>
                <a:spcPct val="92000"/>
              </a:lnSpc>
              <a:spcBef>
                <a:spcPts val="700"/>
              </a:spcBef>
              <a:spcAft>
                <a:spcPts val="0"/>
              </a:spcAft>
              <a:buFontTx/>
              <a:buNone/>
            </a:pPr>
            <a:endParaRPr lang="ko-KR" altLang="en-US" sz="3100" dirty="0" smtClean="0">
              <a:latin typeface="Tw Cen MT" charset="0"/>
            </a:endParaRPr>
          </a:p>
        </p:txBody>
      </p:sp>
    </p:spTree>
    <p:extLst>
      <p:ext uri="{BB962C8B-B14F-4D97-AF65-F5344CB8AC3E}">
        <p14:creationId xmlns:p14="http://schemas.microsoft.com/office/powerpoint/2010/main" val="2217298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90" y="302895"/>
            <a:ext cx="9073515" cy="1260475"/>
          </a:xfrm>
        </p:spPr>
        <p:txBody>
          <a:bodyPr>
            <a:normAutofit fontScale="90000"/>
          </a:bodyPr>
          <a:lstStyle/>
          <a:p>
            <a:r>
              <a:rPr lang="it-IT" dirty="0" smtClean="0">
                <a:solidFill>
                  <a:srgbClr val="FFFF00"/>
                </a:solidFill>
              </a:rPr>
              <a:t>Gli standard per la sicurezza degli alimenti</a:t>
            </a:r>
            <a:br>
              <a:rPr lang="it-IT" dirty="0" smtClean="0">
                <a:solidFill>
                  <a:srgbClr val="FFFF00"/>
                </a:solidFill>
              </a:rPr>
            </a:br>
            <a:r>
              <a:rPr lang="it-IT" dirty="0" smtClean="0">
                <a:solidFill>
                  <a:srgbClr val="FFFF00"/>
                </a:solidFill>
              </a:rPr>
              <a:t>nella grande distribuzione</a:t>
            </a:r>
            <a:endParaRPr lang="it-IT" dirty="0">
              <a:solidFill>
                <a:srgbClr val="FFFF00"/>
              </a:solidFill>
            </a:endParaRPr>
          </a:p>
        </p:txBody>
      </p:sp>
      <p:sp>
        <p:nvSpPr>
          <p:cNvPr id="3" name="Segnaposto contenuto 2"/>
          <p:cNvSpPr>
            <a:spLocks noGrp="1"/>
          </p:cNvSpPr>
          <p:nvPr>
            <p:ph sz="half" idx="1"/>
          </p:nvPr>
        </p:nvSpPr>
        <p:spPr>
          <a:xfrm>
            <a:off x="504190" y="1764030"/>
            <a:ext cx="4452620" cy="4989830"/>
          </a:xfrm>
        </p:spPr>
        <p:txBody>
          <a:bodyPr wrap="square" lIns="91440" tIns="45720" rIns="91440" bIns="45720" anchor="t">
            <a:normAutofit/>
          </a:bodyPr>
          <a:lstStyle/>
          <a:p>
            <a:pPr marL="302260" lvl="0" indent="-302260" algn="l" defTabSz="1007745" latinLnBrk="0">
              <a:lnSpc>
                <a:spcPct val="82000"/>
              </a:lnSpc>
              <a:spcBef>
                <a:spcPts val="0"/>
              </a:spcBef>
              <a:spcAft>
                <a:spcPts val="0"/>
              </a:spcAft>
              <a:buClr>
                <a:srgbClr val="F9B268"/>
              </a:buClr>
              <a:buFont typeface="Tw Cen MT"/>
              <a:buChar char="•"/>
            </a:pPr>
            <a:r>
              <a:rPr lang="en-US" altLang="ko-KR" sz="2600" dirty="0" smtClean="0">
                <a:solidFill>
                  <a:srgbClr val="FFC000"/>
                </a:solidFill>
                <a:latin typeface="Tw Cen MT" charset="0"/>
              </a:rPr>
              <a:t>Che cosa sono?</a:t>
            </a:r>
            <a:endParaRPr lang="ko-KR" altLang="en-US" sz="2600" dirty="0" smtClean="0">
              <a:latin typeface="Tw Cen MT" charset="0"/>
            </a:endParaRPr>
          </a:p>
          <a:p>
            <a:pPr marL="302260" lvl="0" indent="-302260" algn="l" defTabSz="1007745" latinLnBrk="0">
              <a:lnSpc>
                <a:spcPct val="82000"/>
              </a:lnSpc>
              <a:spcBef>
                <a:spcPts val="600"/>
              </a:spcBef>
              <a:spcAft>
                <a:spcPts val="0"/>
              </a:spcAft>
              <a:buClr>
                <a:srgbClr val="F9B268"/>
              </a:buClr>
              <a:buFont typeface="Tw Cen MT"/>
              <a:buChar char="•"/>
            </a:pPr>
            <a:r>
              <a:rPr lang="en-US" altLang="ko-KR" sz="2600" dirty="0" smtClean="0">
                <a:solidFill>
                  <a:srgbClr val="E3DED1"/>
                </a:solidFill>
                <a:latin typeface="Tw Cen MT" charset="0"/>
              </a:rPr>
              <a:t>Sono il BRC cioè il british retail consorzium per i prodotti alimentari e l’ IFS cioè l’ international food standard. Si tratta di standard specifici per i sistemi di sicurezza finalizzati a garantire la conformitá dei fornitori, a dimostare la capacità dei rivenditori GDO e ad assicurare la qualità e la sicurezza dei prodotti alimentari</a:t>
            </a:r>
            <a:endParaRPr lang="ko-KR" altLang="en-US" sz="2600" dirty="0" smtClean="0">
              <a:latin typeface="Tw Cen MT" charset="0"/>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72360" y="1907629"/>
            <a:ext cx="2085013" cy="43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716" y="1899629"/>
            <a:ext cx="1944688"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931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90" y="302895"/>
            <a:ext cx="9073515" cy="1260475"/>
          </a:xfrm>
        </p:spPr>
        <p:txBody>
          <a:bodyPr/>
          <a:lstStyle/>
          <a:p>
            <a:r>
              <a:rPr lang="it-IT" dirty="0" smtClean="0">
                <a:solidFill>
                  <a:srgbClr val="FFFF00"/>
                </a:solidFill>
              </a:rPr>
              <a:t>Il requisito qualità</a:t>
            </a:r>
            <a:endParaRPr lang="it-IT" dirty="0">
              <a:solidFill>
                <a:srgbClr val="FFFF00"/>
              </a:solidFill>
            </a:endParaRPr>
          </a:p>
        </p:txBody>
      </p:sp>
      <p:sp>
        <p:nvSpPr>
          <p:cNvPr id="3" name="Segnaposto contenuto 2"/>
          <p:cNvSpPr>
            <a:spLocks noGrp="1"/>
          </p:cNvSpPr>
          <p:nvPr>
            <p:ph sz="half" idx="1"/>
          </p:nvPr>
        </p:nvSpPr>
        <p:spPr>
          <a:xfrm>
            <a:off x="504190" y="1764030"/>
            <a:ext cx="4452620" cy="4989830"/>
          </a:xfrm>
        </p:spPr>
        <p:txBody>
          <a:bodyPr wrap="square" lIns="91440" tIns="45720" rIns="91440" bIns="45720" anchor="t"/>
          <a:lstStyle/>
          <a:p>
            <a:pPr marL="0" indent="0" algn="l" defTabSz="914400" latinLnBrk="0">
              <a:lnSpc>
                <a:spcPct val="102000"/>
              </a:lnSpc>
              <a:spcBef>
                <a:spcPts val="0"/>
              </a:spcBef>
              <a:spcAft>
                <a:spcPts val="0"/>
              </a:spcAft>
              <a:buFontTx/>
              <a:buNone/>
            </a:pPr>
            <a:r>
              <a:rPr lang="en-US" altLang="ko-KR" sz="2800" dirty="0" smtClean="0">
                <a:solidFill>
                  <a:srgbClr val="FFFFFF"/>
                </a:solidFill>
                <a:latin typeface="Calibri" charset="0"/>
              </a:rPr>
              <a:t>La qualità è l’insieme delle caratteristiche di un prodotto che conferiscono ad esso la capacità di soddisfare le esigenze del consumatore.</a:t>
            </a:r>
            <a:endParaRPr lang="ko-KR" altLang="en-US" sz="2800" dirty="0" smtClean="0">
              <a:latin typeface="Calibri" charset="0"/>
            </a:endParaRPr>
          </a:p>
          <a:p>
            <a:pPr marL="0" indent="0" algn="l" defTabSz="914400" latinLnBrk="0">
              <a:lnSpc>
                <a:spcPct val="102000"/>
              </a:lnSpc>
              <a:spcBef>
                <a:spcPts val="0"/>
              </a:spcBef>
              <a:spcAft>
                <a:spcPts val="0"/>
              </a:spcAft>
              <a:buFontTx/>
              <a:buNone/>
            </a:pPr>
            <a:r>
              <a:rPr lang="en-US" altLang="ko-KR" sz="2800" dirty="0" smtClean="0">
                <a:solidFill>
                  <a:srgbClr val="FFFFFF"/>
                </a:solidFill>
                <a:latin typeface="Calibri" charset="0"/>
              </a:rPr>
              <a:t>Un prodotto in base alla zona di provenienza e al confezionamento può avere qualità diverse anche in relazione al luogo ove si compra.</a:t>
            </a:r>
            <a:endParaRPr lang="ko-KR" altLang="en-US" sz="2800" dirty="0" smtClean="0">
              <a:latin typeface="Calibri" charset="0"/>
            </a:endParaRPr>
          </a:p>
        </p:txBody>
      </p:sp>
      <p:pic>
        <p:nvPicPr>
          <p:cNvPr id="7"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28344" y="1907629"/>
            <a:ext cx="4248472" cy="4824536"/>
          </a:xfrm>
        </p:spPr>
      </p:pic>
    </p:spTree>
    <p:extLst>
      <p:ext uri="{BB962C8B-B14F-4D97-AF65-F5344CB8AC3E}">
        <p14:creationId xmlns:p14="http://schemas.microsoft.com/office/powerpoint/2010/main" val="2788093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ln w="13335" cmpd="sng">
                  <a:solidFill>
                    <a:srgbClr val="759AA5">
                      <a:lumMod val="50000"/>
                    </a:srgbClr>
                  </a:solidFill>
                  <a:prstDash val="solid"/>
                </a:ln>
                <a:solidFill>
                  <a:srgbClr val="FFFF00"/>
                </a:solidFill>
              </a:rPr>
              <a:t>Gli standard per la sicurezza degli alimenti</a:t>
            </a:r>
            <a:br>
              <a:rPr lang="it-IT" sz="3600" dirty="0" smtClean="0">
                <a:ln w="13335" cmpd="sng">
                  <a:solidFill>
                    <a:srgbClr val="759AA5">
                      <a:lumMod val="50000"/>
                    </a:srgbClr>
                  </a:solidFill>
                  <a:prstDash val="solid"/>
                </a:ln>
                <a:solidFill>
                  <a:srgbClr val="FFFF00"/>
                </a:solidFill>
              </a:rPr>
            </a:br>
            <a:r>
              <a:rPr lang="it-IT" sz="3600" dirty="0" smtClean="0">
                <a:ln w="13335" cmpd="sng">
                  <a:solidFill>
                    <a:srgbClr val="759AA5">
                      <a:lumMod val="50000"/>
                    </a:srgbClr>
                  </a:solidFill>
                  <a:prstDash val="solid"/>
                </a:ln>
                <a:solidFill>
                  <a:srgbClr val="FFFF00"/>
                </a:solidFill>
              </a:rPr>
              <a:t>nella grande distribuzione</a:t>
            </a:r>
            <a:endParaRPr lang="it-IT" dirty="0">
              <a:solidFill>
                <a:srgbClr val="FFFF00"/>
              </a:solidFill>
            </a:endParaRPr>
          </a:p>
        </p:txBody>
      </p:sp>
      <p:sp>
        <p:nvSpPr>
          <p:cNvPr id="3" name="Segnaposto contenuto 2"/>
          <p:cNvSpPr>
            <a:spLocks noGrp="1"/>
          </p:cNvSpPr>
          <p:nvPr>
            <p:ph sz="half" idx="1"/>
          </p:nvPr>
        </p:nvSpPr>
        <p:spPr>
          <a:xfrm>
            <a:off x="504030" y="1763925"/>
            <a:ext cx="8784753" cy="4989036"/>
          </a:xfrm>
        </p:spPr>
        <p:txBody>
          <a:bodyPr>
            <a:normAutofit fontScale="92500" lnSpcReduction="10000"/>
          </a:bodyPr>
          <a:lstStyle/>
          <a:p>
            <a:r>
              <a:rPr lang="it-IT" dirty="0" smtClean="0">
                <a:solidFill>
                  <a:srgbClr val="FFC000"/>
                </a:solidFill>
              </a:rPr>
              <a:t>Che cosa devono fare le aziende per prepararsi alla certificazione?</a:t>
            </a:r>
          </a:p>
          <a:p>
            <a:r>
              <a:rPr lang="it-IT" dirty="0" smtClean="0"/>
              <a:t>Implementare un sistema di gestione della qualità;</a:t>
            </a:r>
          </a:p>
          <a:p>
            <a:r>
              <a:rPr lang="it-IT" dirty="0" smtClean="0"/>
              <a:t>Identificare i requisiti legali</a:t>
            </a:r>
          </a:p>
          <a:p>
            <a:r>
              <a:rPr lang="it-IT" dirty="0" smtClean="0"/>
              <a:t>Identificare e documentare i rischi specifici per la sicurezza alimentare e le misure di controllo pertinente vedi HACCP.</a:t>
            </a:r>
          </a:p>
          <a:p>
            <a:r>
              <a:rPr lang="it-IT" dirty="0" smtClean="0"/>
              <a:t>Identificare i requisiti GMP e GHP applicabili, compreso un programma di disinfestazione uno di manutenzione  edifici, uno di pulizie.</a:t>
            </a:r>
          </a:p>
          <a:p>
            <a:r>
              <a:rPr lang="it-IT" dirty="0" smtClean="0"/>
              <a:t>Implementare ogni miglioramento strutturale necessario.</a:t>
            </a:r>
          </a:p>
        </p:txBody>
      </p:sp>
    </p:spTree>
    <p:extLst>
      <p:ext uri="{BB962C8B-B14F-4D97-AF65-F5344CB8AC3E}">
        <p14:creationId xmlns:p14="http://schemas.microsoft.com/office/powerpoint/2010/main" val="2167148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ln w="13335" cmpd="sng">
                  <a:solidFill>
                    <a:srgbClr val="759AA5">
                      <a:lumMod val="50000"/>
                    </a:srgbClr>
                  </a:solidFill>
                  <a:prstDash val="solid"/>
                </a:ln>
                <a:solidFill>
                  <a:srgbClr val="FFFF00"/>
                </a:solidFill>
              </a:rPr>
              <a:t>Gli standard per la sicurezza degli alimenti</a:t>
            </a:r>
            <a:br>
              <a:rPr lang="it-IT" sz="3600" dirty="0">
                <a:ln w="13335" cmpd="sng">
                  <a:solidFill>
                    <a:srgbClr val="759AA5">
                      <a:lumMod val="50000"/>
                    </a:srgbClr>
                  </a:solidFill>
                  <a:prstDash val="solid"/>
                </a:ln>
                <a:solidFill>
                  <a:srgbClr val="FFFF00"/>
                </a:solidFill>
              </a:rPr>
            </a:br>
            <a:r>
              <a:rPr lang="it-IT" sz="3600" dirty="0">
                <a:ln w="13335" cmpd="sng">
                  <a:solidFill>
                    <a:srgbClr val="759AA5">
                      <a:lumMod val="50000"/>
                    </a:srgbClr>
                  </a:solidFill>
                  <a:prstDash val="solid"/>
                </a:ln>
                <a:solidFill>
                  <a:srgbClr val="FFFF00"/>
                </a:solidFill>
              </a:rPr>
              <a:t>nella grande distribuzione</a:t>
            </a:r>
            <a:endParaRPr lang="it-IT" dirty="0">
              <a:solidFill>
                <a:srgbClr val="FFFF00"/>
              </a:solidFill>
            </a:endParaRPr>
          </a:p>
        </p:txBody>
      </p:sp>
      <p:sp>
        <p:nvSpPr>
          <p:cNvPr id="3" name="Segnaposto contenuto 2"/>
          <p:cNvSpPr>
            <a:spLocks noGrp="1"/>
          </p:cNvSpPr>
          <p:nvPr>
            <p:ph sz="half" idx="1"/>
          </p:nvPr>
        </p:nvSpPr>
        <p:spPr>
          <a:xfrm>
            <a:off x="215776" y="1619597"/>
            <a:ext cx="9505056" cy="4989036"/>
          </a:xfrm>
        </p:spPr>
        <p:txBody>
          <a:bodyPr>
            <a:normAutofit/>
          </a:bodyPr>
          <a:lstStyle/>
          <a:p>
            <a:r>
              <a:rPr lang="it-IT" dirty="0" smtClean="0">
                <a:solidFill>
                  <a:srgbClr val="FFC000"/>
                </a:solidFill>
              </a:rPr>
              <a:t>Quali sono i vantaggi offerti dagli standard?</a:t>
            </a:r>
          </a:p>
          <a:p>
            <a:r>
              <a:rPr lang="it-IT" dirty="0" smtClean="0"/>
              <a:t>Comunicare il proprio impegno e limitare le conseguenze legali</a:t>
            </a:r>
          </a:p>
          <a:p>
            <a:r>
              <a:rPr lang="it-IT" dirty="0" smtClean="0"/>
              <a:t>Implementare e rendere operativo un sistema di gestione che permette all’azienda di controllare il rispetto dei vincoli di qualità e di sicurezza</a:t>
            </a:r>
          </a:p>
          <a:p>
            <a:r>
              <a:rPr lang="it-IT" dirty="0" smtClean="0"/>
              <a:t>Migliorare la gestione della sicurezza </a:t>
            </a:r>
          </a:p>
          <a:p>
            <a:r>
              <a:rPr lang="it-IT" dirty="0" smtClean="0"/>
              <a:t>Ridurre l’incidenza degli sprechi</a:t>
            </a:r>
          </a:p>
          <a:p>
            <a:endParaRPr lang="it-IT" dirty="0"/>
          </a:p>
        </p:txBody>
      </p:sp>
    </p:spTree>
    <p:extLst>
      <p:ext uri="{BB962C8B-B14F-4D97-AF65-F5344CB8AC3E}">
        <p14:creationId xmlns:p14="http://schemas.microsoft.com/office/powerpoint/2010/main" val="3854056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ln w="13335" cmpd="sng">
                  <a:solidFill>
                    <a:srgbClr val="759AA5">
                      <a:lumMod val="50000"/>
                    </a:srgbClr>
                  </a:solidFill>
                  <a:prstDash val="solid"/>
                </a:ln>
                <a:solidFill>
                  <a:srgbClr val="B9AB6F">
                    <a:tint val="1000"/>
                  </a:srgbClr>
                </a:solidFill>
              </a:rPr>
              <a:t>Gli standard per la sicurezza degli alimenti</a:t>
            </a:r>
            <a:br>
              <a:rPr lang="it-IT" sz="3600" dirty="0">
                <a:ln w="13335" cmpd="sng">
                  <a:solidFill>
                    <a:srgbClr val="759AA5">
                      <a:lumMod val="50000"/>
                    </a:srgbClr>
                  </a:solidFill>
                  <a:prstDash val="solid"/>
                </a:ln>
                <a:solidFill>
                  <a:srgbClr val="B9AB6F">
                    <a:tint val="1000"/>
                  </a:srgbClr>
                </a:solidFill>
              </a:rPr>
            </a:br>
            <a:r>
              <a:rPr lang="it-IT" sz="3600" dirty="0">
                <a:ln w="13335" cmpd="sng">
                  <a:solidFill>
                    <a:srgbClr val="759AA5">
                      <a:lumMod val="50000"/>
                    </a:srgbClr>
                  </a:solidFill>
                  <a:prstDash val="solid"/>
                </a:ln>
                <a:solidFill>
                  <a:srgbClr val="B9AB6F">
                    <a:tint val="1000"/>
                  </a:srgbClr>
                </a:solidFill>
              </a:rPr>
              <a:t>nella grande distribuzione</a:t>
            </a:r>
            <a:endParaRPr lang="it-IT" dirty="0"/>
          </a:p>
        </p:txBody>
      </p:sp>
      <p:sp>
        <p:nvSpPr>
          <p:cNvPr id="3" name="Segnaposto contenuto 2"/>
          <p:cNvSpPr>
            <a:spLocks noGrp="1"/>
          </p:cNvSpPr>
          <p:nvPr>
            <p:ph sz="half" idx="1"/>
          </p:nvPr>
        </p:nvSpPr>
        <p:spPr/>
        <p:txBody>
          <a:bodyPr>
            <a:normAutofit fontScale="85000" lnSpcReduction="10000"/>
          </a:bodyPr>
          <a:lstStyle/>
          <a:p>
            <a:r>
              <a:rPr lang="it-IT" dirty="0" smtClean="0">
                <a:solidFill>
                  <a:srgbClr val="FFC000"/>
                </a:solidFill>
              </a:rPr>
              <a:t>Quali sono i criteri alla base degli standard?</a:t>
            </a:r>
          </a:p>
          <a:p>
            <a:r>
              <a:rPr lang="it-IT" dirty="0" smtClean="0"/>
              <a:t>I requisiti imposti da questi standard fanno riferimento: </a:t>
            </a:r>
          </a:p>
          <a:p>
            <a:pPr marL="0" indent="0">
              <a:buNone/>
            </a:pPr>
            <a:r>
              <a:rPr lang="it-IT" dirty="0" smtClean="0"/>
              <a:t>Ai sistemi di gestione di qualità </a:t>
            </a:r>
          </a:p>
          <a:p>
            <a:r>
              <a:rPr lang="it-IT" dirty="0" smtClean="0"/>
              <a:t>Alla metodologia HACCP</a:t>
            </a:r>
          </a:p>
          <a:p>
            <a:r>
              <a:rPr lang="it-IT" dirty="0" err="1" smtClean="0"/>
              <a:t>All</a:t>
            </a:r>
            <a:r>
              <a:rPr lang="it-IT" dirty="0" smtClean="0"/>
              <a:t> </a:t>
            </a:r>
            <a:r>
              <a:rPr lang="it-IT" dirty="0" err="1" smtClean="0"/>
              <a:t>factory</a:t>
            </a:r>
            <a:r>
              <a:rPr lang="it-IT" dirty="0" smtClean="0"/>
              <a:t>  </a:t>
            </a:r>
            <a:r>
              <a:rPr lang="it-IT" dirty="0" err="1" smtClean="0"/>
              <a:t>enviromental</a:t>
            </a:r>
            <a:r>
              <a:rPr lang="it-IT" dirty="0" smtClean="0"/>
              <a:t> standard cioè un insieme di requisiti GMP cioè </a:t>
            </a:r>
            <a:r>
              <a:rPr lang="it-IT" dirty="0" err="1" smtClean="0"/>
              <a:t>good</a:t>
            </a:r>
            <a:endParaRPr lang="it-IT" dirty="0" smtClean="0"/>
          </a:p>
          <a:p>
            <a:r>
              <a:rPr lang="it-IT" dirty="0" smtClean="0"/>
              <a:t>Manufacturing </a:t>
            </a:r>
            <a:r>
              <a:rPr lang="it-IT" dirty="0" err="1" smtClean="0"/>
              <a:t>practice</a:t>
            </a:r>
            <a:r>
              <a:rPr lang="it-IT" dirty="0" smtClean="0"/>
              <a:t> e GHP </a:t>
            </a:r>
            <a:r>
              <a:rPr lang="it-IT" dirty="0" err="1" smtClean="0"/>
              <a:t>good</a:t>
            </a:r>
            <a:r>
              <a:rPr lang="it-IT" dirty="0" smtClean="0"/>
              <a:t> </a:t>
            </a:r>
            <a:r>
              <a:rPr lang="it-IT" dirty="0" err="1" smtClean="0"/>
              <a:t>hygiene</a:t>
            </a:r>
            <a:r>
              <a:rPr lang="it-IT" dirty="0" smtClean="0"/>
              <a:t> </a:t>
            </a:r>
            <a:r>
              <a:rPr lang="it-IT" dirty="0" err="1" smtClean="0"/>
              <a:t>practice</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32599" y="1907629"/>
            <a:ext cx="1944217" cy="4392488"/>
          </a:xfr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368" y="1901549"/>
            <a:ext cx="2088232" cy="4392488"/>
          </a:xfrm>
          <a:prstGeom prst="rect">
            <a:avLst/>
          </a:prstGeom>
        </p:spPr>
      </p:pic>
    </p:spTree>
    <p:extLst>
      <p:ext uri="{BB962C8B-B14F-4D97-AF65-F5344CB8AC3E}">
        <p14:creationId xmlns:p14="http://schemas.microsoft.com/office/powerpoint/2010/main" val="1328916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90" y="302895"/>
            <a:ext cx="9073515" cy="1260475"/>
          </a:xfrm>
        </p:spPr>
        <p:txBody>
          <a:bodyPr/>
          <a:lstStyle/>
          <a:p>
            <a:r>
              <a:rPr lang="it-IT" dirty="0" smtClean="0">
                <a:solidFill>
                  <a:srgbClr val="FFFF00"/>
                </a:solidFill>
              </a:rPr>
              <a:t>La </a:t>
            </a:r>
            <a:r>
              <a:rPr lang="it-IT" dirty="0" err="1" smtClean="0">
                <a:solidFill>
                  <a:srgbClr val="FFFF00"/>
                </a:solidFill>
              </a:rPr>
              <a:t>class</a:t>
            </a:r>
            <a:r>
              <a:rPr lang="it-IT" dirty="0" smtClean="0">
                <a:solidFill>
                  <a:srgbClr val="FFFF00"/>
                </a:solidFill>
              </a:rPr>
              <a:t> </a:t>
            </a:r>
            <a:r>
              <a:rPr lang="it-IT" dirty="0" err="1" smtClean="0">
                <a:solidFill>
                  <a:srgbClr val="FFFF00"/>
                </a:solidFill>
              </a:rPr>
              <a:t>action</a:t>
            </a:r>
            <a:endParaRPr lang="it-IT" dirty="0">
              <a:solidFill>
                <a:srgbClr val="FFFF00"/>
              </a:solidFill>
            </a:endParaRPr>
          </a:p>
        </p:txBody>
      </p:sp>
      <p:sp>
        <p:nvSpPr>
          <p:cNvPr id="3" name="Segnaposto contenuto 2"/>
          <p:cNvSpPr>
            <a:spLocks noGrp="1"/>
          </p:cNvSpPr>
          <p:nvPr>
            <p:ph sz="half" idx="1"/>
          </p:nvPr>
        </p:nvSpPr>
        <p:spPr>
          <a:xfrm>
            <a:off x="504190" y="1764030"/>
            <a:ext cx="4452620" cy="4989830"/>
          </a:xfrm>
        </p:spPr>
        <p:txBody>
          <a:bodyPr wrap="square" lIns="91440" tIns="45720" rIns="91440" bIns="45720" anchor="t">
            <a:normAutofit/>
          </a:bodyPr>
          <a:lstStyle/>
          <a:p>
            <a:pPr marL="302260" lvl="0" indent="-302260" algn="l" defTabSz="1007745" latinLnBrk="0">
              <a:lnSpc>
                <a:spcPct val="102000"/>
              </a:lnSpc>
              <a:spcBef>
                <a:spcPts val="0"/>
              </a:spcBef>
              <a:spcAft>
                <a:spcPts val="0"/>
              </a:spcAft>
              <a:buClr>
                <a:srgbClr val="F9B268"/>
              </a:buClr>
              <a:buFont typeface="Tw Cen MT"/>
              <a:buChar char="•"/>
            </a:pPr>
            <a:r>
              <a:rPr lang="en-US" altLang="ko-KR" sz="3100" dirty="0" smtClean="0">
                <a:solidFill>
                  <a:srgbClr val="FFC000"/>
                </a:solidFill>
                <a:latin typeface="Tw Cen MT" charset="0"/>
              </a:rPr>
              <a:t>Che cos'è?</a:t>
            </a:r>
            <a:endParaRPr lang="ko-KR" altLang="en-US" sz="3100" dirty="0" smtClean="0">
              <a:latin typeface="Tw Cen MT" charset="0"/>
            </a:endParaRPr>
          </a:p>
          <a:p>
            <a:pPr marL="302260" lvl="0" indent="-302260" algn="l" defTabSz="1007745" latinLnBrk="0">
              <a:lnSpc>
                <a:spcPct val="102000"/>
              </a:lnSpc>
              <a:spcBef>
                <a:spcPts val="700"/>
              </a:spcBef>
              <a:spcAft>
                <a:spcPts val="0"/>
              </a:spcAft>
              <a:buClr>
                <a:srgbClr val="F9B268"/>
              </a:buClr>
              <a:buFont typeface="Tw Cen MT"/>
              <a:buChar char="•"/>
            </a:pPr>
            <a:r>
              <a:rPr lang="en-US" altLang="ko-KR" sz="3100" dirty="0" smtClean="0">
                <a:solidFill>
                  <a:srgbClr val="E3DED1"/>
                </a:solidFill>
                <a:latin typeface="Tw Cen MT" charset="0"/>
              </a:rPr>
              <a:t>Si tratta di un'azione legale con la quale viene tutelato il consumatore poichè é stato leso un interesse collettivo cioè condiviso da più consumatori di un medesimo prodotto.</a:t>
            </a:r>
            <a:endParaRPr lang="ko-KR" altLang="en-US" sz="3100" dirty="0" smtClean="0">
              <a:latin typeface="Tw Cen MT" charset="0"/>
            </a:endParaRPr>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4448" y="2195661"/>
            <a:ext cx="3240360" cy="4032448"/>
          </a:xfrm>
        </p:spPr>
      </p:pic>
    </p:spTree>
    <p:extLst>
      <p:ext uri="{BB962C8B-B14F-4D97-AF65-F5344CB8AC3E}">
        <p14:creationId xmlns:p14="http://schemas.microsoft.com/office/powerpoint/2010/main" val="89601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90" y="302895"/>
            <a:ext cx="9073515" cy="1260475"/>
          </a:xfrm>
        </p:spPr>
        <p:txBody>
          <a:bodyPr/>
          <a:lstStyle/>
          <a:p>
            <a:r>
              <a:rPr lang="it-IT" dirty="0" smtClean="0">
                <a:solidFill>
                  <a:srgbClr val="FFFF00"/>
                </a:solidFill>
              </a:rPr>
              <a:t>La </a:t>
            </a:r>
            <a:r>
              <a:rPr lang="it-IT" dirty="0" err="1" smtClean="0">
                <a:solidFill>
                  <a:srgbClr val="FFFF00"/>
                </a:solidFill>
              </a:rPr>
              <a:t>class</a:t>
            </a:r>
            <a:r>
              <a:rPr lang="it-IT" dirty="0" smtClean="0">
                <a:solidFill>
                  <a:srgbClr val="FFFF00"/>
                </a:solidFill>
              </a:rPr>
              <a:t>  </a:t>
            </a:r>
            <a:r>
              <a:rPr lang="it-IT" dirty="0" err="1" smtClean="0">
                <a:solidFill>
                  <a:srgbClr val="FFFF00"/>
                </a:solidFill>
              </a:rPr>
              <a:t>action</a:t>
            </a:r>
            <a:endParaRPr lang="it-IT" dirty="0">
              <a:solidFill>
                <a:srgbClr val="FFFF00"/>
              </a:solidFill>
            </a:endParaRPr>
          </a:p>
        </p:txBody>
      </p:sp>
      <p:sp>
        <p:nvSpPr>
          <p:cNvPr id="3" name="Segnaposto contenuto 2"/>
          <p:cNvSpPr>
            <a:spLocks noGrp="1"/>
          </p:cNvSpPr>
          <p:nvPr>
            <p:ph sz="half" idx="1"/>
          </p:nvPr>
        </p:nvSpPr>
        <p:spPr>
          <a:xfrm>
            <a:off x="504190" y="1764030"/>
            <a:ext cx="9000490" cy="4989195"/>
          </a:xfrm>
        </p:spPr>
        <p:txBody>
          <a:bodyPr wrap="square" lIns="91440" tIns="45720" rIns="91440" bIns="45720" anchor="t">
            <a:normAutofit/>
          </a:bodyPr>
          <a:lstStyle/>
          <a:p>
            <a:pPr marL="302260" lvl="0" indent="-302260" algn="l" defTabSz="1007745" latinLnBrk="0">
              <a:lnSpc>
                <a:spcPct val="102000"/>
              </a:lnSpc>
              <a:spcBef>
                <a:spcPts val="0"/>
              </a:spcBef>
              <a:spcAft>
                <a:spcPts val="0"/>
              </a:spcAft>
              <a:buClr>
                <a:srgbClr val="F9B268"/>
              </a:buClr>
              <a:buFont typeface="Tw Cen MT"/>
              <a:buChar char="•"/>
            </a:pPr>
            <a:r>
              <a:rPr lang="en-US" altLang="ko-KR" sz="3100" dirty="0" smtClean="0">
                <a:solidFill>
                  <a:srgbClr val="FFC000"/>
                </a:solidFill>
                <a:latin typeface="Tw Cen MT" charset="0"/>
              </a:rPr>
              <a:t>Quando è applicabile?</a:t>
            </a:r>
            <a:endParaRPr lang="ko-KR" altLang="en-US" sz="3100" dirty="0" smtClean="0">
              <a:latin typeface="Tw Cen MT" charset="0"/>
            </a:endParaRPr>
          </a:p>
          <a:p>
            <a:pPr marL="302260" lvl="0" indent="-302260" algn="l" defTabSz="1007745" latinLnBrk="0">
              <a:lnSpc>
                <a:spcPct val="102000"/>
              </a:lnSpc>
              <a:spcBef>
                <a:spcPts val="700"/>
              </a:spcBef>
              <a:spcAft>
                <a:spcPts val="0"/>
              </a:spcAft>
              <a:buClr>
                <a:srgbClr val="F9B268"/>
              </a:buClr>
              <a:buFont typeface="Tw Cen MT"/>
              <a:buChar char="•"/>
            </a:pPr>
            <a:r>
              <a:rPr lang="en-US" altLang="ko-KR" sz="3100" dirty="0" smtClean="0">
                <a:solidFill>
                  <a:srgbClr val="E3DED1"/>
                </a:solidFill>
                <a:latin typeface="Tw Cen MT" charset="0"/>
              </a:rPr>
              <a:t>La previsione normativa (codice del consumo D. lgvo 206/2005) delimita gli ambiti in cui e possibile ricorrere a questo strumento: </a:t>
            </a:r>
            <a:endParaRPr lang="ko-KR" altLang="en-US" sz="3100" dirty="0" smtClean="0">
              <a:latin typeface="Tw Cen MT" charset="0"/>
            </a:endParaRPr>
          </a:p>
          <a:p>
            <a:pPr marL="302260" lvl="0" indent="-302260" algn="l" defTabSz="1007745" latinLnBrk="0">
              <a:lnSpc>
                <a:spcPct val="102000"/>
              </a:lnSpc>
              <a:spcBef>
                <a:spcPts val="700"/>
              </a:spcBef>
              <a:spcAft>
                <a:spcPts val="0"/>
              </a:spcAft>
              <a:buClr>
                <a:srgbClr val="F9B268"/>
              </a:buClr>
              <a:buFont typeface="Tw Cen MT"/>
              <a:buChar char="•"/>
            </a:pPr>
            <a:r>
              <a:rPr lang="en-US" altLang="ko-KR" sz="3100" dirty="0" smtClean="0">
                <a:solidFill>
                  <a:srgbClr val="E3DED1"/>
                </a:solidFill>
                <a:latin typeface="Tw Cen MT" charset="0"/>
              </a:rPr>
              <a:t>Contratti stipulati mediante l’uso di formulari</a:t>
            </a:r>
            <a:endParaRPr lang="ko-KR" altLang="en-US" sz="3100" dirty="0" smtClean="0">
              <a:latin typeface="Tw Cen MT" charset="0"/>
            </a:endParaRPr>
          </a:p>
          <a:p>
            <a:pPr marL="302260" lvl="0" indent="-302260" algn="l" defTabSz="1007745" latinLnBrk="0">
              <a:lnSpc>
                <a:spcPct val="102000"/>
              </a:lnSpc>
              <a:spcBef>
                <a:spcPts val="700"/>
              </a:spcBef>
              <a:spcAft>
                <a:spcPts val="0"/>
              </a:spcAft>
              <a:buClr>
                <a:srgbClr val="F9B268"/>
              </a:buClr>
              <a:buFont typeface="Tw Cen MT"/>
              <a:buChar char="•"/>
            </a:pPr>
            <a:r>
              <a:rPr lang="en-US" altLang="ko-KR" sz="3100" dirty="0" smtClean="0">
                <a:solidFill>
                  <a:srgbClr val="E3DED1"/>
                </a:solidFill>
                <a:latin typeface="Tw Cen MT" charset="0"/>
              </a:rPr>
              <a:t>Danni da fatti illeciti extra contrattuali</a:t>
            </a:r>
            <a:endParaRPr lang="ko-KR" altLang="en-US" sz="3100" dirty="0" smtClean="0">
              <a:latin typeface="Tw Cen MT" charset="0"/>
            </a:endParaRPr>
          </a:p>
          <a:p>
            <a:pPr marL="302260" lvl="0" indent="-302260" algn="l" defTabSz="1007745" latinLnBrk="0">
              <a:lnSpc>
                <a:spcPct val="102000"/>
              </a:lnSpc>
              <a:spcBef>
                <a:spcPts val="700"/>
              </a:spcBef>
              <a:spcAft>
                <a:spcPts val="0"/>
              </a:spcAft>
              <a:buClr>
                <a:srgbClr val="F9B268"/>
              </a:buClr>
              <a:buFont typeface="Tw Cen MT"/>
              <a:buChar char="•"/>
            </a:pPr>
            <a:r>
              <a:rPr lang="en-US" altLang="ko-KR" sz="3100" dirty="0" smtClean="0">
                <a:solidFill>
                  <a:srgbClr val="E3DED1"/>
                </a:solidFill>
                <a:latin typeface="Tw Cen MT" charset="0"/>
              </a:rPr>
              <a:t>Danni derivati da pratiche commerciali scorrette o da comportamenti anti concorrenziali.</a:t>
            </a:r>
            <a:endParaRPr lang="ko-KR" altLang="en-US" sz="3100" dirty="0" smtClean="0">
              <a:latin typeface="Tw Cen MT" charset="0"/>
            </a:endParaRPr>
          </a:p>
          <a:p>
            <a:pPr marL="302260" indent="-302260" algn="l" defTabSz="1007745" latinLnBrk="0">
              <a:lnSpc>
                <a:spcPct val="102000"/>
              </a:lnSpc>
              <a:spcBef>
                <a:spcPts val="700"/>
              </a:spcBef>
              <a:spcAft>
                <a:spcPts val="0"/>
              </a:spcAft>
              <a:buFontTx/>
              <a:buNone/>
            </a:pPr>
            <a:endParaRPr lang="ko-KR" altLang="en-US" sz="3100" dirty="0" smtClean="0">
              <a:latin typeface="Tw Cen MT" charset="0"/>
            </a:endParaRPr>
          </a:p>
        </p:txBody>
      </p:sp>
    </p:spTree>
    <p:extLst>
      <p:ext uri="{BB962C8B-B14F-4D97-AF65-F5344CB8AC3E}">
        <p14:creationId xmlns:p14="http://schemas.microsoft.com/office/powerpoint/2010/main" val="3910999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68010" y="2096550"/>
            <a:ext cx="2620963" cy="2691399"/>
          </a:xfrm>
        </p:spPr>
        <p:txBody>
          <a:bodyPr>
            <a:normAutofit/>
          </a:bodyPr>
          <a:lstStyle/>
          <a:p>
            <a:r>
              <a:rPr lang="it-IT" sz="4000" dirty="0" smtClean="0"/>
              <a:t>Le materie plastiche</a:t>
            </a:r>
            <a:endParaRPr lang="it-IT" sz="4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0112" y="611485"/>
            <a:ext cx="6336704" cy="635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704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59793" y="1520211"/>
            <a:ext cx="9720832" cy="5693866"/>
          </a:xfrm>
          <a:prstGeom prst="rect">
            <a:avLst/>
          </a:prstGeom>
        </p:spPr>
        <p:txBody>
          <a:bodyPr wrap="square">
            <a:spAutoFit/>
          </a:bodyPr>
          <a:lstStyle/>
          <a:p>
            <a:r>
              <a:rPr lang="it-IT" sz="2800" dirty="0"/>
              <a:t>Le materie plastiche sono materiali organici o semi-organici, possono essere costituite da polimeri puri o miscelati con additivi</a:t>
            </a:r>
            <a:r>
              <a:rPr lang="it-IT" sz="2800" dirty="0" smtClean="0"/>
              <a:t>.</a:t>
            </a:r>
          </a:p>
          <a:p>
            <a:r>
              <a:rPr lang="it-IT" sz="2800" dirty="0" smtClean="0"/>
              <a:t>Sono usate per vari motivi ad esempio come contenitori e coperchi per il </a:t>
            </a:r>
            <a:r>
              <a:rPr lang="it-IT" sz="2800" dirty="0" err="1" smtClean="0"/>
              <a:t>conservamento</a:t>
            </a:r>
            <a:r>
              <a:rPr lang="it-IT" sz="2800" dirty="0" smtClean="0"/>
              <a:t> dei cibi e per alcuni tipi di imballaggi.</a:t>
            </a:r>
          </a:p>
          <a:p>
            <a:r>
              <a:rPr lang="it-IT" sz="2800" dirty="0" smtClean="0"/>
              <a:t>Con questi tipi di materiali bisogna stare attenti perché possono influenzare la qualità del cibo.</a:t>
            </a:r>
          </a:p>
          <a:p>
            <a:r>
              <a:rPr lang="it-IT" sz="2800" dirty="0" smtClean="0"/>
              <a:t>La materia plastica più usata è la plastica, molto utile per l conservazione del cibo ma anche molto </a:t>
            </a:r>
            <a:r>
              <a:rPr lang="it-IT" sz="2800" dirty="0" err="1" smtClean="0"/>
              <a:t>dannosa,usata</a:t>
            </a:r>
            <a:r>
              <a:rPr lang="it-IT" sz="2800" dirty="0" smtClean="0"/>
              <a:t> molto spesso negli imballaggi e anche nella vita quotidiana per il </a:t>
            </a:r>
            <a:r>
              <a:rPr lang="it-IT" sz="2800" dirty="0" err="1" smtClean="0"/>
              <a:t>consevamento</a:t>
            </a:r>
            <a:r>
              <a:rPr lang="it-IT" sz="2800" dirty="0" smtClean="0"/>
              <a:t> del cibo.</a:t>
            </a:r>
          </a:p>
          <a:p>
            <a:r>
              <a:rPr lang="it-IT" sz="2800" dirty="0" smtClean="0"/>
              <a:t>Proprio per questo vengono scritti dei regolamenti per tutelare e proteggere le materie </a:t>
            </a:r>
            <a:r>
              <a:rPr lang="it-IT" sz="2800" dirty="0" err="1" smtClean="0"/>
              <a:t>plastiche,in</a:t>
            </a:r>
            <a:r>
              <a:rPr lang="it-IT" sz="2800" dirty="0" smtClean="0"/>
              <a:t> quanto se non tutelate posso creare danni.</a:t>
            </a:r>
            <a:endParaRPr lang="it-IT" sz="2800" dirty="0"/>
          </a:p>
        </p:txBody>
      </p:sp>
      <p:sp>
        <p:nvSpPr>
          <p:cNvPr id="7" name="Rettangolo 6"/>
          <p:cNvSpPr/>
          <p:nvPr/>
        </p:nvSpPr>
        <p:spPr>
          <a:xfrm>
            <a:off x="2159992" y="395461"/>
            <a:ext cx="5695791" cy="1107996"/>
          </a:xfrm>
          <a:prstGeom prst="rect">
            <a:avLst/>
          </a:prstGeom>
        </p:spPr>
        <p:txBody>
          <a:bodyPr wrap="none">
            <a:spAutoFit/>
          </a:bodyPr>
          <a:lstStyle/>
          <a:p>
            <a:pPr algn="ctr"/>
            <a:r>
              <a:rPr lang="it-IT" sz="6600" b="1" dirty="0" smtClean="0">
                <a:ln w="6600">
                  <a:solidFill>
                    <a:schemeClr val="accent2"/>
                  </a:solidFill>
                  <a:prstDash val="solid"/>
                </a:ln>
                <a:solidFill>
                  <a:srgbClr val="FFFFFF"/>
                </a:solidFill>
                <a:effectLst>
                  <a:outerShdw dist="38100" dir="2700000" algn="tl" rotWithShape="0">
                    <a:schemeClr val="accent2"/>
                  </a:outerShdw>
                </a:effectLst>
              </a:rPr>
              <a:t>Che cosa sono?</a:t>
            </a:r>
            <a:endParaRPr lang="it-IT" sz="66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277021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solidFill>
                  <a:srgbClr val="FFFF00"/>
                </a:solidFill>
              </a:rPr>
              <a:t>Legislazione delle materie plastiche</a:t>
            </a:r>
            <a:endParaRPr lang="it-IT" dirty="0">
              <a:solidFill>
                <a:srgbClr val="FFFF00"/>
              </a:solidFill>
            </a:endParaRPr>
          </a:p>
        </p:txBody>
      </p:sp>
      <p:sp>
        <p:nvSpPr>
          <p:cNvPr id="6" name="Segnaposto contenuto 5"/>
          <p:cNvSpPr>
            <a:spLocks noGrp="1"/>
          </p:cNvSpPr>
          <p:nvPr>
            <p:ph idx="1"/>
          </p:nvPr>
        </p:nvSpPr>
        <p:spPr>
          <a:xfrm>
            <a:off x="359792" y="1835621"/>
            <a:ext cx="9072563" cy="4989036"/>
          </a:xfrm>
        </p:spPr>
        <p:txBody>
          <a:bodyPr>
            <a:normAutofit fontScale="92500"/>
          </a:bodyPr>
          <a:lstStyle/>
          <a:p>
            <a:pPr marL="0" lvl="0" indent="0" defTabSz="914400">
              <a:spcBef>
                <a:spcPts val="0"/>
              </a:spcBef>
              <a:buClrTx/>
              <a:buNone/>
            </a:pPr>
            <a:endParaRPr lang="it-IT" sz="2400" dirty="0">
              <a:solidFill>
                <a:prstClr val="white"/>
              </a:solidFill>
            </a:endParaRPr>
          </a:p>
          <a:p>
            <a:pPr marL="0" lvl="0" indent="0" defTabSz="914400">
              <a:spcBef>
                <a:spcPts val="0"/>
              </a:spcBef>
              <a:buClrTx/>
              <a:buNone/>
            </a:pPr>
            <a:r>
              <a:rPr lang="it-IT" sz="2800" dirty="0">
                <a:solidFill>
                  <a:prstClr val="white"/>
                </a:solidFill>
              </a:rPr>
              <a:t>Questi sono i regolamenti principali</a:t>
            </a:r>
            <a:r>
              <a:rPr lang="it-IT" sz="2800" dirty="0" smtClean="0">
                <a:solidFill>
                  <a:prstClr val="white"/>
                </a:solidFill>
              </a:rPr>
              <a:t>:</a:t>
            </a:r>
          </a:p>
          <a:p>
            <a:pPr marL="0" lvl="0" indent="0" defTabSz="914400">
              <a:spcBef>
                <a:spcPts val="0"/>
              </a:spcBef>
              <a:buClrTx/>
              <a:buNone/>
            </a:pPr>
            <a:endParaRPr lang="it-IT" sz="2800" dirty="0">
              <a:solidFill>
                <a:prstClr val="white"/>
              </a:solidFill>
            </a:endParaRPr>
          </a:p>
          <a:p>
            <a:pPr marL="342900" lvl="0" indent="-342900" defTabSz="914400">
              <a:spcBef>
                <a:spcPts val="0"/>
              </a:spcBef>
              <a:buClrTx/>
              <a:buFont typeface="Wingdings" panose="05000000000000000000" pitchFamily="2" charset="2"/>
              <a:buChar char="Ø"/>
            </a:pPr>
            <a:r>
              <a:rPr lang="it-IT" sz="2800" dirty="0">
                <a:solidFill>
                  <a:prstClr val="white"/>
                </a:solidFill>
              </a:rPr>
              <a:t>La direttiva 2002/72/CE stabilisce norme di base per la fab­bricazione di materiali e oggetti di materia plastica. La direttiva è stata modificata in maniera sostanziale 6 volte. Per motivi di chiarezza il testo va consolidato e vanno sop­presse le parti superflue e obsolete.</a:t>
            </a:r>
          </a:p>
          <a:p>
            <a:pPr marL="342900" lvl="0" indent="-342900" defTabSz="914400">
              <a:spcBef>
                <a:spcPts val="0"/>
              </a:spcBef>
              <a:buClrTx/>
              <a:buFont typeface="Wingdings" panose="05000000000000000000" pitchFamily="2" charset="2"/>
              <a:buChar char="Ø"/>
            </a:pPr>
            <a:r>
              <a:rPr lang="it-IT" sz="2800" dirty="0">
                <a:solidFill>
                  <a:prstClr val="white"/>
                </a:solidFill>
              </a:rPr>
              <a:t>Il regolamento (CE) n. 1935/2004 stabilisce i principi generali destinati ad eliminare le differenze tra le legisla­zioni degli Stati membri per quanto riguarda i materiali e gli oggetti destinati a venire a contatto con i prodotti ali­mentari.</a:t>
            </a:r>
          </a:p>
          <a:p>
            <a:endParaRPr lang="it-IT" dirty="0"/>
          </a:p>
        </p:txBody>
      </p:sp>
    </p:spTree>
    <p:extLst>
      <p:ext uri="{BB962C8B-B14F-4D97-AF65-F5344CB8AC3E}">
        <p14:creationId xmlns:p14="http://schemas.microsoft.com/office/powerpoint/2010/main" val="172601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FF00"/>
                </a:solidFill>
              </a:rPr>
              <a:t>Le materie plastiche</a:t>
            </a:r>
            <a:endParaRPr lang="it-IT" dirty="0">
              <a:solidFill>
                <a:srgbClr val="FFFF00"/>
              </a:solidFill>
            </a:endParaRPr>
          </a:p>
        </p:txBody>
      </p:sp>
      <p:sp>
        <p:nvSpPr>
          <p:cNvPr id="3" name="Segnaposto contenuto 2"/>
          <p:cNvSpPr>
            <a:spLocks noGrp="1"/>
          </p:cNvSpPr>
          <p:nvPr>
            <p:ph idx="1"/>
          </p:nvPr>
        </p:nvSpPr>
        <p:spPr>
          <a:xfrm>
            <a:off x="504253" y="1789375"/>
            <a:ext cx="9072563" cy="4989036"/>
          </a:xfrm>
        </p:spPr>
        <p:txBody>
          <a:bodyPr/>
          <a:lstStyle/>
          <a:p>
            <a:pPr marL="0" lvl="0" indent="0" defTabSz="914400">
              <a:spcBef>
                <a:spcPts val="0"/>
              </a:spcBef>
              <a:buClrTx/>
              <a:buNone/>
            </a:pPr>
            <a:r>
              <a:rPr lang="it-IT" sz="3200" dirty="0">
                <a:solidFill>
                  <a:prstClr val="white"/>
                </a:solidFill>
              </a:rPr>
              <a:t>La direttiva 2002/72/CE si applica ai materiali e agli oggetti costituiti unicamente di materia plastica e alle guarnizioni di materia plastica per i coperchi. In passato questi erano i principali impieghi della plastica sul mercato. </a:t>
            </a:r>
          </a:p>
          <a:p>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24" y="4283893"/>
            <a:ext cx="8928992"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567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90" y="302895"/>
            <a:ext cx="9073515" cy="1260475"/>
          </a:xfrm>
        </p:spPr>
        <p:txBody>
          <a:bodyPr/>
          <a:lstStyle/>
          <a:p>
            <a:r>
              <a:rPr lang="it-IT" dirty="0" err="1" smtClean="0"/>
              <a:t>sitografia</a:t>
            </a:r>
            <a:endParaRPr lang="it-IT" dirty="0"/>
          </a:p>
        </p:txBody>
      </p:sp>
      <p:sp>
        <p:nvSpPr>
          <p:cNvPr id="3" name="Segnaposto contenuto 2"/>
          <p:cNvSpPr>
            <a:spLocks noGrp="1"/>
          </p:cNvSpPr>
          <p:nvPr>
            <p:ph sz="half" idx="1"/>
          </p:nvPr>
        </p:nvSpPr>
        <p:spPr>
          <a:xfrm>
            <a:off x="504190" y="1764030"/>
            <a:ext cx="9144635" cy="4989195"/>
          </a:xfrm>
        </p:spPr>
        <p:txBody>
          <a:bodyPr wrap="square" lIns="91440" tIns="45720" rIns="91440" bIns="45720" anchor="t">
            <a:normAutofit/>
          </a:bodyPr>
          <a:lstStyle/>
          <a:p>
            <a:pPr marL="302260" lvl="0" indent="-302260" algn="l" defTabSz="1007745" latinLnBrk="0">
              <a:lnSpc>
                <a:spcPct val="102000"/>
              </a:lnSpc>
              <a:spcBef>
                <a:spcPts val="0"/>
              </a:spcBef>
              <a:spcAft>
                <a:spcPts val="0"/>
              </a:spcAft>
              <a:buClr>
                <a:srgbClr val="F9B268"/>
              </a:buClr>
              <a:buFont typeface="Tw Cen MT"/>
              <a:buChar char="•"/>
            </a:pPr>
            <a:r>
              <a:rPr lang="en-US" altLang="ko-KR" sz="3100" dirty="0" smtClean="0">
                <a:solidFill>
                  <a:srgbClr val="E3DED1"/>
                </a:solidFill>
                <a:latin typeface="Tw Cen MT" charset="0"/>
              </a:rPr>
              <a:t>Ministero della salute</a:t>
            </a:r>
            <a:endParaRPr lang="ko-KR" altLang="en-US" sz="3100" dirty="0" smtClean="0">
              <a:latin typeface="Tw Cen MT" charset="0"/>
            </a:endParaRPr>
          </a:p>
          <a:p>
            <a:pPr marL="302260" lvl="0" indent="-302260" algn="l" defTabSz="1007745" latinLnBrk="0">
              <a:lnSpc>
                <a:spcPct val="102000"/>
              </a:lnSpc>
              <a:spcBef>
                <a:spcPts val="700"/>
              </a:spcBef>
              <a:spcAft>
                <a:spcPts val="0"/>
              </a:spcAft>
              <a:buClr>
                <a:srgbClr val="F9B268"/>
              </a:buClr>
              <a:buFont typeface="Tw Cen MT"/>
              <a:buChar char="•"/>
            </a:pPr>
            <a:r>
              <a:rPr lang="en-US" altLang="ko-KR" sz="3100" dirty="0" smtClean="0">
                <a:solidFill>
                  <a:srgbClr val="E3DED1"/>
                </a:solidFill>
                <a:latin typeface="Tw Cen MT" charset="0"/>
              </a:rPr>
              <a:t>Wikipedia</a:t>
            </a:r>
            <a:endParaRPr lang="ko-KR" altLang="en-US" sz="3100" dirty="0" smtClean="0">
              <a:latin typeface="Tw Cen MT" charset="0"/>
            </a:endParaRPr>
          </a:p>
          <a:p>
            <a:pPr marL="302260" lvl="0" indent="-302260" algn="l" defTabSz="1007745" latinLnBrk="0">
              <a:lnSpc>
                <a:spcPct val="102000"/>
              </a:lnSpc>
              <a:spcBef>
                <a:spcPts val="700"/>
              </a:spcBef>
              <a:spcAft>
                <a:spcPts val="0"/>
              </a:spcAft>
              <a:buClr>
                <a:srgbClr val="F9B268"/>
              </a:buClr>
              <a:buFont typeface="Tw Cen MT"/>
              <a:buChar char="•"/>
            </a:pPr>
            <a:r>
              <a:rPr lang="en-US" altLang="ko-KR" sz="3100" u="sng" dirty="0" smtClean="0">
                <a:solidFill>
                  <a:srgbClr val="6B9F25"/>
                </a:solidFill>
                <a:latin typeface="Tw Cen MT" charset="0"/>
                <a:hlinkClick r:id="rId2"/>
              </a:rPr>
              <a:t>www.dirittoeconomia.it</a:t>
            </a:r>
            <a:endParaRPr lang="ko-KR" altLang="en-US" sz="3100" u="sng" dirty="0" smtClean="0">
              <a:latin typeface="Tw Cen MT" charset="0"/>
            </a:endParaRPr>
          </a:p>
          <a:p>
            <a:pPr marL="302260" lvl="0" indent="-302260" algn="l" defTabSz="1007745" latinLnBrk="0">
              <a:lnSpc>
                <a:spcPct val="102000"/>
              </a:lnSpc>
              <a:spcBef>
                <a:spcPts val="700"/>
              </a:spcBef>
              <a:spcAft>
                <a:spcPts val="0"/>
              </a:spcAft>
              <a:buClr>
                <a:srgbClr val="F9B268"/>
              </a:buClr>
              <a:buFont typeface="Tw Cen MT"/>
              <a:buChar char="•"/>
            </a:pPr>
            <a:r>
              <a:rPr lang="en-US" altLang="ko-KR" sz="3100" dirty="0" smtClean="0">
                <a:solidFill>
                  <a:srgbClr val="E3DED1"/>
                </a:solidFill>
                <a:latin typeface="Tw Cen MT" charset="0"/>
              </a:rPr>
              <a:t>Il sito dell'EFSA</a:t>
            </a:r>
            <a:endParaRPr lang="ko-KR" altLang="en-US" sz="3100" dirty="0" smtClean="0">
              <a:latin typeface="Tw Cen MT" charset="0"/>
            </a:endParaRPr>
          </a:p>
          <a:p>
            <a:pPr marL="302260" lvl="0" indent="-302260" algn="l" defTabSz="1007745" latinLnBrk="0">
              <a:lnSpc>
                <a:spcPct val="102000"/>
              </a:lnSpc>
              <a:spcBef>
                <a:spcPts val="700"/>
              </a:spcBef>
              <a:spcAft>
                <a:spcPts val="0"/>
              </a:spcAft>
              <a:buClr>
                <a:srgbClr val="F9B268"/>
              </a:buClr>
              <a:buFont typeface="Tw Cen MT"/>
              <a:buChar char="•"/>
            </a:pPr>
            <a:r>
              <a:rPr lang="en-US" altLang="ko-KR" sz="3100" dirty="0" smtClean="0">
                <a:solidFill>
                  <a:srgbClr val="E3DED1"/>
                </a:solidFill>
                <a:latin typeface="Tw Cen MT" charset="0"/>
              </a:rPr>
              <a:t>E poi non da sottovalutare gli elementi fornitici dai dipendenti della «kerry» di mozzo</a:t>
            </a:r>
            <a:endParaRPr lang="ko-KR" altLang="en-US" sz="3100" dirty="0" smtClean="0">
              <a:latin typeface="Tw Cen MT" charset="0"/>
            </a:endParaRPr>
          </a:p>
          <a:p>
            <a:pPr marL="302260" indent="-302260" algn="l" defTabSz="1007745" latinLnBrk="0">
              <a:lnSpc>
                <a:spcPct val="102000"/>
              </a:lnSpc>
              <a:spcBef>
                <a:spcPts val="700"/>
              </a:spcBef>
              <a:spcAft>
                <a:spcPts val="0"/>
              </a:spcAft>
              <a:buFontTx/>
              <a:buNone/>
            </a:pPr>
            <a:endParaRPr lang="ko-KR" altLang="en-US" sz="3100" dirty="0" smtClean="0">
              <a:latin typeface="Tw Cen MT" charset="0"/>
            </a:endParaRPr>
          </a:p>
        </p:txBody>
      </p:sp>
    </p:spTree>
    <p:extLst>
      <p:ext uri="{BB962C8B-B14F-4D97-AF65-F5344CB8AC3E}">
        <p14:creationId xmlns:p14="http://schemas.microsoft.com/office/powerpoint/2010/main" val="421736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90" y="302895"/>
            <a:ext cx="9073515" cy="1260475"/>
          </a:xfrm>
        </p:spPr>
        <p:txBody>
          <a:bodyPr/>
          <a:lstStyle/>
          <a:p>
            <a:r>
              <a:rPr lang="it-IT" dirty="0" smtClean="0">
                <a:solidFill>
                  <a:srgbClr val="FFFF00"/>
                </a:solidFill>
              </a:rPr>
              <a:t>I principi generali </a:t>
            </a:r>
            <a:endParaRPr lang="it-IT" dirty="0">
              <a:solidFill>
                <a:srgbClr val="FFFF00"/>
              </a:solidFill>
            </a:endParaRPr>
          </a:p>
        </p:txBody>
      </p:sp>
      <p:sp>
        <p:nvSpPr>
          <p:cNvPr id="3" name="Segnaposto contenuto 2"/>
          <p:cNvSpPr>
            <a:spLocks noGrp="1"/>
          </p:cNvSpPr>
          <p:nvPr>
            <p:ph sz="half" idx="1"/>
          </p:nvPr>
        </p:nvSpPr>
        <p:spPr>
          <a:xfrm>
            <a:off x="504190" y="1764030"/>
            <a:ext cx="4452620" cy="4989830"/>
          </a:xfrm>
        </p:spPr>
        <p:txBody>
          <a:bodyPr wrap="square" lIns="91440" tIns="45720" rIns="91440" bIns="45720" anchor="t"/>
          <a:lstStyle/>
          <a:p>
            <a:pPr marL="0" indent="0" algn="l" defTabSz="914400" latinLnBrk="0">
              <a:lnSpc>
                <a:spcPct val="102000"/>
              </a:lnSpc>
              <a:spcBef>
                <a:spcPts val="0"/>
              </a:spcBef>
              <a:spcAft>
                <a:spcPts val="0"/>
              </a:spcAft>
              <a:buFontTx/>
              <a:buNone/>
            </a:pPr>
            <a:r>
              <a:rPr lang="en-US" altLang="ko-KR" sz="2200" dirty="0" smtClean="0">
                <a:solidFill>
                  <a:srgbClr val="FFFFFF"/>
                </a:solidFill>
                <a:latin typeface="Calibri" charset="0"/>
              </a:rPr>
              <a:t>I principi su cui si fonda la nuova legislazione comunitaria sono:</a:t>
            </a:r>
            <a:endParaRPr lang="ko-KR" altLang="en-US" sz="2200" dirty="0" smtClean="0">
              <a:latin typeface="Calibri" charset="0"/>
            </a:endParaRPr>
          </a:p>
          <a:p>
            <a:pPr marL="285750" lvl="0" indent="-285750" algn="l" defTabSz="914400" latinLnBrk="0">
              <a:lnSpc>
                <a:spcPct val="102000"/>
              </a:lnSpc>
              <a:spcBef>
                <a:spcPts val="0"/>
              </a:spcBef>
              <a:spcAft>
                <a:spcPts val="0"/>
              </a:spcAft>
              <a:buClr>
                <a:srgbClr val="FFFFFF"/>
              </a:buClr>
              <a:buFont typeface="Calibri"/>
              <a:buChar char="•"/>
            </a:pPr>
            <a:r>
              <a:rPr lang="en-US" altLang="ko-KR" sz="2200" dirty="0" smtClean="0">
                <a:solidFill>
                  <a:srgbClr val="FFFFFF"/>
                </a:solidFill>
                <a:latin typeface="Calibri" charset="0"/>
              </a:rPr>
              <a:t>Controlli su tutta la catena alimentare.</a:t>
            </a:r>
            <a:endParaRPr lang="ko-KR" altLang="en-US" sz="2200" dirty="0" smtClean="0">
              <a:latin typeface="Calibri" charset="0"/>
            </a:endParaRPr>
          </a:p>
          <a:p>
            <a:pPr marL="285750" lvl="0" indent="-285750" algn="l" defTabSz="914400" latinLnBrk="0">
              <a:lnSpc>
                <a:spcPct val="102000"/>
              </a:lnSpc>
              <a:spcBef>
                <a:spcPts val="0"/>
              </a:spcBef>
              <a:spcAft>
                <a:spcPts val="0"/>
              </a:spcAft>
              <a:buClr>
                <a:srgbClr val="FFFFFF"/>
              </a:buClr>
              <a:buFont typeface="Calibri"/>
              <a:buChar char="•"/>
            </a:pPr>
            <a:r>
              <a:rPr lang="en-US" altLang="ko-KR" sz="2200" dirty="0" smtClean="0">
                <a:solidFill>
                  <a:srgbClr val="FFFFFF"/>
                </a:solidFill>
                <a:latin typeface="Calibri" charset="0"/>
              </a:rPr>
              <a:t> analisi del rischio molto accurate.</a:t>
            </a:r>
            <a:endParaRPr lang="ko-KR" altLang="en-US" sz="2200" dirty="0" smtClean="0">
              <a:latin typeface="Calibri" charset="0"/>
            </a:endParaRPr>
          </a:p>
          <a:p>
            <a:pPr marL="285750" lvl="0" indent="-285750" algn="l" defTabSz="914400" latinLnBrk="0">
              <a:lnSpc>
                <a:spcPct val="102000"/>
              </a:lnSpc>
              <a:spcBef>
                <a:spcPts val="0"/>
              </a:spcBef>
              <a:spcAft>
                <a:spcPts val="0"/>
              </a:spcAft>
              <a:buClr>
                <a:srgbClr val="FFFFFF"/>
              </a:buClr>
              <a:buFont typeface="Calibri"/>
              <a:buChar char="•"/>
            </a:pPr>
            <a:r>
              <a:rPr lang="en-US" altLang="ko-KR" sz="2200" dirty="0" smtClean="0">
                <a:solidFill>
                  <a:srgbClr val="FFFFFF"/>
                </a:solidFill>
                <a:latin typeface="Calibri" charset="0"/>
              </a:rPr>
              <a:t>La responsabilità degli operatori addetti alla produzione,confezionamento e commercializzazione del prodotto.</a:t>
            </a:r>
            <a:endParaRPr lang="ko-KR" altLang="en-US" sz="2200" dirty="0" smtClean="0">
              <a:latin typeface="Calibri" charset="0"/>
            </a:endParaRPr>
          </a:p>
          <a:p>
            <a:pPr marL="285750" lvl="0" indent="-285750" algn="l" defTabSz="914400" latinLnBrk="0">
              <a:lnSpc>
                <a:spcPct val="102000"/>
              </a:lnSpc>
              <a:spcBef>
                <a:spcPts val="0"/>
              </a:spcBef>
              <a:spcAft>
                <a:spcPts val="0"/>
              </a:spcAft>
              <a:buClr>
                <a:srgbClr val="FFFFFF"/>
              </a:buClr>
              <a:buFont typeface="Calibri"/>
              <a:buChar char="•"/>
            </a:pPr>
            <a:r>
              <a:rPr lang="en-US" altLang="ko-KR" sz="2200" dirty="0" smtClean="0">
                <a:solidFill>
                  <a:srgbClr val="FFFFFF"/>
                </a:solidFill>
                <a:latin typeface="Calibri" charset="0"/>
              </a:rPr>
              <a:t>La tracciabilità del prodotto su tutta la filiera.</a:t>
            </a:r>
            <a:endParaRPr lang="ko-KR" altLang="en-US" sz="2200" dirty="0" smtClean="0">
              <a:latin typeface="Calibri" charset="0"/>
            </a:endParaRPr>
          </a:p>
          <a:p>
            <a:pPr marL="285750" lvl="0" indent="-285750" algn="l" defTabSz="914400" latinLnBrk="0">
              <a:lnSpc>
                <a:spcPct val="102000"/>
              </a:lnSpc>
              <a:spcBef>
                <a:spcPts val="0"/>
              </a:spcBef>
              <a:spcAft>
                <a:spcPts val="0"/>
              </a:spcAft>
              <a:buClr>
                <a:srgbClr val="FFFFFF"/>
              </a:buClr>
              <a:buFont typeface="Calibri"/>
              <a:buChar char="•"/>
            </a:pPr>
            <a:r>
              <a:rPr lang="en-US" altLang="ko-KR" sz="2200" dirty="0" smtClean="0">
                <a:solidFill>
                  <a:srgbClr val="FFFFFF"/>
                </a:solidFill>
                <a:latin typeface="Calibri" charset="0"/>
              </a:rPr>
              <a:t>Il consumatore è una parte importante della sicurezza alimentare.</a:t>
            </a:r>
            <a:endParaRPr lang="ko-KR" altLang="en-US" sz="2200" dirty="0" smtClean="0">
              <a:latin typeface="Calibri" charset="0"/>
            </a:endParaRPr>
          </a:p>
          <a:p>
            <a:pPr marL="302260" indent="-302260" algn="l" defTabSz="1007745" latinLnBrk="0">
              <a:lnSpc>
                <a:spcPct val="102000"/>
              </a:lnSpc>
              <a:spcBef>
                <a:spcPts val="700"/>
              </a:spcBef>
              <a:spcAft>
                <a:spcPts val="0"/>
              </a:spcAft>
              <a:buFontTx/>
              <a:buNone/>
            </a:pPr>
            <a:endParaRPr lang="ko-KR" altLang="en-US" sz="2900" dirty="0" smtClean="0">
              <a:latin typeface="Tw Cen MT" charset="0"/>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24288" y="2051645"/>
            <a:ext cx="504056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3358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7784" y="6372125"/>
            <a:ext cx="9072880" cy="899795"/>
          </a:xfrm>
        </p:spPr>
        <p:txBody>
          <a:bodyPr wrap="square" lIns="91440" tIns="45720" rIns="91440" bIns="45720" anchor="b">
            <a:normAutofit/>
          </a:bodyPr>
          <a:lstStyle/>
          <a:p>
            <a:pPr marL="0" indent="0" algn="l" defTabSz="1007745" latinLnBrk="0">
              <a:lnSpc>
                <a:spcPct val="102000"/>
              </a:lnSpc>
              <a:spcBef>
                <a:spcPts val="0"/>
              </a:spcBef>
              <a:spcAft>
                <a:spcPts val="0"/>
              </a:spcAft>
              <a:buFontTx/>
              <a:buNone/>
            </a:pPr>
            <a:r>
              <a:rPr lang="en-US" altLang="ko-KR" sz="2000" b="0" spc="0" dirty="0" smtClean="0">
                <a:ln>
                  <a:noFill/>
                </a:ln>
                <a:solidFill>
                  <a:schemeClr val="tx1"/>
                </a:solidFill>
                <a:latin typeface="Tw Cen MT" charset="0"/>
              </a:rPr>
              <a:t>Gr</a:t>
            </a:r>
            <a:r>
              <a:rPr lang="en-US" altLang="ko-KR" sz="2200" b="0" spc="0" dirty="0" smtClean="0">
                <a:ln>
                  <a:noFill/>
                </a:ln>
                <a:solidFill>
                  <a:schemeClr val="tx1"/>
                </a:solidFill>
                <a:latin typeface="Tw Cen MT" charset="0"/>
              </a:rPr>
              <a:t>azie per l’attenzione da Alessandro, Valentina e Leonardo é </a:t>
            </a:r>
            <a:r>
              <a:rPr lang="en-US" altLang="ko-KR" sz="2200" b="0" spc="0" dirty="0" err="1" smtClean="0">
                <a:ln>
                  <a:noFill/>
                </a:ln>
                <a:solidFill>
                  <a:schemeClr val="tx1"/>
                </a:solidFill>
                <a:latin typeface="Tw Cen MT" charset="0"/>
              </a:rPr>
              <a:t>tutto</a:t>
            </a:r>
            <a:r>
              <a:rPr lang="en-US" altLang="ko-KR" sz="2200" b="0" spc="0" dirty="0" smtClean="0">
                <a:ln>
                  <a:noFill/>
                </a:ln>
                <a:solidFill>
                  <a:schemeClr val="tx1"/>
                </a:solidFill>
                <a:latin typeface="Tw Cen MT" charset="0"/>
              </a:rPr>
              <a:t>.</a:t>
            </a:r>
            <a:br>
              <a:rPr lang="en-US" altLang="ko-KR" sz="2200" b="0" spc="0" dirty="0" smtClean="0">
                <a:ln>
                  <a:noFill/>
                </a:ln>
                <a:solidFill>
                  <a:schemeClr val="tx1"/>
                </a:solidFill>
                <a:latin typeface="Tw Cen MT" charset="0"/>
              </a:rPr>
            </a:br>
            <a:r>
              <a:rPr lang="en-US" altLang="ko-KR" sz="2200" b="0" spc="0" dirty="0" err="1" smtClean="0">
                <a:ln>
                  <a:noFill/>
                </a:ln>
                <a:solidFill>
                  <a:schemeClr val="tx1"/>
                </a:solidFill>
                <a:latin typeface="Tw Cen MT" charset="0"/>
              </a:rPr>
              <a:t>Classe</a:t>
            </a:r>
            <a:r>
              <a:rPr lang="en-US" altLang="ko-KR" sz="2200" b="0" spc="0" dirty="0" smtClean="0">
                <a:ln>
                  <a:noFill/>
                </a:ln>
                <a:solidFill>
                  <a:schemeClr val="tx1"/>
                </a:solidFill>
                <a:latin typeface="Tw Cen MT" charset="0"/>
              </a:rPr>
              <a:t> 2A ITIS NATTA-BERGAMO</a:t>
            </a:r>
            <a:endParaRPr lang="ko-KR" altLang="en-US" sz="2200" b="0" spc="0" dirty="0" smtClean="0">
              <a:ln>
                <a:noFill/>
              </a:ln>
              <a:solidFill>
                <a:schemeClr val="tx1"/>
              </a:solidFill>
              <a:latin typeface="Tw Cen MT" charset="0"/>
            </a:endParaRPr>
          </a:p>
        </p:txBody>
      </p:sp>
      <p:sp>
        <p:nvSpPr>
          <p:cNvPr id="3" name="Segnaposto contenuto 2"/>
          <p:cNvSpPr>
            <a:spLocks noGrp="1"/>
          </p:cNvSpPr>
          <p:nvPr>
            <p:ph sz="half" idx="1"/>
          </p:nvPr>
        </p:nvSpPr>
        <p:spPr>
          <a:xfrm>
            <a:off x="575816" y="1187549"/>
            <a:ext cx="8856984" cy="1439848"/>
          </a:xfrm>
        </p:spPr>
        <p:txBody>
          <a:bodyPr>
            <a:normAutofit lnSpcReduction="10000"/>
          </a:bodyPr>
          <a:lstStyle/>
          <a:p>
            <a:r>
              <a:rPr lang="it-IT" dirty="0" smtClean="0"/>
              <a:t>Ciò che abbiamo dedotto da questa ricerca e che l’etichetta sembra una cosa banale ma c’è un  lavoro alle spalle esorbitante.</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8309" y="2771725"/>
            <a:ext cx="8568952" cy="3672408"/>
          </a:xfrm>
        </p:spPr>
      </p:pic>
    </p:spTree>
    <p:extLst>
      <p:ext uri="{BB962C8B-B14F-4D97-AF65-F5344CB8AC3E}">
        <p14:creationId xmlns:p14="http://schemas.microsoft.com/office/powerpoint/2010/main" val="4092076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90" y="302895"/>
            <a:ext cx="9073515" cy="1260475"/>
          </a:xfrm>
        </p:spPr>
        <p:txBody>
          <a:bodyPr wrap="square" lIns="91440" tIns="45720" rIns="91440" bIns="45720" anchor="b"/>
          <a:lstStyle/>
          <a:p>
            <a:pPr marL="0" indent="0" algn="l" defTabSz="1007745" latinLnBrk="0">
              <a:lnSpc>
                <a:spcPct val="102000"/>
              </a:lnSpc>
              <a:spcBef>
                <a:spcPts val="0"/>
              </a:spcBef>
              <a:spcAft>
                <a:spcPts val="0"/>
              </a:spcAft>
              <a:buFontTx/>
              <a:buNone/>
            </a:pPr>
            <a:r>
              <a:rPr lang="en-US" altLang="ko-KR" sz="4800" dirty="0" smtClean="0">
                <a:solidFill>
                  <a:srgbClr val="FFFF00"/>
                </a:solidFill>
                <a:latin typeface="Algerian" charset="0"/>
              </a:rPr>
              <a:t>L’EFSA : che cos’é</a:t>
            </a:r>
            <a:endParaRPr lang="ko-KR" altLang="en-US" sz="4800" dirty="0" smtClean="0">
              <a:latin typeface="Algerian" charset="0"/>
            </a:endParaRPr>
          </a:p>
        </p:txBody>
      </p:sp>
      <p:sp>
        <p:nvSpPr>
          <p:cNvPr id="3" name="Segnaposto contenuto 2"/>
          <p:cNvSpPr>
            <a:spLocks noGrp="1"/>
          </p:cNvSpPr>
          <p:nvPr>
            <p:ph sz="half" idx="1"/>
          </p:nvPr>
        </p:nvSpPr>
        <p:spPr>
          <a:xfrm>
            <a:off x="504190" y="1764030"/>
            <a:ext cx="4452620" cy="4989830"/>
          </a:xfrm>
        </p:spPr>
        <p:txBody>
          <a:bodyPr wrap="square" lIns="91440" tIns="45720" rIns="91440" bIns="45720" anchor="t">
            <a:normAutofit/>
          </a:bodyPr>
          <a:lstStyle/>
          <a:p>
            <a:pPr marL="0" indent="0" algn="l" defTabSz="914400" latinLnBrk="0">
              <a:lnSpc>
                <a:spcPct val="104000"/>
              </a:lnSpc>
              <a:spcBef>
                <a:spcPts val="0"/>
              </a:spcBef>
              <a:spcAft>
                <a:spcPts val="0"/>
              </a:spcAft>
              <a:buFontTx/>
              <a:buNone/>
            </a:pPr>
            <a:r>
              <a:rPr lang="en-US" altLang="ko-KR" sz="2400" dirty="0" smtClean="0">
                <a:solidFill>
                  <a:srgbClr val="FFFFFF"/>
                </a:solidFill>
                <a:latin typeface="Calibri" charset="0"/>
              </a:rPr>
              <a:t>L’EFSA è un'agenzia europea indipendente, finanziata dal bilancio dell'UE e operante in modo autonomo dalla Commissione europea, dal Parlamento europeo e dagli Stati membri dell'UE.</a:t>
            </a:r>
            <a:endParaRPr lang="ko-KR" altLang="en-US" sz="2400" dirty="0" smtClean="0">
              <a:latin typeface="Calibri" charset="0"/>
            </a:endParaRPr>
          </a:p>
          <a:p>
            <a:pPr marL="0" indent="0" algn="l" defTabSz="914400" latinLnBrk="0">
              <a:lnSpc>
                <a:spcPct val="104000"/>
              </a:lnSpc>
              <a:spcBef>
                <a:spcPts val="0"/>
              </a:spcBef>
              <a:spcAft>
                <a:spcPts val="0"/>
              </a:spcAft>
              <a:buFontTx/>
              <a:buNone/>
            </a:pPr>
            <a:r>
              <a:rPr lang="en-US" altLang="ko-KR" sz="2400" dirty="0" smtClean="0">
                <a:solidFill>
                  <a:srgbClr val="FFFFFF"/>
                </a:solidFill>
                <a:latin typeface="Calibri" charset="0"/>
              </a:rPr>
              <a:t>Per portare a termine la sua missione ,l’EFSA collabora a stretto contatto con i suoi partner e con tutte le parti interessate ed è membro attivo di importanti reti.</a:t>
            </a:r>
            <a:endParaRPr lang="ko-KR" altLang="en-US" sz="2400" dirty="0" smtClean="0">
              <a:latin typeface="Calibri" charset="0"/>
            </a:endParaRPr>
          </a:p>
          <a:p>
            <a:pPr marL="302260" indent="-302260" algn="l" defTabSz="1007745" latinLnBrk="0">
              <a:lnSpc>
                <a:spcPct val="104000"/>
              </a:lnSpc>
              <a:spcBef>
                <a:spcPts val="700"/>
              </a:spcBef>
              <a:spcAft>
                <a:spcPts val="0"/>
              </a:spcAft>
              <a:buFontTx/>
              <a:buNone/>
            </a:pPr>
            <a:endParaRPr lang="ko-KR" altLang="en-US" sz="3100" dirty="0" smtClean="0">
              <a:latin typeface="Tw Cen MT" charset="0"/>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12320" y="2123653"/>
            <a:ext cx="452437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568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90" y="302895"/>
            <a:ext cx="9073515" cy="1260475"/>
          </a:xfrm>
        </p:spPr>
        <p:txBody>
          <a:bodyPr/>
          <a:lstStyle/>
          <a:p>
            <a:r>
              <a:rPr lang="it-IT" dirty="0" smtClean="0">
                <a:solidFill>
                  <a:srgbClr val="FFFF00"/>
                </a:solidFill>
              </a:rPr>
              <a:t>Cosa introduce</a:t>
            </a:r>
            <a:endParaRPr lang="it-IT" dirty="0">
              <a:solidFill>
                <a:srgbClr val="FFFF00"/>
              </a:solidFill>
            </a:endParaRPr>
          </a:p>
        </p:txBody>
      </p:sp>
      <p:sp>
        <p:nvSpPr>
          <p:cNvPr id="3" name="Segnaposto contenuto 2"/>
          <p:cNvSpPr>
            <a:spLocks noGrp="1"/>
          </p:cNvSpPr>
          <p:nvPr>
            <p:ph sz="half" idx="1"/>
          </p:nvPr>
        </p:nvSpPr>
        <p:spPr>
          <a:xfrm>
            <a:off x="504190" y="1764030"/>
            <a:ext cx="4452620" cy="4989830"/>
          </a:xfrm>
        </p:spPr>
        <p:txBody>
          <a:bodyPr wrap="square" lIns="91440" tIns="45720" rIns="91440" bIns="45720" anchor="t">
            <a:normAutofit/>
          </a:bodyPr>
          <a:lstStyle/>
          <a:p>
            <a:pPr marL="0" indent="0" algn="l" defTabSz="914400" latinLnBrk="0">
              <a:lnSpc>
                <a:spcPct val="102000"/>
              </a:lnSpc>
              <a:spcBef>
                <a:spcPts val="0"/>
              </a:spcBef>
              <a:spcAft>
                <a:spcPts val="0"/>
              </a:spcAft>
              <a:buFontTx/>
              <a:buNone/>
            </a:pPr>
            <a:r>
              <a:rPr lang="en-US" altLang="ko-KR" sz="2400" dirty="0" smtClean="0">
                <a:solidFill>
                  <a:srgbClr val="FFFFFF"/>
                </a:solidFill>
                <a:latin typeface="Calibri" charset="0"/>
              </a:rPr>
              <a:t>L’Autorità europea per la sicurezza alimentare (EFSA) svolge un ruolo fondamentale nella valutazione dei rischi relativi alla sicurezza di alimenti e mangimi. L’EFSA, in stretta collaborazione con le autorità nazionali e in aperta consultazione con le parti interessate, fornisce consulenza scientifica indipendente e comunica in maniera chiara sui rischi esistenti ed emergenti.</a:t>
            </a:r>
            <a:endParaRPr lang="ko-KR" altLang="en-US" sz="2400" dirty="0" smtClean="0">
              <a:latin typeface="Calibri" charset="0"/>
            </a:endParaRPr>
          </a:p>
          <a:p>
            <a:pPr marL="302260" indent="-302260" algn="l" defTabSz="1007745" latinLnBrk="0">
              <a:lnSpc>
                <a:spcPct val="102000"/>
              </a:lnSpc>
              <a:spcBef>
                <a:spcPts val="700"/>
              </a:spcBef>
              <a:spcAft>
                <a:spcPts val="0"/>
              </a:spcAft>
              <a:buFontTx/>
              <a:buNone/>
            </a:pPr>
            <a:endParaRPr lang="ko-KR" altLang="en-US" sz="3100" dirty="0" smtClean="0">
              <a:latin typeface="Tw Cen MT" charset="0"/>
            </a:endParaRPr>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7431" y="1835621"/>
            <a:ext cx="3531393" cy="4824536"/>
          </a:xfrm>
        </p:spPr>
      </p:pic>
    </p:spTree>
    <p:extLst>
      <p:ext uri="{BB962C8B-B14F-4D97-AF65-F5344CB8AC3E}">
        <p14:creationId xmlns:p14="http://schemas.microsoft.com/office/powerpoint/2010/main" val="1559754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90" y="302895"/>
            <a:ext cx="9073515" cy="1260475"/>
          </a:xfrm>
        </p:spPr>
        <p:txBody>
          <a:bodyPr/>
          <a:lstStyle/>
          <a:p>
            <a:r>
              <a:rPr lang="it-IT" dirty="0" smtClean="0">
                <a:solidFill>
                  <a:srgbClr val="FFFF00"/>
                </a:solidFill>
              </a:rPr>
              <a:t>I regolamenti chiave</a:t>
            </a:r>
            <a:endParaRPr lang="it-IT" dirty="0">
              <a:solidFill>
                <a:srgbClr val="FFFF00"/>
              </a:solidFill>
            </a:endParaRPr>
          </a:p>
        </p:txBody>
      </p:sp>
      <p:sp>
        <p:nvSpPr>
          <p:cNvPr id="3" name="Rect 3"/>
          <p:cNvSpPr>
            <a:spLocks noGrp="1" noChangeArrowheads="1"/>
          </p:cNvSpPr>
          <p:nvPr>
            <p:ph type="body" sz="half"/>
          </p:nvPr>
        </p:nvSpPr>
        <p:spPr>
          <a:xfrm>
            <a:off x="575816" y="1619597"/>
            <a:ext cx="6624736" cy="4537710"/>
          </a:xfrm>
          <a:prstGeom prst="rect">
            <a:avLst/>
          </a:prstGeom>
          <a:noFill/>
          <a:ln w="9525" cap="flat" cmpd="sng">
            <a:noFill/>
            <a:prstDash/>
          </a:ln>
        </p:spPr>
        <p:txBody>
          <a:bodyPr wrap="square" lIns="91440" tIns="45720" rIns="91440" bIns="45720" anchor="t">
            <a:noAutofit/>
          </a:bodyPr>
          <a:lstStyle/>
          <a:p>
            <a:pPr marL="0" indent="0" algn="l" defTabSz="914400" latinLnBrk="0">
              <a:lnSpc>
                <a:spcPct val="92000"/>
              </a:lnSpc>
              <a:spcBef>
                <a:spcPts val="0"/>
              </a:spcBef>
              <a:spcAft>
                <a:spcPts val="0"/>
              </a:spcAft>
              <a:buFontTx/>
              <a:buNone/>
            </a:pPr>
            <a:r>
              <a:rPr lang="en-US" altLang="ko-KR" sz="1800" b="0" spc="0" dirty="0" smtClean="0">
                <a:ln>
                  <a:noFill/>
                </a:ln>
                <a:solidFill>
                  <a:schemeClr val="tx1"/>
                </a:solidFill>
                <a:latin typeface="Calibri"/>
                <a:cs typeface="Calibri"/>
              </a:rPr>
              <a:t>Ecco alcuni dei regolamenti più importanti sulla sicurezza alimentare :</a:t>
            </a:r>
            <a:endParaRPr lang="ko-KR" altLang="en-US" sz="1800" b="0" spc="0" dirty="0" smtClean="0">
              <a:ln>
                <a:noFill/>
              </a:ln>
              <a:solidFill>
                <a:schemeClr val="tx1"/>
              </a:solidFill>
              <a:latin typeface="Calibri"/>
              <a:cs typeface="Calibri"/>
            </a:endParaRPr>
          </a:p>
          <a:p>
            <a:pPr marL="285750" lvl="0" indent="-285750" algn="l" defTabSz="914400" latinLnBrk="0">
              <a:lnSpc>
                <a:spcPct val="92000"/>
              </a:lnSpc>
              <a:spcBef>
                <a:spcPts val="0"/>
              </a:spcBef>
              <a:spcAft>
                <a:spcPts val="0"/>
              </a:spcAft>
              <a:buClr>
                <a:srgbClr val="FFFFFF"/>
              </a:buClr>
              <a:buFont typeface="Wingdings"/>
              <a:buChar char="ü"/>
            </a:pPr>
            <a:r>
              <a:rPr lang="en-US" altLang="ko-KR" sz="1800" b="0" spc="0" dirty="0" smtClean="0">
                <a:ln>
                  <a:noFill/>
                </a:ln>
                <a:solidFill>
                  <a:schemeClr val="tx1"/>
                </a:solidFill>
                <a:latin typeface="Calibri"/>
                <a:cs typeface="Calibri"/>
              </a:rPr>
              <a:t>Regolamento (CE) n. 178/2002 : introduce fondamentalmente i principi e i requisiti generali della legislazione alimentare, istituisce  e fissa procedure nel campo della sicurezza alimentare.</a:t>
            </a:r>
            <a:endParaRPr lang="ko-KR" altLang="en-US" sz="1800" b="0" spc="0" dirty="0" smtClean="0">
              <a:ln>
                <a:noFill/>
              </a:ln>
              <a:solidFill>
                <a:schemeClr val="tx1"/>
              </a:solidFill>
              <a:latin typeface="Calibri"/>
              <a:cs typeface="Calibri"/>
            </a:endParaRPr>
          </a:p>
          <a:p>
            <a:pPr marL="285750" lvl="0" indent="-285750" algn="l" defTabSz="914400" latinLnBrk="0">
              <a:lnSpc>
                <a:spcPct val="92000"/>
              </a:lnSpc>
              <a:spcBef>
                <a:spcPts val="0"/>
              </a:spcBef>
              <a:spcAft>
                <a:spcPts val="0"/>
              </a:spcAft>
              <a:buClr>
                <a:srgbClr val="FFFFFF"/>
              </a:buClr>
              <a:buFont typeface="Wingdings"/>
              <a:buChar char="ü"/>
            </a:pPr>
            <a:r>
              <a:rPr lang="en-US" altLang="ko-KR" sz="1800" b="0" spc="0" dirty="0" smtClean="0">
                <a:ln>
                  <a:noFill/>
                </a:ln>
                <a:solidFill>
                  <a:schemeClr val="tx1"/>
                </a:solidFill>
                <a:latin typeface="Calibri"/>
                <a:cs typeface="Calibri"/>
              </a:rPr>
              <a:t> Regolamento  (CE) n. 852/2004 : che stabilisce norme sull’igiene dei prodotti alimentari.</a:t>
            </a:r>
            <a:endParaRPr lang="ko-KR" altLang="en-US" sz="1800" b="0" spc="0" dirty="0" smtClean="0">
              <a:ln>
                <a:noFill/>
              </a:ln>
              <a:solidFill>
                <a:schemeClr val="tx1"/>
              </a:solidFill>
              <a:latin typeface="Calibri"/>
              <a:cs typeface="Calibri"/>
            </a:endParaRPr>
          </a:p>
          <a:p>
            <a:pPr marL="285750" lvl="0" indent="-285750" algn="l" defTabSz="914400" latinLnBrk="0">
              <a:lnSpc>
                <a:spcPct val="92000"/>
              </a:lnSpc>
              <a:spcBef>
                <a:spcPts val="0"/>
              </a:spcBef>
              <a:spcAft>
                <a:spcPts val="0"/>
              </a:spcAft>
              <a:buClr>
                <a:srgbClr val="FFFFFF"/>
              </a:buClr>
              <a:buFont typeface="Wingdings"/>
              <a:buChar char="ü"/>
            </a:pPr>
            <a:r>
              <a:rPr lang="en-US" altLang="ko-KR" sz="1800" b="0" spc="0" dirty="0" smtClean="0">
                <a:ln>
                  <a:noFill/>
                </a:ln>
                <a:solidFill>
                  <a:schemeClr val="tx1"/>
                </a:solidFill>
                <a:latin typeface="Calibri"/>
                <a:cs typeface="Calibri"/>
              </a:rPr>
              <a:t>Regolamento (CE) n. 853/2004 : che stabilisce norme specifiche in materia di igiene per gli alimenti di origine animale</a:t>
            </a:r>
            <a:endParaRPr lang="ko-KR" altLang="en-US" sz="1800" b="0" spc="0" dirty="0" smtClean="0">
              <a:ln>
                <a:noFill/>
              </a:ln>
              <a:solidFill>
                <a:schemeClr val="tx1"/>
              </a:solidFill>
              <a:latin typeface="Calibri"/>
              <a:cs typeface="Calibri"/>
            </a:endParaRPr>
          </a:p>
          <a:p>
            <a:pPr marL="285750" lvl="0" indent="-285750" algn="l" defTabSz="914400" latinLnBrk="0">
              <a:lnSpc>
                <a:spcPct val="92000"/>
              </a:lnSpc>
              <a:spcBef>
                <a:spcPts val="0"/>
              </a:spcBef>
              <a:spcAft>
                <a:spcPts val="0"/>
              </a:spcAft>
              <a:buClr>
                <a:srgbClr val="FFFFFF"/>
              </a:buClr>
              <a:buFont typeface="Wingdings"/>
              <a:buChar char="ü"/>
            </a:pPr>
            <a:r>
              <a:rPr lang="en-US" altLang="ko-KR" sz="1800" b="0" spc="0" dirty="0" smtClean="0">
                <a:ln>
                  <a:noFill/>
                </a:ln>
                <a:solidFill>
                  <a:schemeClr val="tx1"/>
                </a:solidFill>
                <a:latin typeface="Calibri"/>
                <a:cs typeface="Calibri"/>
              </a:rPr>
              <a:t>Regolamento (CE) n. 854/2004 : che fissa norme specifiche per l’organizzazione di controlli ufficiali sui prodotti di origine animale destinati al consumo umano.</a:t>
            </a:r>
            <a:endParaRPr lang="ko-KR" altLang="en-US" sz="1800" b="0" spc="0" dirty="0" smtClean="0">
              <a:ln>
                <a:noFill/>
              </a:ln>
              <a:solidFill>
                <a:schemeClr val="tx1"/>
              </a:solidFill>
              <a:latin typeface="Calibri"/>
              <a:cs typeface="Calibri"/>
            </a:endParaRPr>
          </a:p>
          <a:p>
            <a:pPr marL="285750" lvl="0" indent="-285750" algn="l" defTabSz="914400" latinLnBrk="0">
              <a:lnSpc>
                <a:spcPct val="92000"/>
              </a:lnSpc>
              <a:spcBef>
                <a:spcPts val="0"/>
              </a:spcBef>
              <a:spcAft>
                <a:spcPts val="0"/>
              </a:spcAft>
              <a:buClr>
                <a:srgbClr val="FFFFFF"/>
              </a:buClr>
              <a:buFont typeface="Wingdings"/>
              <a:buChar char="ü"/>
            </a:pPr>
            <a:r>
              <a:rPr lang="en-US" altLang="ko-KR" sz="1800" b="0" spc="0" dirty="0" smtClean="0">
                <a:ln>
                  <a:noFill/>
                </a:ln>
                <a:solidFill>
                  <a:schemeClr val="tx1"/>
                </a:solidFill>
                <a:latin typeface="Calibri"/>
                <a:cs typeface="Calibri"/>
              </a:rPr>
              <a:t>Regolamento (CE) n. 2073/2005 : che definisce criteri specifici microbliologici applicabili ai prodotti alimentari.</a:t>
            </a:r>
            <a:endParaRPr lang="ko-KR" altLang="en-US" sz="1800" b="0" spc="0" dirty="0" smtClean="0">
              <a:ln>
                <a:noFill/>
              </a:ln>
              <a:solidFill>
                <a:schemeClr val="tx1"/>
              </a:solidFill>
              <a:latin typeface="Calibri"/>
              <a:cs typeface="Calibri"/>
            </a:endParaRPr>
          </a:p>
          <a:p>
            <a:pPr marL="285750" lvl="0" indent="-285750" algn="l" defTabSz="914400" latinLnBrk="0">
              <a:lnSpc>
                <a:spcPct val="92000"/>
              </a:lnSpc>
              <a:spcBef>
                <a:spcPts val="0"/>
              </a:spcBef>
              <a:spcAft>
                <a:spcPts val="0"/>
              </a:spcAft>
              <a:buClr>
                <a:srgbClr val="FFFFFF"/>
              </a:buClr>
              <a:buFont typeface="Wingdings"/>
              <a:buChar char="ü"/>
            </a:pPr>
            <a:r>
              <a:rPr lang="en-US" altLang="ko-KR" sz="1800" b="0" spc="0" dirty="0" smtClean="0">
                <a:ln>
                  <a:noFill/>
                </a:ln>
                <a:solidFill>
                  <a:schemeClr val="tx1"/>
                </a:solidFill>
                <a:latin typeface="Calibri"/>
                <a:cs typeface="Calibri"/>
              </a:rPr>
              <a:t>Regolamento (CE) n. 1924/2006 : relativo alle indicazioni nutrizionali e sulla salute fornite dai prodotti alimentari. Coinvolge tutti gli alimenti</a:t>
            </a:r>
            <a:endParaRPr lang="ko-KR" altLang="en-US" sz="1800" b="0" spc="0" dirty="0" smtClean="0">
              <a:ln>
                <a:noFill/>
              </a:ln>
              <a:solidFill>
                <a:schemeClr val="tx1"/>
              </a:solidFill>
              <a:latin typeface="Calibri"/>
              <a:cs typeface="Calibri"/>
            </a:endParaRPr>
          </a:p>
          <a:p>
            <a:pPr marL="285750" lvl="0" indent="-285750" algn="l" defTabSz="914400" latinLnBrk="0">
              <a:lnSpc>
                <a:spcPct val="92000"/>
              </a:lnSpc>
              <a:spcBef>
                <a:spcPts val="0"/>
              </a:spcBef>
              <a:spcAft>
                <a:spcPts val="0"/>
              </a:spcAft>
              <a:buClr>
                <a:srgbClr val="FFFFFF"/>
              </a:buClr>
              <a:buFont typeface="Wingdings"/>
              <a:buChar char="ü"/>
            </a:pPr>
            <a:r>
              <a:rPr lang="en-US" altLang="ko-KR" sz="1800" b="0" spc="0" dirty="0" smtClean="0">
                <a:ln>
                  <a:noFill/>
                </a:ln>
                <a:solidFill>
                  <a:schemeClr val="tx1"/>
                </a:solidFill>
                <a:latin typeface="Calibri"/>
                <a:cs typeface="Calibri"/>
              </a:rPr>
              <a:t>Regolamento (CE) n. 1925/2006: stabilisce i principi e i requisiti generali della legislazione alimentare, istituisce l’Autorità europea per la sicu­rezza alimentare e fissa procedure nel campo della sicurezza alimentare</a:t>
            </a:r>
            <a:endParaRPr lang="ko-KR" altLang="en-US" sz="1800" b="0" spc="0" dirty="0" smtClean="0">
              <a:ln>
                <a:noFill/>
              </a:ln>
              <a:solidFill>
                <a:schemeClr val="tx1"/>
              </a:solidFill>
              <a:latin typeface="Calibri"/>
              <a:cs typeface="Calibri"/>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56438" y="1475581"/>
            <a:ext cx="2736850"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197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sz="half" idx="1"/>
          </p:nvPr>
        </p:nvSpPr>
        <p:spPr>
          <a:xfrm>
            <a:off x="504190" y="755650"/>
            <a:ext cx="5544185" cy="6552565"/>
          </a:xfrm>
        </p:spPr>
        <p:txBody>
          <a:bodyPr wrap="square" lIns="91440" tIns="45720" rIns="91440" bIns="45720" anchor="t">
            <a:normAutofit/>
          </a:bodyPr>
          <a:lstStyle/>
          <a:p>
            <a:pPr marL="285750" lvl="0" indent="-285750" algn="l" defTabSz="914400" latinLnBrk="0">
              <a:lnSpc>
                <a:spcPct val="102000"/>
              </a:lnSpc>
              <a:spcBef>
                <a:spcPts val="0"/>
              </a:spcBef>
              <a:spcAft>
                <a:spcPts val="0"/>
              </a:spcAft>
              <a:buClr>
                <a:srgbClr val="FFFFFF"/>
              </a:buClr>
              <a:buFont typeface="Wingdings"/>
              <a:buChar char="ü"/>
            </a:pPr>
            <a:r>
              <a:rPr lang="en-US" altLang="ko-KR" sz="2400" dirty="0" smtClean="0">
                <a:solidFill>
                  <a:srgbClr val="FFFFFF"/>
                </a:solidFill>
                <a:latin typeface="Calibri" charset="0"/>
              </a:rPr>
              <a:t>Regolamento (CE) n. 1169/2011 :  relativo alla fornitura di informazioni sugli alimenti ai consumatori, che modifica i regolamenti (CE) n. 1924/2006 e (CE) n. 1925/2006 .</a:t>
            </a:r>
            <a:endParaRPr lang="ko-KR" altLang="en-US" sz="2400" dirty="0" smtClean="0">
              <a:latin typeface="Calibri" charset="0"/>
            </a:endParaRPr>
          </a:p>
          <a:p>
            <a:pPr marL="302260" indent="-302260" algn="l" defTabSz="1007745" latinLnBrk="0">
              <a:lnSpc>
                <a:spcPct val="102000"/>
              </a:lnSpc>
              <a:spcBef>
                <a:spcPts val="700"/>
              </a:spcBef>
              <a:spcAft>
                <a:spcPts val="0"/>
              </a:spcAft>
              <a:buFontTx/>
              <a:buNone/>
            </a:pPr>
            <a:endParaRPr lang="ko-KR" altLang="en-US" sz="3100" dirty="0" smtClean="0">
              <a:latin typeface="Tw Cen MT" charset="0"/>
            </a:endParaRP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35713" y="899517"/>
            <a:ext cx="3241675"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p:cNvPicPr>
            <a:picLocks noChangeAspect="1"/>
          </p:cNvPicPr>
          <p:nvPr/>
        </p:nvPicPr>
        <p:blipFill>
          <a:blip r:embed="rId3"/>
          <a:stretch>
            <a:fillRect/>
          </a:stretch>
        </p:blipFill>
        <p:spPr>
          <a:xfrm>
            <a:off x="1295896" y="3131765"/>
            <a:ext cx="4713956" cy="4022576"/>
          </a:xfrm>
          <a:prstGeom prst="rect">
            <a:avLst/>
          </a:prstGeom>
        </p:spPr>
      </p:pic>
    </p:spTree>
    <p:extLst>
      <p:ext uri="{BB962C8B-B14F-4D97-AF65-F5344CB8AC3E}">
        <p14:creationId xmlns:p14="http://schemas.microsoft.com/office/powerpoint/2010/main" val="167022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ecci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Luna">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reccio">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566</TotalTime>
  <Words>2394</Words>
  <Application>Microsoft Office PowerPoint</Application>
  <PresentationFormat>Personalizzato</PresentationFormat>
  <Paragraphs>210</Paragraphs>
  <Slides>50</Slides>
  <Notes>15</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Intreccio</vt:lpstr>
      <vt:lpstr>La sicurezza alimentare: normativa</vt:lpstr>
      <vt:lpstr>La legislazione alimentare</vt:lpstr>
      <vt:lpstr>Un po’ di storia:</vt:lpstr>
      <vt:lpstr>Il requisito qualità</vt:lpstr>
      <vt:lpstr>I principi generali </vt:lpstr>
      <vt:lpstr>L’EFSA : che cos’é</vt:lpstr>
      <vt:lpstr>Cosa introduce</vt:lpstr>
      <vt:lpstr>I regolamenti chiave</vt:lpstr>
      <vt:lpstr>Presentazione standard di PowerPoint</vt:lpstr>
      <vt:lpstr>Applicazioni e norme specifiche</vt:lpstr>
      <vt:lpstr>Gazzetta normativa </vt:lpstr>
      <vt:lpstr>La tutela del produttore</vt:lpstr>
      <vt:lpstr>SICUREZZA  ALIMENTARE</vt:lpstr>
      <vt:lpstr>Presentazione standard di PowerPoint</vt:lpstr>
      <vt:lpstr>Presentazione standard di PowerPoint</vt:lpstr>
      <vt:lpstr>Certificazione ISO 22000:2005</vt:lpstr>
      <vt:lpstr>Certificazione IFS</vt:lpstr>
      <vt:lpstr>Certificazione HACCP</vt:lpstr>
      <vt:lpstr>Contaminazione</vt:lpstr>
      <vt:lpstr>Presentazione standard di PowerPoint</vt:lpstr>
      <vt:lpstr>Fisica</vt:lpstr>
      <vt:lpstr>Chimica</vt:lpstr>
      <vt:lpstr>Presentazione standard di PowerPoint</vt:lpstr>
      <vt:lpstr>Microbiologica</vt:lpstr>
      <vt:lpstr>Intossicazione alimentare nei paesi maggiormente sviluppati.</vt:lpstr>
      <vt:lpstr>Presentazione standard di PowerPoint</vt:lpstr>
      <vt:lpstr>Presentazione standard di PowerPoint</vt:lpstr>
      <vt:lpstr>Tutela del consumato-re</vt:lpstr>
      <vt:lpstr>Come mai è nata? </vt:lpstr>
      <vt:lpstr>Come un consumatore viene tutelato?</vt:lpstr>
      <vt:lpstr>L’etichettatura </vt:lpstr>
      <vt:lpstr>Etichettatura </vt:lpstr>
      <vt:lpstr>etichettatura</vt:lpstr>
      <vt:lpstr>Presentazione standard di PowerPoint</vt:lpstr>
      <vt:lpstr>Confrontiamo ora l’etichettatura di un aroma</vt:lpstr>
      <vt:lpstr>Ma ora vediamo un etichetta un po’ particolare</vt:lpstr>
      <vt:lpstr>Etichettatura </vt:lpstr>
      <vt:lpstr>Etichettatura </vt:lpstr>
      <vt:lpstr>Gli standard per la sicurezza degli alimenti nella grande distribuzione</vt:lpstr>
      <vt:lpstr>Gli standard per la sicurezza degli alimenti nella grande distribuzione</vt:lpstr>
      <vt:lpstr>Gli standard per la sicurezza degli alimenti nella grande distribuzione</vt:lpstr>
      <vt:lpstr>Gli standard per la sicurezza degli alimenti nella grande distribuzione</vt:lpstr>
      <vt:lpstr>La class action</vt:lpstr>
      <vt:lpstr>La class  action</vt:lpstr>
      <vt:lpstr>Le materie plastiche</vt:lpstr>
      <vt:lpstr>Presentazione standard di PowerPoint</vt:lpstr>
      <vt:lpstr>Legislazione delle materie plastiche</vt:lpstr>
      <vt:lpstr>Le materie plastiche</vt:lpstr>
      <vt:lpstr>sitografia</vt:lpstr>
      <vt:lpstr>Grazie per l’attenzione da Alessandro, Valentina e Leonardo é tutto. Classe 2A ITIS NATTA-BERGAMO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leonardo rosa;Alessandro Eustacchio;valentina carrara</dc:creator>
  <cp:lastModifiedBy>Francesca</cp:lastModifiedBy>
  <cp:revision>44</cp:revision>
  <dcterms:created xsi:type="dcterms:W3CDTF">2014-04-01T19:13:04Z</dcterms:created>
  <dcterms:modified xsi:type="dcterms:W3CDTF">2014-05-08T23:10:16Z</dcterms:modified>
</cp:coreProperties>
</file>